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9" r:id="rId2"/>
    <p:sldId id="580" r:id="rId3"/>
    <p:sldId id="257" r:id="rId4"/>
    <p:sldId id="258" r:id="rId5"/>
    <p:sldId id="278" r:id="rId6"/>
    <p:sldId id="581" r:id="rId7"/>
    <p:sldId id="260" r:id="rId8"/>
    <p:sldId id="27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0" r:id="rId25"/>
    <p:sldId id="276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4" r:id="rId45"/>
    <p:sldId id="299" r:id="rId46"/>
    <p:sldId id="298" r:id="rId47"/>
    <p:sldId id="300" r:id="rId48"/>
    <p:sldId id="301" r:id="rId49"/>
    <p:sldId id="302" r:id="rId50"/>
    <p:sldId id="303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9" r:id="rId79"/>
    <p:sldId id="333" r:id="rId80"/>
    <p:sldId id="334" r:id="rId81"/>
    <p:sldId id="335" r:id="rId82"/>
    <p:sldId id="336" r:id="rId83"/>
    <p:sldId id="337" r:id="rId84"/>
    <p:sldId id="338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1" r:id="rId96"/>
    <p:sldId id="350" r:id="rId97"/>
    <p:sldId id="420" r:id="rId98"/>
    <p:sldId id="352" r:id="rId99"/>
    <p:sldId id="353" r:id="rId100"/>
    <p:sldId id="354" r:id="rId101"/>
    <p:sldId id="355" r:id="rId102"/>
    <p:sldId id="357" r:id="rId103"/>
    <p:sldId id="582" r:id="rId104"/>
    <p:sldId id="520" r:id="rId105"/>
    <p:sldId id="521" r:id="rId106"/>
    <p:sldId id="522" r:id="rId107"/>
    <p:sldId id="523" r:id="rId108"/>
    <p:sldId id="524" r:id="rId109"/>
    <p:sldId id="525" r:id="rId110"/>
    <p:sldId id="526" r:id="rId111"/>
    <p:sldId id="527" r:id="rId112"/>
    <p:sldId id="528" r:id="rId113"/>
    <p:sldId id="529" r:id="rId114"/>
    <p:sldId id="530" r:id="rId115"/>
    <p:sldId id="531" r:id="rId116"/>
    <p:sldId id="532" r:id="rId117"/>
    <p:sldId id="533" r:id="rId118"/>
    <p:sldId id="534" r:id="rId119"/>
    <p:sldId id="535" r:id="rId120"/>
    <p:sldId id="536" r:id="rId121"/>
    <p:sldId id="537" r:id="rId122"/>
    <p:sldId id="538" r:id="rId123"/>
    <p:sldId id="539" r:id="rId124"/>
    <p:sldId id="540" r:id="rId125"/>
    <p:sldId id="541" r:id="rId126"/>
    <p:sldId id="542" r:id="rId127"/>
    <p:sldId id="543" r:id="rId128"/>
    <p:sldId id="544" r:id="rId129"/>
    <p:sldId id="545" r:id="rId130"/>
    <p:sldId id="546" r:id="rId131"/>
    <p:sldId id="547" r:id="rId132"/>
    <p:sldId id="548" r:id="rId133"/>
    <p:sldId id="549" r:id="rId134"/>
    <p:sldId id="550" r:id="rId135"/>
    <p:sldId id="551" r:id="rId136"/>
    <p:sldId id="552" r:id="rId137"/>
    <p:sldId id="553" r:id="rId138"/>
    <p:sldId id="554" r:id="rId139"/>
    <p:sldId id="555" r:id="rId140"/>
    <p:sldId id="556" r:id="rId141"/>
    <p:sldId id="557" r:id="rId142"/>
    <p:sldId id="558" r:id="rId143"/>
    <p:sldId id="559" r:id="rId144"/>
    <p:sldId id="560" r:id="rId145"/>
    <p:sldId id="561" r:id="rId146"/>
    <p:sldId id="562" r:id="rId147"/>
    <p:sldId id="563" r:id="rId148"/>
    <p:sldId id="564" r:id="rId149"/>
    <p:sldId id="565" r:id="rId150"/>
    <p:sldId id="566" r:id="rId151"/>
    <p:sldId id="567" r:id="rId152"/>
    <p:sldId id="568" r:id="rId153"/>
    <p:sldId id="569" r:id="rId154"/>
    <p:sldId id="584" r:id="rId155"/>
    <p:sldId id="585" r:id="rId156"/>
    <p:sldId id="583" r:id="rId157"/>
    <p:sldId id="570" r:id="rId158"/>
    <p:sldId id="571" r:id="rId159"/>
    <p:sldId id="572" r:id="rId160"/>
    <p:sldId id="573" r:id="rId161"/>
    <p:sldId id="574" r:id="rId162"/>
    <p:sldId id="575" r:id="rId163"/>
    <p:sldId id="576" r:id="rId164"/>
    <p:sldId id="577" r:id="rId165"/>
    <p:sldId id="578" r:id="rId166"/>
    <p:sldId id="579" r:id="rId167"/>
    <p:sldId id="421" r:id="rId168"/>
    <p:sldId id="484" r:id="rId169"/>
    <p:sldId id="423" r:id="rId170"/>
    <p:sldId id="485" r:id="rId171"/>
    <p:sldId id="425" r:id="rId172"/>
    <p:sldId id="426" r:id="rId173"/>
    <p:sldId id="427" r:id="rId174"/>
    <p:sldId id="431" r:id="rId175"/>
    <p:sldId id="486" r:id="rId176"/>
    <p:sldId id="432" r:id="rId177"/>
    <p:sldId id="433" r:id="rId178"/>
    <p:sldId id="487" r:id="rId179"/>
    <p:sldId id="488" r:id="rId180"/>
    <p:sldId id="489" r:id="rId181"/>
    <p:sldId id="490" r:id="rId182"/>
    <p:sldId id="491" r:id="rId183"/>
    <p:sldId id="492" r:id="rId184"/>
    <p:sldId id="493" r:id="rId185"/>
    <p:sldId id="494" r:id="rId186"/>
    <p:sldId id="495" r:id="rId187"/>
    <p:sldId id="497" r:id="rId188"/>
    <p:sldId id="498" r:id="rId189"/>
    <p:sldId id="499" r:id="rId190"/>
    <p:sldId id="500" r:id="rId191"/>
    <p:sldId id="501" r:id="rId192"/>
    <p:sldId id="502" r:id="rId193"/>
    <p:sldId id="503" r:id="rId194"/>
    <p:sldId id="504" r:id="rId195"/>
    <p:sldId id="505" r:id="rId196"/>
    <p:sldId id="506" r:id="rId197"/>
    <p:sldId id="507" r:id="rId198"/>
    <p:sldId id="508" r:id="rId199"/>
    <p:sldId id="509" r:id="rId200"/>
    <p:sldId id="510" r:id="rId201"/>
    <p:sldId id="512" r:id="rId202"/>
    <p:sldId id="511" r:id="rId203"/>
    <p:sldId id="513" r:id="rId204"/>
    <p:sldId id="514" r:id="rId205"/>
    <p:sldId id="515" r:id="rId206"/>
    <p:sldId id="516" r:id="rId207"/>
    <p:sldId id="517" r:id="rId20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537C646-F571-43FA-A09A-C192673E3D7A}" type="datetimeFigureOut">
              <a:rPr kumimoji="1" lang="ja-JP" altLang="en-US" smtClean="0"/>
              <a:t>2021/3/6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3BB725-1650-4939-8D1A-AB93DB0D9D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7.xml"/><Relationship Id="rId3" Type="http://schemas.openxmlformats.org/officeDocument/2006/relationships/slide" Target="slide6.xml"/><Relationship Id="rId7" Type="http://schemas.openxmlformats.org/officeDocument/2006/relationships/slide" Target="slide10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7.xml"/><Relationship Id="rId5" Type="http://schemas.openxmlformats.org/officeDocument/2006/relationships/slide" Target="slide74.xml"/><Relationship Id="rId4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50000">
              <a:schemeClr val="bg1">
                <a:lumMod val="95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/>
              <a:t>順位付けのアルゴリズムの説明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/>
              <a:t>seastar3 </a:t>
            </a:r>
            <a:r>
              <a:rPr lang="ja-JP" altLang="en-US" dirty="0"/>
              <a:t>開発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/>
              <a:t>Ver.2.1 </a:t>
            </a:r>
            <a:r>
              <a:rPr lang="ja-JP" altLang="en-US" dirty="0"/>
              <a:t>（平成</a:t>
            </a:r>
            <a:r>
              <a:rPr lang="en-US" altLang="ja-JP" dirty="0"/>
              <a:t>23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月）</a:t>
            </a:r>
          </a:p>
        </p:txBody>
      </p:sp>
    </p:spTree>
    <p:extLst>
      <p:ext uri="{BB962C8B-B14F-4D97-AF65-F5344CB8AC3E}">
        <p14:creationId xmlns:p14="http://schemas.microsoft.com/office/powerpoint/2010/main" val="1958229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898529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96136" y="2348880"/>
            <a:ext cx="2808312" cy="1008112"/>
          </a:xfrm>
          <a:prstGeom prst="wedgeRoundRectCallout">
            <a:avLst>
              <a:gd name="adj1" fmla="val -130685"/>
              <a:gd name="adj2" fmla="val 976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</a:t>
            </a:r>
            <a:r>
              <a:rPr lang="ja-JP" altLang="en-US" dirty="0"/>
              <a:t>まず自分と比較する。</a:t>
            </a:r>
          </a:p>
          <a:p>
            <a:r>
              <a:rPr lang="ja-JP" altLang="en-US" dirty="0"/>
              <a:t>同点なので順位はそのまま。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81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4320" y="1216152"/>
            <a:ext cx="8430768" cy="535838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2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  <a:effectLst>
            <a:outerShdw blurRad="50800" dist="114300" dir="3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533400"/>
            <a:ext cx="7128792" cy="59134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総当たり順位付けの疑似言語表現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451640"/>
            <a:ext cx="8579296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/>
              <a:t>○プログラム名：順位付け総当たり</a:t>
            </a:r>
          </a:p>
          <a:p>
            <a:pPr marL="0" indent="0">
              <a:buNone/>
            </a:pPr>
            <a:r>
              <a:rPr lang="ja-JP" altLang="en-US" dirty="0"/>
              <a:t>○関数：表示関数</a:t>
            </a:r>
            <a:r>
              <a:rPr lang="en-US" altLang="ja-JP" dirty="0"/>
              <a:t>(A)</a:t>
            </a:r>
          </a:p>
          <a:p>
            <a:pPr marL="0" indent="0">
              <a:buNone/>
            </a:pPr>
            <a:r>
              <a:rPr lang="en-US" altLang="ja-JP" dirty="0"/>
              <a:t>○</a:t>
            </a:r>
            <a:r>
              <a:rPr lang="ja-JP" altLang="en-US" dirty="0"/>
              <a:t>実数型：記録</a:t>
            </a:r>
            <a:r>
              <a:rPr lang="en-US" altLang="ja-JP" dirty="0"/>
              <a:t>[4]</a:t>
            </a:r>
            <a:r>
              <a:rPr lang="ja-JP" altLang="en-US" dirty="0"/>
              <a:t>　順位</a:t>
            </a:r>
            <a:r>
              <a:rPr lang="en-US" altLang="ja-JP" dirty="0"/>
              <a:t>[4]</a:t>
            </a:r>
          </a:p>
          <a:p>
            <a:pPr marL="0" indent="0">
              <a:buNone/>
            </a:pPr>
            <a:r>
              <a:rPr lang="en-US" altLang="ja-JP" dirty="0"/>
              <a:t>○</a:t>
            </a:r>
            <a:r>
              <a:rPr lang="ja-JP" altLang="en-US" dirty="0"/>
              <a:t>整数型：調べる行　相手の行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●記録</a:t>
            </a:r>
            <a:r>
              <a:rPr lang="en-US" altLang="ja-JP" dirty="0"/>
              <a:t>[1] ← 6.2</a:t>
            </a:r>
            <a:r>
              <a:rPr lang="ja-JP" altLang="en-US" dirty="0"/>
              <a:t>　</a:t>
            </a:r>
            <a:r>
              <a:rPr lang="en-US" altLang="ja-JP" dirty="0"/>
              <a:t>●</a:t>
            </a:r>
            <a:r>
              <a:rPr lang="ja-JP" altLang="en-US" dirty="0"/>
              <a:t>記録</a:t>
            </a:r>
            <a:r>
              <a:rPr lang="en-US" altLang="ja-JP" dirty="0"/>
              <a:t>[2] ← 3.8</a:t>
            </a:r>
            <a:r>
              <a:rPr lang="ja-JP" altLang="en-US" dirty="0"/>
              <a:t>　　</a:t>
            </a:r>
            <a:r>
              <a:rPr lang="en-US" altLang="ja-JP" dirty="0"/>
              <a:t>●</a:t>
            </a:r>
            <a:r>
              <a:rPr lang="ja-JP" altLang="en-US" dirty="0"/>
              <a:t>記録</a:t>
            </a:r>
            <a:r>
              <a:rPr lang="en-US" altLang="ja-JP" dirty="0"/>
              <a:t>[3] ← 7.3</a:t>
            </a:r>
            <a:r>
              <a:rPr lang="ja-JP" altLang="en-US" dirty="0"/>
              <a:t>　　</a:t>
            </a:r>
            <a:r>
              <a:rPr lang="en-US" altLang="ja-JP" dirty="0"/>
              <a:t>●</a:t>
            </a:r>
            <a:r>
              <a:rPr lang="ja-JP" altLang="en-US" dirty="0"/>
              <a:t>記録</a:t>
            </a:r>
            <a:r>
              <a:rPr lang="en-US" altLang="ja-JP" dirty="0"/>
              <a:t>[4] ← 6.2</a:t>
            </a:r>
          </a:p>
          <a:p>
            <a:pPr marL="0" indent="0">
              <a:buNone/>
            </a:pPr>
            <a:r>
              <a:rPr lang="en-US" altLang="ja-JP" dirty="0"/>
              <a:t>●</a:t>
            </a:r>
            <a:r>
              <a:rPr lang="ja-JP" altLang="en-US" dirty="0"/>
              <a:t>順位</a:t>
            </a:r>
            <a:r>
              <a:rPr lang="en-US" altLang="ja-JP" dirty="0"/>
              <a:t>[1] ← 1</a:t>
            </a:r>
            <a:r>
              <a:rPr lang="ja-JP" altLang="en-US" dirty="0"/>
              <a:t>　　 </a:t>
            </a:r>
            <a:r>
              <a:rPr lang="en-US" altLang="ja-JP" dirty="0"/>
              <a:t>●</a:t>
            </a:r>
            <a:r>
              <a:rPr lang="ja-JP" altLang="en-US" dirty="0"/>
              <a:t>順位</a:t>
            </a:r>
            <a:r>
              <a:rPr lang="en-US" altLang="ja-JP" dirty="0"/>
              <a:t>[2] ← 1</a:t>
            </a:r>
            <a:r>
              <a:rPr lang="ja-JP" altLang="en-US" dirty="0"/>
              <a:t>　　　</a:t>
            </a:r>
            <a:r>
              <a:rPr lang="en-US" altLang="ja-JP" dirty="0"/>
              <a:t>●</a:t>
            </a:r>
            <a:r>
              <a:rPr lang="ja-JP" altLang="en-US" dirty="0"/>
              <a:t>順位</a:t>
            </a:r>
            <a:r>
              <a:rPr lang="en-US" altLang="ja-JP" dirty="0"/>
              <a:t>[3] ← 1</a:t>
            </a:r>
            <a:r>
              <a:rPr lang="ja-JP" altLang="en-US" dirty="0"/>
              <a:t>　　　 </a:t>
            </a:r>
            <a:r>
              <a:rPr lang="en-US" altLang="ja-JP" dirty="0"/>
              <a:t>●</a:t>
            </a:r>
            <a:r>
              <a:rPr lang="ja-JP" altLang="en-US" dirty="0"/>
              <a:t>順位</a:t>
            </a:r>
            <a:r>
              <a:rPr lang="en-US" altLang="ja-JP" dirty="0"/>
              <a:t>[4] ← 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■</a:t>
            </a:r>
            <a:r>
              <a:rPr lang="ja-JP" altLang="en-US" dirty="0"/>
              <a:t>　　調べる行</a:t>
            </a:r>
            <a:r>
              <a:rPr lang="en-US" altLang="ja-JP" dirty="0"/>
              <a:t>:1, </a:t>
            </a:r>
            <a:r>
              <a:rPr lang="ja-JP" altLang="en-US" dirty="0"/>
              <a:t>調べる行 ≦ </a:t>
            </a:r>
            <a:r>
              <a:rPr lang="en-US" altLang="ja-JP" dirty="0"/>
              <a:t>4, 1</a:t>
            </a:r>
          </a:p>
          <a:p>
            <a:pPr marL="0" indent="0">
              <a:buNone/>
            </a:pPr>
            <a:r>
              <a:rPr lang="ja-JP" altLang="en-US" dirty="0"/>
              <a:t>｜　　■相手の行</a:t>
            </a:r>
            <a:r>
              <a:rPr lang="en-US" altLang="ja-JP" dirty="0"/>
              <a:t>:1, </a:t>
            </a:r>
            <a:r>
              <a:rPr lang="ja-JP" altLang="en-US" dirty="0"/>
              <a:t>相手の行  ≦ </a:t>
            </a:r>
            <a:r>
              <a:rPr lang="en-US" altLang="ja-JP" dirty="0"/>
              <a:t>4, 1</a:t>
            </a:r>
          </a:p>
          <a:p>
            <a:pPr marL="0" indent="0">
              <a:buNone/>
            </a:pPr>
            <a:r>
              <a:rPr lang="ja-JP" altLang="en-US" dirty="0"/>
              <a:t>｜　　｜	▲記録</a:t>
            </a:r>
            <a:r>
              <a:rPr lang="en-US" altLang="ja-JP" dirty="0"/>
              <a:t>[</a:t>
            </a:r>
            <a:r>
              <a:rPr lang="ja-JP" altLang="en-US" dirty="0"/>
              <a:t>調べる行</a:t>
            </a:r>
            <a:r>
              <a:rPr lang="en-US" altLang="ja-JP" dirty="0"/>
              <a:t>]  </a:t>
            </a:r>
            <a:r>
              <a:rPr lang="ja-JP" altLang="en-US" dirty="0"/>
              <a:t>＜ 記録</a:t>
            </a:r>
            <a:r>
              <a:rPr lang="en-US" altLang="ja-JP" dirty="0"/>
              <a:t>[</a:t>
            </a:r>
            <a:r>
              <a:rPr lang="ja-JP" altLang="en-US" dirty="0"/>
              <a:t>相手の行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ja-JP" altLang="en-US" dirty="0"/>
              <a:t>｜　　｜	｜	・順位</a:t>
            </a:r>
            <a:r>
              <a:rPr lang="en-US" altLang="ja-JP" dirty="0"/>
              <a:t>[</a:t>
            </a:r>
            <a:r>
              <a:rPr lang="ja-JP" altLang="en-US" dirty="0"/>
              <a:t>調べる行</a:t>
            </a:r>
            <a:r>
              <a:rPr lang="en-US" altLang="ja-JP" dirty="0"/>
              <a:t>] ← </a:t>
            </a:r>
            <a:r>
              <a:rPr lang="ja-JP" altLang="en-US" dirty="0"/>
              <a:t>順位</a:t>
            </a:r>
            <a:r>
              <a:rPr lang="en-US" altLang="ja-JP" dirty="0"/>
              <a:t>[</a:t>
            </a:r>
            <a:r>
              <a:rPr lang="ja-JP" altLang="en-US" dirty="0"/>
              <a:t>調べる行</a:t>
            </a:r>
            <a:r>
              <a:rPr lang="en-US" altLang="ja-JP" dirty="0"/>
              <a:t>] + 1</a:t>
            </a:r>
          </a:p>
          <a:p>
            <a:pPr marL="0" indent="0">
              <a:buNone/>
            </a:pPr>
            <a:r>
              <a:rPr lang="ja-JP" altLang="en-US" dirty="0"/>
              <a:t>｜　　｜	▼</a:t>
            </a:r>
          </a:p>
          <a:p>
            <a:pPr marL="0" indent="0">
              <a:buNone/>
            </a:pPr>
            <a:r>
              <a:rPr lang="ja-JP" altLang="en-US" dirty="0"/>
              <a:t>｜　　□</a:t>
            </a:r>
          </a:p>
          <a:p>
            <a:pPr marL="0" indent="0">
              <a:buNone/>
            </a:pPr>
            <a:r>
              <a:rPr lang="ja-JP" altLang="en-US" dirty="0"/>
              <a:t>□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・表示</a:t>
            </a:r>
            <a:r>
              <a:rPr lang="en-US" altLang="ja-JP" dirty="0"/>
              <a:t>(</a:t>
            </a:r>
            <a:r>
              <a:rPr lang="ja-JP" altLang="en-US" dirty="0"/>
              <a:t>順位</a:t>
            </a:r>
            <a:r>
              <a:rPr lang="en-US" altLang="ja-JP" dirty="0"/>
              <a:t>[])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6386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4320" y="1216152"/>
            <a:ext cx="8430768" cy="535838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2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  <a:effectLst>
            <a:outerShdw blurRad="50800" dist="114300" dir="30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533400"/>
            <a:ext cx="7128792" cy="59134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お互いへの順位付けの疑似言語表現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96744" y="1353344"/>
            <a:ext cx="7272808" cy="54180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dirty="0"/>
              <a:t>○プログラム名：順位付け総当たり</a:t>
            </a:r>
          </a:p>
          <a:p>
            <a:pPr marL="0" indent="0">
              <a:buNone/>
            </a:pPr>
            <a:r>
              <a:rPr lang="ja-JP" altLang="en-US" dirty="0"/>
              <a:t>○関数：表示関数</a:t>
            </a:r>
            <a:r>
              <a:rPr lang="en-US" altLang="ja-JP" dirty="0"/>
              <a:t>(A)</a:t>
            </a:r>
          </a:p>
          <a:p>
            <a:pPr marL="0" indent="0">
              <a:buNone/>
            </a:pPr>
            <a:r>
              <a:rPr lang="en-US" altLang="ja-JP" dirty="0"/>
              <a:t>○</a:t>
            </a:r>
            <a:r>
              <a:rPr lang="ja-JP" altLang="en-US" dirty="0"/>
              <a:t>実数型：記録</a:t>
            </a:r>
            <a:r>
              <a:rPr lang="en-US" altLang="ja-JP" dirty="0"/>
              <a:t>[4]</a:t>
            </a:r>
            <a:r>
              <a:rPr lang="ja-JP" altLang="en-US" dirty="0"/>
              <a:t>　順位</a:t>
            </a:r>
            <a:r>
              <a:rPr lang="en-US" altLang="ja-JP" dirty="0"/>
              <a:t>[4]</a:t>
            </a:r>
          </a:p>
          <a:p>
            <a:pPr marL="0" indent="0">
              <a:buNone/>
            </a:pPr>
            <a:r>
              <a:rPr lang="en-US" altLang="ja-JP" dirty="0"/>
              <a:t>○</a:t>
            </a:r>
            <a:r>
              <a:rPr lang="ja-JP" altLang="en-US" dirty="0"/>
              <a:t>整数型：調べる行　相手の行</a:t>
            </a:r>
          </a:p>
          <a:p>
            <a:pPr marL="0" indent="0">
              <a:lnSpc>
                <a:spcPct val="70000"/>
              </a:lnSpc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●記録</a:t>
            </a:r>
            <a:r>
              <a:rPr lang="en-US" altLang="ja-JP" dirty="0"/>
              <a:t>[1] ← 6.2</a:t>
            </a:r>
            <a:r>
              <a:rPr lang="ja-JP" altLang="en-US" dirty="0"/>
              <a:t>　</a:t>
            </a:r>
            <a:r>
              <a:rPr lang="en-US" altLang="ja-JP" dirty="0"/>
              <a:t>●</a:t>
            </a:r>
            <a:r>
              <a:rPr lang="ja-JP" altLang="en-US" dirty="0"/>
              <a:t>記録</a:t>
            </a:r>
            <a:r>
              <a:rPr lang="en-US" altLang="ja-JP" dirty="0"/>
              <a:t>[2] ← 3.8</a:t>
            </a:r>
            <a:r>
              <a:rPr lang="ja-JP" altLang="en-US" dirty="0"/>
              <a:t>　　</a:t>
            </a:r>
            <a:r>
              <a:rPr lang="en-US" altLang="ja-JP" dirty="0"/>
              <a:t>●</a:t>
            </a:r>
            <a:r>
              <a:rPr lang="ja-JP" altLang="en-US" dirty="0"/>
              <a:t>記録</a:t>
            </a:r>
            <a:r>
              <a:rPr lang="en-US" altLang="ja-JP" dirty="0"/>
              <a:t>[3] ← 7.3</a:t>
            </a:r>
            <a:r>
              <a:rPr lang="ja-JP" altLang="en-US" dirty="0"/>
              <a:t>　　</a:t>
            </a:r>
            <a:r>
              <a:rPr lang="en-US" altLang="ja-JP" dirty="0"/>
              <a:t>●</a:t>
            </a:r>
            <a:r>
              <a:rPr lang="ja-JP" altLang="en-US" dirty="0"/>
              <a:t>記録</a:t>
            </a:r>
            <a:r>
              <a:rPr lang="en-US" altLang="ja-JP" dirty="0"/>
              <a:t>[4] ← 6.2</a:t>
            </a:r>
          </a:p>
          <a:p>
            <a:pPr marL="0" indent="0">
              <a:buNone/>
            </a:pPr>
            <a:r>
              <a:rPr lang="en-US" altLang="ja-JP" dirty="0"/>
              <a:t>●</a:t>
            </a:r>
            <a:r>
              <a:rPr lang="ja-JP" altLang="en-US" dirty="0"/>
              <a:t>順位</a:t>
            </a:r>
            <a:r>
              <a:rPr lang="en-US" altLang="ja-JP" dirty="0"/>
              <a:t>[1] ← 1</a:t>
            </a:r>
            <a:r>
              <a:rPr lang="ja-JP" altLang="en-US" dirty="0"/>
              <a:t>　　 </a:t>
            </a:r>
            <a:r>
              <a:rPr lang="en-US" altLang="ja-JP" dirty="0"/>
              <a:t>●</a:t>
            </a:r>
            <a:r>
              <a:rPr lang="ja-JP" altLang="en-US" dirty="0"/>
              <a:t>順位</a:t>
            </a:r>
            <a:r>
              <a:rPr lang="en-US" altLang="ja-JP" dirty="0"/>
              <a:t>[2] ← 1</a:t>
            </a:r>
            <a:r>
              <a:rPr lang="ja-JP" altLang="en-US" dirty="0"/>
              <a:t>　　　</a:t>
            </a:r>
            <a:r>
              <a:rPr lang="en-US" altLang="ja-JP" dirty="0"/>
              <a:t>●</a:t>
            </a:r>
            <a:r>
              <a:rPr lang="ja-JP" altLang="en-US" dirty="0"/>
              <a:t>順位</a:t>
            </a:r>
            <a:r>
              <a:rPr lang="en-US" altLang="ja-JP" dirty="0"/>
              <a:t>[3] ← 1</a:t>
            </a:r>
            <a:r>
              <a:rPr lang="ja-JP" altLang="en-US" dirty="0"/>
              <a:t>　　　 </a:t>
            </a:r>
            <a:r>
              <a:rPr lang="en-US" altLang="ja-JP" dirty="0"/>
              <a:t>●</a:t>
            </a:r>
            <a:r>
              <a:rPr lang="ja-JP" altLang="en-US" dirty="0"/>
              <a:t>順位</a:t>
            </a:r>
            <a:r>
              <a:rPr lang="en-US" altLang="ja-JP" dirty="0"/>
              <a:t>[4] ← 1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■調べる行</a:t>
            </a:r>
            <a:r>
              <a:rPr lang="en-US" altLang="ja-JP" dirty="0"/>
              <a:t>:1, </a:t>
            </a:r>
            <a:r>
              <a:rPr lang="ja-JP" altLang="en-US" dirty="0"/>
              <a:t>調べる行 ≦ </a:t>
            </a:r>
            <a:r>
              <a:rPr lang="en-US" altLang="ja-JP" dirty="0"/>
              <a:t>3, 1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｜　　■	相手の行</a:t>
            </a:r>
            <a:r>
              <a:rPr lang="en-US" altLang="ja-JP" dirty="0"/>
              <a:t>:</a:t>
            </a:r>
            <a:r>
              <a:rPr lang="ja-JP" altLang="en-US" dirty="0"/>
              <a:t>調べる行</a:t>
            </a:r>
            <a:r>
              <a:rPr lang="en-US" altLang="ja-JP" dirty="0"/>
              <a:t>+1 , </a:t>
            </a:r>
            <a:r>
              <a:rPr lang="ja-JP" altLang="en-US" dirty="0"/>
              <a:t>相手の行  ≦ </a:t>
            </a:r>
            <a:r>
              <a:rPr lang="en-US" altLang="ja-JP" dirty="0"/>
              <a:t>4, 1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｜　　｜	▲記録</a:t>
            </a:r>
            <a:r>
              <a:rPr lang="en-US" altLang="ja-JP" dirty="0"/>
              <a:t>[</a:t>
            </a:r>
            <a:r>
              <a:rPr lang="ja-JP" altLang="en-US" dirty="0"/>
              <a:t>調べる行</a:t>
            </a:r>
            <a:r>
              <a:rPr lang="en-US" altLang="ja-JP" dirty="0"/>
              <a:t>] ≠ </a:t>
            </a:r>
            <a:r>
              <a:rPr lang="ja-JP" altLang="en-US" dirty="0"/>
              <a:t>記録</a:t>
            </a:r>
            <a:r>
              <a:rPr lang="en-US" altLang="ja-JP" dirty="0"/>
              <a:t>[</a:t>
            </a:r>
            <a:r>
              <a:rPr lang="ja-JP" altLang="en-US" dirty="0"/>
              <a:t>相手の行</a:t>
            </a:r>
            <a:r>
              <a:rPr lang="en-US" altLang="ja-JP" dirty="0"/>
              <a:t>]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｜　　｜	｜　　▲記録</a:t>
            </a:r>
            <a:r>
              <a:rPr lang="en-US" altLang="ja-JP" dirty="0"/>
              <a:t>[</a:t>
            </a:r>
            <a:r>
              <a:rPr lang="ja-JP" altLang="en-US" dirty="0"/>
              <a:t>調べる行</a:t>
            </a:r>
            <a:r>
              <a:rPr lang="en-US" altLang="ja-JP" dirty="0"/>
              <a:t>]  </a:t>
            </a:r>
            <a:r>
              <a:rPr lang="ja-JP" altLang="en-US" dirty="0"/>
              <a:t>＜ 記録</a:t>
            </a:r>
            <a:r>
              <a:rPr lang="en-US" altLang="ja-JP" dirty="0"/>
              <a:t>[</a:t>
            </a:r>
            <a:r>
              <a:rPr lang="ja-JP" altLang="en-US" dirty="0"/>
              <a:t>相手の行</a:t>
            </a:r>
            <a:r>
              <a:rPr lang="en-US" altLang="ja-JP" dirty="0"/>
              <a:t>]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｜　　｜	｜　　｜　　	・順位</a:t>
            </a:r>
            <a:r>
              <a:rPr lang="en-US" altLang="ja-JP" dirty="0"/>
              <a:t>[</a:t>
            </a:r>
            <a:r>
              <a:rPr lang="ja-JP" altLang="en-US" dirty="0"/>
              <a:t>調べる行</a:t>
            </a:r>
            <a:r>
              <a:rPr lang="en-US" altLang="ja-JP" dirty="0"/>
              <a:t>] ← </a:t>
            </a:r>
            <a:r>
              <a:rPr lang="ja-JP" altLang="en-US" dirty="0"/>
              <a:t>順位</a:t>
            </a:r>
            <a:r>
              <a:rPr lang="en-US" altLang="ja-JP" dirty="0"/>
              <a:t>[</a:t>
            </a:r>
            <a:r>
              <a:rPr lang="ja-JP" altLang="en-US" dirty="0"/>
              <a:t>調べる行</a:t>
            </a:r>
            <a:r>
              <a:rPr lang="en-US" altLang="ja-JP" dirty="0"/>
              <a:t>] + 1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｜　　｜	｜　　＋－－－－－－－－－－</a:t>
            </a:r>
          </a:p>
          <a:p>
            <a:pPr marL="0" indent="0">
              <a:buNone/>
            </a:pPr>
            <a:r>
              <a:rPr lang="ja-JP" altLang="en-US" dirty="0"/>
              <a:t>｜　　｜	｜　　｜　　	・順位</a:t>
            </a:r>
            <a:r>
              <a:rPr lang="en-US" altLang="ja-JP" dirty="0"/>
              <a:t>[</a:t>
            </a:r>
            <a:r>
              <a:rPr lang="ja-JP" altLang="en-US" dirty="0"/>
              <a:t>相手の行</a:t>
            </a:r>
            <a:r>
              <a:rPr lang="en-US" altLang="ja-JP" dirty="0"/>
              <a:t>] ← </a:t>
            </a:r>
            <a:r>
              <a:rPr lang="ja-JP" altLang="en-US" dirty="0"/>
              <a:t>順位</a:t>
            </a:r>
            <a:r>
              <a:rPr lang="en-US" altLang="ja-JP" dirty="0"/>
              <a:t>[</a:t>
            </a:r>
            <a:r>
              <a:rPr lang="ja-JP" altLang="en-US" dirty="0"/>
              <a:t>相手の行</a:t>
            </a:r>
            <a:r>
              <a:rPr lang="en-US" altLang="ja-JP" dirty="0"/>
              <a:t>] + 1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｜　　｜	｜　　▼</a:t>
            </a:r>
          </a:p>
          <a:p>
            <a:pPr marL="0" indent="0">
              <a:buNone/>
            </a:pPr>
            <a:r>
              <a:rPr lang="ja-JP" altLang="en-US" dirty="0"/>
              <a:t>｜　　｜	▼</a:t>
            </a:r>
          </a:p>
          <a:p>
            <a:pPr marL="0" indent="0">
              <a:buNone/>
            </a:pPr>
            <a:r>
              <a:rPr lang="ja-JP" altLang="en-US" dirty="0"/>
              <a:t>｜　　□</a:t>
            </a:r>
          </a:p>
          <a:p>
            <a:pPr marL="0" indent="0">
              <a:buNone/>
            </a:pPr>
            <a:r>
              <a:rPr lang="ja-JP" altLang="en-US" dirty="0"/>
              <a:t>□</a:t>
            </a:r>
          </a:p>
          <a:p>
            <a:pPr marL="0" indent="0">
              <a:buNone/>
            </a:pPr>
            <a:r>
              <a:rPr lang="ja-JP" altLang="en-US" dirty="0"/>
              <a:t>・表示</a:t>
            </a:r>
            <a:r>
              <a:rPr lang="en-US" altLang="ja-JP" dirty="0"/>
              <a:t>(</a:t>
            </a:r>
            <a:r>
              <a:rPr lang="ja-JP" altLang="en-US" dirty="0"/>
              <a:t>順位</a:t>
            </a:r>
            <a:r>
              <a:rPr lang="en-US" altLang="ja-JP" dirty="0"/>
              <a:t>[])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15874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idx="4294967295"/>
          </p:nvPr>
        </p:nvSpPr>
        <p:spPr>
          <a:xfrm>
            <a:off x="539750" y="1916113"/>
            <a:ext cx="8280400" cy="30956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/>
              <a:t>順位付けについて</a:t>
            </a:r>
            <a:br>
              <a:rPr lang="ja-JP" altLang="en-US" sz="6600" dirty="0"/>
            </a:br>
            <a:r>
              <a:rPr lang="ja-JP" altLang="en-US" sz="6600" dirty="0"/>
              <a:t>流れ図で値の変化を追ってみよう。</a:t>
            </a:r>
          </a:p>
        </p:txBody>
      </p:sp>
    </p:spTree>
    <p:extLst>
      <p:ext uri="{BB962C8B-B14F-4D97-AF65-F5344CB8AC3E}">
        <p14:creationId xmlns:p14="http://schemas.microsoft.com/office/powerpoint/2010/main" val="35202119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idx="4294967295"/>
          </p:nvPr>
        </p:nvSpPr>
        <p:spPr>
          <a:xfrm>
            <a:off x="539750" y="1916113"/>
            <a:ext cx="8280400" cy="30956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ja-JP" altLang="en-US" sz="6600" dirty="0"/>
              <a:t>流れ図でトレース</a:t>
            </a:r>
            <a:br>
              <a:rPr lang="ja-JP" altLang="en-US" sz="6600" dirty="0"/>
            </a:br>
            <a:r>
              <a:rPr lang="ja-JP" altLang="en-US" sz="6600"/>
              <a:t>　</a:t>
            </a:r>
            <a:r>
              <a:rPr lang="ja-JP" altLang="en-US" sz="4400">
                <a:solidFill>
                  <a:srgbClr val="FFC000"/>
                </a:solidFill>
              </a:rPr>
              <a:t>（自分の順位を総当たりで計算）</a:t>
            </a:r>
            <a:endParaRPr lang="ja-JP" alt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7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73435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7457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6812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604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19847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347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6649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角丸四角形吹き出し 28"/>
          <p:cNvSpPr/>
          <p:nvPr/>
        </p:nvSpPr>
        <p:spPr>
          <a:xfrm>
            <a:off x="3635638" y="3886204"/>
            <a:ext cx="1320410" cy="528653"/>
          </a:xfrm>
          <a:prstGeom prst="wedgeRoundRectCallout">
            <a:avLst>
              <a:gd name="adj1" fmla="val -108936"/>
              <a:gd name="adj2" fmla="val 671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くらべるデータを用意する。</a:t>
            </a:r>
          </a:p>
        </p:txBody>
      </p:sp>
    </p:spTree>
    <p:extLst>
      <p:ext uri="{BB962C8B-B14F-4D97-AF65-F5344CB8AC3E}">
        <p14:creationId xmlns:p14="http://schemas.microsoft.com/office/powerpoint/2010/main" val="26616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4731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2553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20367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角丸四角形吹き出し 27"/>
          <p:cNvSpPr/>
          <p:nvPr/>
        </p:nvSpPr>
        <p:spPr>
          <a:xfrm>
            <a:off x="4350480" y="3762634"/>
            <a:ext cx="1456410" cy="528653"/>
          </a:xfrm>
          <a:prstGeom prst="wedgeRoundRectCallout">
            <a:avLst>
              <a:gd name="adj1" fmla="val -81733"/>
              <a:gd name="adj2" fmla="val 3092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それぞれの順位に１を入れる。</a:t>
            </a:r>
          </a:p>
        </p:txBody>
      </p:sp>
    </p:spTree>
    <p:extLst>
      <p:ext uri="{BB962C8B-B14F-4D97-AF65-F5344CB8AC3E}">
        <p14:creationId xmlns:p14="http://schemas.microsoft.com/office/powerpoint/2010/main" val="4877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2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07918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08015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9540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角丸四角形吹き出し 27"/>
          <p:cNvSpPr/>
          <p:nvPr/>
        </p:nvSpPr>
        <p:spPr>
          <a:xfrm>
            <a:off x="258332" y="6064838"/>
            <a:ext cx="1224136" cy="662286"/>
          </a:xfrm>
          <a:prstGeom prst="wedgeRoundRectCallout">
            <a:avLst>
              <a:gd name="adj1" fmla="val 82336"/>
              <a:gd name="adj2" fmla="val -3504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調べる行に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１を用意する。</a:t>
            </a:r>
          </a:p>
        </p:txBody>
      </p:sp>
    </p:spTree>
    <p:extLst>
      <p:ext uri="{BB962C8B-B14F-4D97-AF65-F5344CB8AC3E}">
        <p14:creationId xmlns:p14="http://schemas.microsoft.com/office/powerpoint/2010/main" val="2851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499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1544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1837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2573104" y="6064838"/>
            <a:ext cx="1358815" cy="662286"/>
          </a:xfrm>
          <a:prstGeom prst="wedgeRoundRectCallout">
            <a:avLst>
              <a:gd name="adj1" fmla="val 98233"/>
              <a:gd name="adj2" fmla="val -336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相手の行に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２を用意する。</a:t>
            </a:r>
          </a:p>
        </p:txBody>
      </p:sp>
    </p:spTree>
    <p:extLst>
      <p:ext uri="{BB962C8B-B14F-4D97-AF65-F5344CB8AC3E}">
        <p14:creationId xmlns:p14="http://schemas.microsoft.com/office/powerpoint/2010/main" val="204994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4006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1559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4510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4444543" y="3744584"/>
            <a:ext cx="1144190" cy="616786"/>
          </a:xfrm>
          <a:prstGeom prst="wedgeRoundRectCallout">
            <a:avLst>
              <a:gd name="adj1" fmla="val 118181"/>
              <a:gd name="adj2" fmla="val -2641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同点なの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106721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41330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3068960"/>
            <a:ext cx="2808312" cy="1008112"/>
          </a:xfrm>
          <a:prstGeom prst="wedgeRoundRectCallout">
            <a:avLst>
              <a:gd name="adj1" fmla="val -130685"/>
              <a:gd name="adj2" fmla="val 976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人目と</a:t>
            </a:r>
            <a:r>
              <a:rPr lang="ja-JP" altLang="en-US" dirty="0"/>
              <a:t>比較する。</a:t>
            </a:r>
          </a:p>
          <a:p>
            <a:r>
              <a:rPr lang="ja-JP" altLang="en-US" dirty="0"/>
              <a:t>自分の記録の方が大きいので、順位はそのまま。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比較（相手の順位操作）</a:t>
            </a:r>
            <a:endParaRPr kumimoji="1" lang="ja-JP" altLang="en-US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436096" y="1700808"/>
            <a:ext cx="2444688" cy="864096"/>
          </a:xfrm>
          <a:prstGeom prst="wedgeRoundRectCallout">
            <a:avLst>
              <a:gd name="adj1" fmla="val -86605"/>
              <a:gd name="adj2" fmla="val 137458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較べる相手選手の背景を黄色にする。</a:t>
            </a:r>
          </a:p>
        </p:txBody>
      </p:sp>
    </p:spTree>
    <p:extLst>
      <p:ext uri="{BB962C8B-B14F-4D97-AF65-F5344CB8AC3E}">
        <p14:creationId xmlns:p14="http://schemas.microsoft.com/office/powerpoint/2010/main" val="34911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77073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6185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54551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1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147085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864751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901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492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28345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6695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09131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84231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4355976" y="3634837"/>
            <a:ext cx="1232757" cy="842569"/>
          </a:xfrm>
          <a:prstGeom prst="wedgeRoundRectCallout">
            <a:avLst>
              <a:gd name="adj1" fmla="val 118181"/>
              <a:gd name="adj2" fmla="val -2641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</a:t>
            </a:r>
            <a:r>
              <a:rPr lang="en-US" altLang="ja-JP" sz="1400" dirty="0"/>
              <a:t>6.20</a:t>
            </a:r>
            <a:r>
              <a:rPr lang="ja-JP" altLang="en-US" sz="1400" dirty="0"/>
              <a:t>の方が大きいの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4210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33373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8845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55437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角丸四角形吹き出し 27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2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38150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5852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465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4966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174085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8714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7949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42181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フリーフォーム 5"/>
          <p:cNvSpPr/>
          <p:nvPr/>
        </p:nvSpPr>
        <p:spPr>
          <a:xfrm>
            <a:off x="7308304" y="3464914"/>
            <a:ext cx="423844" cy="166255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7202131" y="2204864"/>
            <a:ext cx="1399176" cy="572606"/>
          </a:xfrm>
          <a:prstGeom prst="wedgeRoundRectCallout">
            <a:avLst>
              <a:gd name="adj1" fmla="val -9965"/>
              <a:gd name="adj2" fmla="val 1453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自分の値が小さいので左側へ進む。　</a:t>
            </a:r>
          </a:p>
        </p:txBody>
      </p:sp>
    </p:spTree>
    <p:extLst>
      <p:ext uri="{BB962C8B-B14F-4D97-AF65-F5344CB8AC3E}">
        <p14:creationId xmlns:p14="http://schemas.microsoft.com/office/powerpoint/2010/main" val="33055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15584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96654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26726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4292577" y="3218600"/>
            <a:ext cx="1177284" cy="490026"/>
          </a:xfrm>
          <a:prstGeom prst="wedgeRoundRectCallout">
            <a:avLst>
              <a:gd name="adj1" fmla="val -101734"/>
              <a:gd name="adj2" fmla="val -994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自分の順位を</a:t>
            </a:r>
            <a:endParaRPr lang="en-US" altLang="ja-JP" sz="11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１増やす。　</a:t>
            </a:r>
          </a:p>
        </p:txBody>
      </p:sp>
    </p:spTree>
    <p:extLst>
      <p:ext uri="{BB962C8B-B14F-4D97-AF65-F5344CB8AC3E}">
        <p14:creationId xmlns:p14="http://schemas.microsoft.com/office/powerpoint/2010/main" val="13411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27069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66606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0693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3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28767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82408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7492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597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18391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90777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7015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8720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81839"/>
              <a:gd name="adj2" fmla="val -1110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同点なので下へ行く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33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1140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3068960"/>
            <a:ext cx="2808312" cy="1008112"/>
          </a:xfrm>
          <a:prstGeom prst="wedgeRoundRectCallout">
            <a:avLst>
              <a:gd name="adj1" fmla="val -131237"/>
              <a:gd name="adj2" fmla="val 451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</a:t>
            </a:r>
            <a:r>
              <a:rPr lang="ja-JP" altLang="en-US" dirty="0"/>
              <a:t>３</a:t>
            </a:r>
            <a:r>
              <a:rPr kumimoji="1" lang="ja-JP" altLang="en-US" dirty="0"/>
              <a:t>人目と</a:t>
            </a:r>
            <a:r>
              <a:rPr lang="ja-JP" altLang="en-US" dirty="0"/>
              <a:t>比較する。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309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43385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21545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7330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044311" y="4510821"/>
            <a:ext cx="1399176" cy="706154"/>
          </a:xfrm>
          <a:prstGeom prst="wedgeRoundRectCallout">
            <a:avLst>
              <a:gd name="adj1" fmla="val 112100"/>
              <a:gd name="adj2" fmla="val 1178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相手の行が</a:t>
            </a:r>
            <a:r>
              <a:rPr lang="en-US" altLang="ja-JP" sz="1400" dirty="0"/>
              <a:t>4</a:t>
            </a:r>
            <a:r>
              <a:rPr lang="ja-JP" altLang="en-US" sz="1400" dirty="0"/>
              <a:t>になったので下に行く。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399910" y="4815464"/>
            <a:ext cx="0" cy="216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60147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16806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1485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779912" y="4270938"/>
            <a:ext cx="1616232" cy="729820"/>
          </a:xfrm>
          <a:prstGeom prst="wedgeRoundRectCallout">
            <a:avLst>
              <a:gd name="adj1" fmla="val 69956"/>
              <a:gd name="adj2" fmla="val 8628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調べる行がまだ</a:t>
            </a:r>
            <a:r>
              <a:rPr lang="en-US" altLang="ja-JP" sz="1400" dirty="0"/>
              <a:t>1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2864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17441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2358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2811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266900" y="6064838"/>
            <a:ext cx="1224136" cy="662286"/>
          </a:xfrm>
          <a:prstGeom prst="wedgeRoundRectCallout">
            <a:avLst>
              <a:gd name="adj1" fmla="val 87566"/>
              <a:gd name="adj2" fmla="val -336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１増やす</a:t>
            </a:r>
          </a:p>
        </p:txBody>
      </p:sp>
    </p:spTree>
    <p:extLst>
      <p:ext uri="{BB962C8B-B14F-4D97-AF65-F5344CB8AC3E}">
        <p14:creationId xmlns:p14="http://schemas.microsoft.com/office/powerpoint/2010/main" val="28917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19606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76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2705274" y="6096107"/>
            <a:ext cx="1450802" cy="662286"/>
          </a:xfrm>
          <a:prstGeom prst="wedgeRoundRectCallout">
            <a:avLst>
              <a:gd name="adj1" fmla="val 80181"/>
              <a:gd name="adj2" fmla="val -3441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相手の行を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１から数え直す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5205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32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4621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1952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7406345" y="2304881"/>
            <a:ext cx="1450802" cy="662286"/>
          </a:xfrm>
          <a:prstGeom prst="wedgeRoundRectCallout">
            <a:avLst>
              <a:gd name="adj1" fmla="val -26660"/>
              <a:gd name="adj2" fmla="val 12536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自分の</a:t>
            </a:r>
            <a:r>
              <a:rPr lang="en-US" altLang="ja-JP" sz="1400" dirty="0"/>
              <a:t>3.80</a:t>
            </a:r>
            <a:r>
              <a:rPr lang="ja-JP" altLang="en-US" sz="1400" dirty="0"/>
              <a:t>の方が小さいので右を通る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9397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フリーフォーム 27"/>
          <p:cNvSpPr/>
          <p:nvPr/>
        </p:nvSpPr>
        <p:spPr>
          <a:xfrm>
            <a:off x="7315365" y="3447288"/>
            <a:ext cx="423843" cy="166255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3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06748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61125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333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角丸四角形吹き出し 28"/>
          <p:cNvSpPr/>
          <p:nvPr/>
        </p:nvSpPr>
        <p:spPr>
          <a:xfrm>
            <a:off x="4774442" y="3771253"/>
            <a:ext cx="1177284" cy="490026"/>
          </a:xfrm>
          <a:prstGeom prst="wedgeRoundRectCallout">
            <a:avLst>
              <a:gd name="adj1" fmla="val -138239"/>
              <a:gd name="adj2" fmla="val -1180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自分の順位を</a:t>
            </a:r>
            <a:endParaRPr lang="en-US" altLang="ja-JP" sz="11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１増やす。　</a:t>
            </a:r>
          </a:p>
        </p:txBody>
      </p:sp>
    </p:spTree>
    <p:extLst>
      <p:ext uri="{BB962C8B-B14F-4D97-AF65-F5344CB8AC3E}">
        <p14:creationId xmlns:p14="http://schemas.microsoft.com/office/powerpoint/2010/main" val="35849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61852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6456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0770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角丸四角形吹き出し 28"/>
          <p:cNvSpPr/>
          <p:nvPr/>
        </p:nvSpPr>
        <p:spPr>
          <a:xfrm>
            <a:off x="4044998" y="3988219"/>
            <a:ext cx="1177284" cy="695657"/>
          </a:xfrm>
          <a:prstGeom prst="wedgeRoundRectCallout">
            <a:avLst>
              <a:gd name="adj1" fmla="val 93220"/>
              <a:gd name="adj2" fmla="val 4478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相手の行はまだ</a:t>
            </a:r>
            <a:r>
              <a:rPr lang="en-US" altLang="ja-JP" sz="1100" dirty="0"/>
              <a:t>1</a:t>
            </a:r>
            <a:r>
              <a:rPr lang="ja-JP" altLang="en-US" sz="1100" dirty="0"/>
              <a:t>行目なので引き返す。　</a:t>
            </a:r>
          </a:p>
        </p:txBody>
      </p:sp>
    </p:spTree>
    <p:extLst>
      <p:ext uri="{BB962C8B-B14F-4D97-AF65-F5344CB8AC3E}">
        <p14:creationId xmlns:p14="http://schemas.microsoft.com/office/powerpoint/2010/main" val="31466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04417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52370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9685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23265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45412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227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2133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4355976" y="3694589"/>
            <a:ext cx="1450914" cy="526499"/>
          </a:xfrm>
          <a:prstGeom prst="wedgeRoundRectCallout">
            <a:avLst>
              <a:gd name="adj1" fmla="val 84760"/>
              <a:gd name="adj2" fmla="val -1819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等しい値なの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17261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7874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1282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6686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角丸四角形吹き出し 27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2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12135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21911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2276872"/>
            <a:ext cx="2808312" cy="1008112"/>
          </a:xfrm>
          <a:prstGeom prst="wedgeRoundRectCallout">
            <a:avLst>
              <a:gd name="adj1" fmla="val -94813"/>
              <a:gd name="adj2" fmla="val 1284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</a:t>
            </a:r>
            <a:r>
              <a:rPr lang="ja-JP" altLang="en-US" dirty="0"/>
              <a:t>自分の記録の方が小さいので順位を</a:t>
            </a:r>
            <a:r>
              <a:rPr lang="en-US" altLang="ja-JP" dirty="0"/>
              <a:t>1</a:t>
            </a:r>
            <a:r>
              <a:rPr lang="ja-JP" altLang="en-US" dirty="0"/>
              <a:t>増やす。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467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06477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86806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137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313694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85859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97186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5755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フリーフォーム 5"/>
          <p:cNvSpPr/>
          <p:nvPr/>
        </p:nvSpPr>
        <p:spPr>
          <a:xfrm>
            <a:off x="7414550" y="3438144"/>
            <a:ext cx="325802" cy="203538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吹き出し 26"/>
          <p:cNvSpPr/>
          <p:nvPr/>
        </p:nvSpPr>
        <p:spPr>
          <a:xfrm>
            <a:off x="7164288" y="2276872"/>
            <a:ext cx="1399176" cy="572606"/>
          </a:xfrm>
          <a:prstGeom prst="wedgeRoundRectCallout">
            <a:avLst>
              <a:gd name="adj1" fmla="val -9965"/>
              <a:gd name="adj2" fmla="val 1453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自分の値が小さいので左側へ進む。　</a:t>
            </a:r>
          </a:p>
        </p:txBody>
      </p:sp>
    </p:spTree>
    <p:extLst>
      <p:ext uri="{BB962C8B-B14F-4D97-AF65-F5344CB8AC3E}">
        <p14:creationId xmlns:p14="http://schemas.microsoft.com/office/powerpoint/2010/main" val="186660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61235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81775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1269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285605" y="6125216"/>
            <a:ext cx="1177284" cy="490026"/>
          </a:xfrm>
          <a:prstGeom prst="wedgeRoundRectCallout">
            <a:avLst>
              <a:gd name="adj1" fmla="val 87782"/>
              <a:gd name="adj2" fmla="val -4539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自分の順位を</a:t>
            </a:r>
            <a:endParaRPr lang="en-US" altLang="ja-JP" sz="11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１増やす。　</a:t>
            </a:r>
          </a:p>
        </p:txBody>
      </p:sp>
    </p:spTree>
    <p:extLst>
      <p:ext uri="{BB962C8B-B14F-4D97-AF65-F5344CB8AC3E}">
        <p14:creationId xmlns:p14="http://schemas.microsoft.com/office/powerpoint/2010/main" val="35353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82356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515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9040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663496" y="3757653"/>
            <a:ext cx="1399176" cy="526354"/>
          </a:xfrm>
          <a:prstGeom prst="wedgeRoundRectCallout">
            <a:avLst>
              <a:gd name="adj1" fmla="val 38409"/>
              <a:gd name="adj2" fmla="val 8449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3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8467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18897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5370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1134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40561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827072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98475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54861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8413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フリーフォーム 27"/>
          <p:cNvSpPr/>
          <p:nvPr/>
        </p:nvSpPr>
        <p:spPr>
          <a:xfrm>
            <a:off x="7315200" y="3446626"/>
            <a:ext cx="416947" cy="220118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吹き出し 28"/>
          <p:cNvSpPr/>
          <p:nvPr/>
        </p:nvSpPr>
        <p:spPr>
          <a:xfrm>
            <a:off x="7202131" y="2204864"/>
            <a:ext cx="1399176" cy="572606"/>
          </a:xfrm>
          <a:prstGeom prst="wedgeRoundRectCallout">
            <a:avLst>
              <a:gd name="adj1" fmla="val -9965"/>
              <a:gd name="adj2" fmla="val 1453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自分の値が小さいので左側へ進む。　</a:t>
            </a:r>
          </a:p>
        </p:txBody>
      </p:sp>
    </p:spTree>
    <p:extLst>
      <p:ext uri="{BB962C8B-B14F-4D97-AF65-F5344CB8AC3E}">
        <p14:creationId xmlns:p14="http://schemas.microsoft.com/office/powerpoint/2010/main" val="20030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801315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83535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9573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角丸四角形吹き出し 28"/>
          <p:cNvSpPr/>
          <p:nvPr/>
        </p:nvSpPr>
        <p:spPr>
          <a:xfrm>
            <a:off x="4522694" y="3685378"/>
            <a:ext cx="1399176" cy="572606"/>
          </a:xfrm>
          <a:prstGeom prst="wedgeRoundRectCallout">
            <a:avLst>
              <a:gd name="adj1" fmla="val -107341"/>
              <a:gd name="adj2" fmla="val -698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自分の順位を</a:t>
            </a:r>
            <a:r>
              <a:rPr lang="en-US" altLang="ja-JP" sz="1100" dirty="0"/>
              <a:t>1</a:t>
            </a:r>
            <a:r>
              <a:rPr lang="ja-JP" altLang="en-US" sz="1100" dirty="0"/>
              <a:t>増やす。　</a:t>
            </a:r>
          </a:p>
        </p:txBody>
      </p:sp>
    </p:spTree>
    <p:extLst>
      <p:ext uri="{BB962C8B-B14F-4D97-AF65-F5344CB8AC3E}">
        <p14:creationId xmlns:p14="http://schemas.microsoft.com/office/powerpoint/2010/main" val="408399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21163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95161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3603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000737" y="4679402"/>
            <a:ext cx="1362347" cy="621666"/>
          </a:xfrm>
          <a:prstGeom prst="wedgeRoundRectCallout">
            <a:avLst>
              <a:gd name="adj1" fmla="val 111464"/>
              <a:gd name="adj2" fmla="val -382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</a:t>
            </a:r>
            <a:r>
              <a:rPr lang="en-US" altLang="ja-JP" sz="1400" dirty="0"/>
              <a:t>4</a:t>
            </a:r>
            <a:r>
              <a:rPr lang="ja-JP" altLang="en-US" sz="1400" dirty="0"/>
              <a:t>になったので下に行く。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390766" y="4778320"/>
            <a:ext cx="0" cy="25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64456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1154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9017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779912" y="4270938"/>
            <a:ext cx="1616232" cy="729820"/>
          </a:xfrm>
          <a:prstGeom prst="wedgeRoundRectCallout">
            <a:avLst>
              <a:gd name="adj1" fmla="val 69956"/>
              <a:gd name="adj2" fmla="val 8628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調べる行がまだ</a:t>
            </a:r>
            <a:r>
              <a:rPr lang="en-US" altLang="ja-JP" sz="1400" dirty="0"/>
              <a:t>2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218460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2263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62275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7564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193748" y="6124981"/>
            <a:ext cx="1224136" cy="662286"/>
          </a:xfrm>
          <a:prstGeom prst="wedgeRoundRectCallout">
            <a:avLst>
              <a:gd name="adj1" fmla="val 90554"/>
              <a:gd name="adj2" fmla="val -4332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１増やす</a:t>
            </a:r>
          </a:p>
        </p:txBody>
      </p:sp>
    </p:spTree>
    <p:extLst>
      <p:ext uri="{BB962C8B-B14F-4D97-AF65-F5344CB8AC3E}">
        <p14:creationId xmlns:p14="http://schemas.microsoft.com/office/powerpoint/2010/main" val="35665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063020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48081" y="3573016"/>
            <a:ext cx="2808312" cy="1008112"/>
          </a:xfrm>
          <a:prstGeom prst="wedgeRoundRectCallout">
            <a:avLst>
              <a:gd name="adj1" fmla="val -131237"/>
              <a:gd name="adj2" fmla="val 451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</a:t>
            </a:r>
            <a:r>
              <a:rPr lang="ja-JP" altLang="en-US" dirty="0"/>
              <a:t>４</a:t>
            </a:r>
            <a:r>
              <a:rPr kumimoji="1" lang="ja-JP" altLang="en-US" dirty="0"/>
              <a:t>人目と</a:t>
            </a:r>
            <a:r>
              <a:rPr lang="ja-JP" altLang="en-US" dirty="0"/>
              <a:t>比較する。</a:t>
            </a:r>
          </a:p>
          <a:p>
            <a:r>
              <a:rPr lang="ja-JP" altLang="en-US" dirty="0"/>
              <a:t>自分の記録と等しいので、順位はそのまま。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467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6837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4216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74007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に戻す</a:t>
            </a:r>
          </a:p>
        </p:txBody>
      </p:sp>
    </p:spTree>
    <p:extLst>
      <p:ext uri="{BB962C8B-B14F-4D97-AF65-F5344CB8AC3E}">
        <p14:creationId xmlns:p14="http://schemas.microsoft.com/office/powerpoint/2010/main" val="38063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27709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31654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1306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4355976" y="3694589"/>
            <a:ext cx="1450914" cy="526499"/>
          </a:xfrm>
          <a:prstGeom prst="wedgeRoundRectCallout">
            <a:avLst>
              <a:gd name="adj1" fmla="val 84760"/>
              <a:gd name="adj2" fmla="val -1819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/>
              <a:t>7.30</a:t>
            </a:r>
            <a:r>
              <a:rPr lang="ja-JP" altLang="en-US" sz="1400" dirty="0"/>
              <a:t>の方が大きいので下に行く。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82665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4719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0375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4924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角丸四角形吹き出し 27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2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48460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41397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2157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3487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36236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94061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9278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7872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直線矢印コネクタ 27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吹き出し 28"/>
          <p:cNvSpPr/>
          <p:nvPr/>
        </p:nvSpPr>
        <p:spPr>
          <a:xfrm>
            <a:off x="4355976" y="3694589"/>
            <a:ext cx="1450914" cy="526499"/>
          </a:xfrm>
          <a:prstGeom prst="wedgeRoundRectCallout">
            <a:avLst>
              <a:gd name="adj1" fmla="val 84760"/>
              <a:gd name="adj2" fmla="val -1819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等しい値なの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309041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0597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8867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207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3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355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802278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6795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32301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246065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26848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7241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9378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直線矢印コネクタ 26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吹き出し 33"/>
          <p:cNvSpPr/>
          <p:nvPr/>
        </p:nvSpPr>
        <p:spPr>
          <a:xfrm>
            <a:off x="4355976" y="3694589"/>
            <a:ext cx="1450914" cy="526499"/>
          </a:xfrm>
          <a:prstGeom prst="wedgeRoundRectCallout">
            <a:avLst>
              <a:gd name="adj1" fmla="val 84760"/>
              <a:gd name="adj2" fmla="val -1819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/>
              <a:t>7.30</a:t>
            </a:r>
            <a:r>
              <a:rPr lang="ja-JP" altLang="en-US" sz="1400" dirty="0"/>
              <a:t>の方が大きいので下に行く。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41496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51598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50254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5353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851920" y="4557790"/>
            <a:ext cx="1511164" cy="659186"/>
          </a:xfrm>
          <a:prstGeom prst="wedgeRoundRectCallout">
            <a:avLst>
              <a:gd name="adj1" fmla="val 113162"/>
              <a:gd name="adj2" fmla="val 1134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</a:t>
            </a:r>
            <a:r>
              <a:rPr lang="en-US" altLang="ja-JP" sz="1400" dirty="0"/>
              <a:t>4</a:t>
            </a:r>
            <a:r>
              <a:rPr lang="ja-JP" altLang="en-US" sz="1400" dirty="0"/>
              <a:t>になったので下に行く。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399910" y="4557789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0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15102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93030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4851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779912" y="4270938"/>
            <a:ext cx="1616232" cy="729820"/>
          </a:xfrm>
          <a:prstGeom prst="wedgeRoundRectCallout">
            <a:avLst>
              <a:gd name="adj1" fmla="val 69956"/>
              <a:gd name="adj2" fmla="val 8628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調べる行がまだ</a:t>
            </a:r>
            <a:r>
              <a:rPr lang="en-US" altLang="ja-JP" sz="1400" dirty="0"/>
              <a:t>3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21583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37318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868144" y="2348880"/>
            <a:ext cx="2808312" cy="1008112"/>
          </a:xfrm>
          <a:prstGeom prst="wedgeRoundRectCallout">
            <a:avLst>
              <a:gd name="adj1" fmla="val -101988"/>
              <a:gd name="adj2" fmla="val 669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</a:t>
            </a:r>
            <a:r>
              <a:rPr lang="ja-JP" altLang="en-US" dirty="0"/>
              <a:t>１人目の順位計算完了。</a:t>
            </a:r>
          </a:p>
          <a:p>
            <a:r>
              <a:rPr kumimoji="1" lang="ja-JP" altLang="en-US" dirty="0"/>
              <a:t>２人目を調べることにする。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417856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24437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73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4921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276044" y="6072220"/>
            <a:ext cx="1224136" cy="662286"/>
          </a:xfrm>
          <a:prstGeom prst="wedgeRoundRectCallout">
            <a:avLst>
              <a:gd name="adj1" fmla="val 86819"/>
              <a:gd name="adj2" fmla="val -4056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１増やす</a:t>
            </a:r>
          </a:p>
        </p:txBody>
      </p:sp>
    </p:spTree>
    <p:extLst>
      <p:ext uri="{BB962C8B-B14F-4D97-AF65-F5344CB8AC3E}">
        <p14:creationId xmlns:p14="http://schemas.microsoft.com/office/powerpoint/2010/main" val="341343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28437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6267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7370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に戻す</a:t>
            </a:r>
          </a:p>
        </p:txBody>
      </p:sp>
    </p:spTree>
    <p:extLst>
      <p:ext uri="{BB962C8B-B14F-4D97-AF65-F5344CB8AC3E}">
        <p14:creationId xmlns:p14="http://schemas.microsoft.com/office/powerpoint/2010/main" val="1289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44757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9910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6709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4355976" y="3694589"/>
            <a:ext cx="1450914" cy="526499"/>
          </a:xfrm>
          <a:prstGeom prst="wedgeRoundRectCallout">
            <a:avLst>
              <a:gd name="adj1" fmla="val 84760"/>
              <a:gd name="adj2" fmla="val -1819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/>
              <a:t>6.20</a:t>
            </a:r>
            <a:r>
              <a:rPr lang="ja-JP" altLang="en-US" sz="1400" dirty="0"/>
              <a:t>の方が大きいので下に行く。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17705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7533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4514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1690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角丸四角形吹き出し 27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まだ１行目なので引き返す。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33413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851239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6272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2959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14179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127281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20940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7631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直線矢印コネクタ 24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4355976" y="3694589"/>
            <a:ext cx="1450914" cy="526499"/>
          </a:xfrm>
          <a:prstGeom prst="wedgeRoundRectCallout">
            <a:avLst>
              <a:gd name="adj1" fmla="val 84760"/>
              <a:gd name="adj2" fmla="val -1819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/>
              <a:t>6.20</a:t>
            </a:r>
            <a:r>
              <a:rPr lang="ja-JP" altLang="en-US" sz="1400" dirty="0"/>
              <a:t>の方が大きいので下に行く。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556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62792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20946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12837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角丸四角形吹き出し 27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2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4861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479561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71614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994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193349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827072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45808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7631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44576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フリーフォーム 26"/>
          <p:cNvSpPr/>
          <p:nvPr/>
        </p:nvSpPr>
        <p:spPr>
          <a:xfrm>
            <a:off x="7308304" y="3464914"/>
            <a:ext cx="423843" cy="203538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吹き出し 33"/>
          <p:cNvSpPr/>
          <p:nvPr/>
        </p:nvSpPr>
        <p:spPr>
          <a:xfrm>
            <a:off x="7288824" y="2290759"/>
            <a:ext cx="1399176" cy="572606"/>
          </a:xfrm>
          <a:prstGeom prst="wedgeRoundRectCallout">
            <a:avLst>
              <a:gd name="adj1" fmla="val -17807"/>
              <a:gd name="adj2" fmla="val 15014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自分の値が小さいので左側へ進む。　</a:t>
            </a:r>
          </a:p>
        </p:txBody>
      </p:sp>
    </p:spTree>
    <p:extLst>
      <p:ext uri="{BB962C8B-B14F-4D97-AF65-F5344CB8AC3E}">
        <p14:creationId xmlns:p14="http://schemas.microsoft.com/office/powerpoint/2010/main" val="59870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85575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6172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1842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角丸四角形吹き出し 28"/>
          <p:cNvSpPr/>
          <p:nvPr/>
        </p:nvSpPr>
        <p:spPr>
          <a:xfrm>
            <a:off x="4663496" y="4622271"/>
            <a:ext cx="1399176" cy="572606"/>
          </a:xfrm>
          <a:prstGeom prst="wedgeRoundRectCallout">
            <a:avLst>
              <a:gd name="adj1" fmla="val -115836"/>
              <a:gd name="adj2" fmla="val 1217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自分の順位を</a:t>
            </a:r>
            <a:r>
              <a:rPr lang="en-US" altLang="ja-JP" sz="1100" dirty="0"/>
              <a:t>1</a:t>
            </a:r>
            <a:r>
              <a:rPr lang="ja-JP" altLang="en-US" sz="1100" dirty="0"/>
              <a:t>増やす。　</a:t>
            </a:r>
          </a:p>
        </p:txBody>
      </p:sp>
    </p:spTree>
    <p:extLst>
      <p:ext uri="{BB962C8B-B14F-4D97-AF65-F5344CB8AC3E}">
        <p14:creationId xmlns:p14="http://schemas.microsoft.com/office/powerpoint/2010/main" val="2478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97612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2708920"/>
            <a:ext cx="2808312" cy="1008112"/>
          </a:xfrm>
          <a:prstGeom prst="wedgeRoundRectCallout">
            <a:avLst>
              <a:gd name="adj1" fmla="val -97573"/>
              <a:gd name="adj2" fmla="val 2052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２</a:t>
            </a:r>
            <a:r>
              <a:rPr lang="ja-JP" altLang="en-US" dirty="0"/>
              <a:t>人目の順位計算を開始する</a:t>
            </a:r>
            <a:r>
              <a:rPr kumimoji="1" lang="ja-JP" altLang="en-US" dirty="0"/>
              <a:t>。自分も含めて、４人とも比較していく。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9933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46298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42324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8416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444543" y="3744584"/>
            <a:ext cx="1399176" cy="526354"/>
          </a:xfrm>
          <a:prstGeom prst="wedgeRoundRectCallout">
            <a:avLst>
              <a:gd name="adj1" fmla="val 52133"/>
              <a:gd name="adj2" fmla="val 810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3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168967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7112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1869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541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33824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854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1016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4814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直線矢印コネクタ 26"/>
          <p:cNvCxnSpPr/>
          <p:nvPr/>
        </p:nvCxnSpPr>
        <p:spPr>
          <a:xfrm>
            <a:off x="6399289" y="3661651"/>
            <a:ext cx="0" cy="4996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吹き出し 33"/>
          <p:cNvSpPr/>
          <p:nvPr/>
        </p:nvSpPr>
        <p:spPr>
          <a:xfrm>
            <a:off x="4355976" y="3694589"/>
            <a:ext cx="1450914" cy="526499"/>
          </a:xfrm>
          <a:prstGeom prst="wedgeRoundRectCallout">
            <a:avLst>
              <a:gd name="adj1" fmla="val 84760"/>
              <a:gd name="adj2" fmla="val -1819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同点なので下に行く。</a:t>
            </a:r>
          </a:p>
        </p:txBody>
      </p:sp>
    </p:spTree>
    <p:extLst>
      <p:ext uri="{BB962C8B-B14F-4D97-AF65-F5344CB8AC3E}">
        <p14:creationId xmlns:p14="http://schemas.microsoft.com/office/powerpoint/2010/main" val="21528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17249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41220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7282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4283968" y="4477407"/>
            <a:ext cx="1241220" cy="602486"/>
          </a:xfrm>
          <a:prstGeom prst="wedgeRoundRectCallout">
            <a:avLst>
              <a:gd name="adj1" fmla="val 106276"/>
              <a:gd name="adj2" fmla="val 2922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</a:t>
            </a:r>
            <a:r>
              <a:rPr lang="en-US" altLang="ja-JP" sz="1400" dirty="0"/>
              <a:t>4</a:t>
            </a:r>
            <a:r>
              <a:rPr lang="ja-JP" altLang="en-US" sz="1400" dirty="0"/>
              <a:t>になったので下に行く。</a:t>
            </a: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390766" y="4815464"/>
            <a:ext cx="12446" cy="216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811711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15010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2323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4110134" y="4812746"/>
            <a:ext cx="1252950" cy="656632"/>
          </a:xfrm>
          <a:prstGeom prst="wedgeRoundRectCallout">
            <a:avLst>
              <a:gd name="adj1" fmla="val 125421"/>
              <a:gd name="adj2" fmla="val 4858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</a:t>
            </a:r>
            <a:r>
              <a:rPr lang="en-US" altLang="ja-JP" sz="1400" dirty="0"/>
              <a:t>4</a:t>
            </a:r>
            <a:r>
              <a:rPr lang="ja-JP" altLang="en-US" sz="1400" dirty="0"/>
              <a:t>になったので下に行く。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6390766" y="5345784"/>
            <a:ext cx="12446" cy="216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65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209558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14730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795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7630269" y="5266054"/>
            <a:ext cx="1399176" cy="731106"/>
          </a:xfrm>
          <a:prstGeom prst="wedgeRoundRectCallout">
            <a:avLst>
              <a:gd name="adj1" fmla="val -91444"/>
              <a:gd name="adj2" fmla="val 1111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これまでの計算結果を表示する</a:t>
            </a:r>
          </a:p>
        </p:txBody>
      </p:sp>
    </p:spTree>
    <p:extLst>
      <p:ext uri="{BB962C8B-B14F-4D97-AF65-F5344CB8AC3E}">
        <p14:creationId xmlns:p14="http://schemas.microsoft.com/office/powerpoint/2010/main" val="339130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（自分の順位を総当たりで計算）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222282" y="1051396"/>
            <a:ext cx="3329236" cy="5201876"/>
            <a:chOff x="278950" y="760465"/>
            <a:chExt cx="3329236" cy="5201876"/>
          </a:xfrm>
        </p:grpSpPr>
        <p:grpSp>
          <p:nvGrpSpPr>
            <p:cNvPr id="109582" name="グループ化 26"/>
            <p:cNvGrpSpPr>
              <a:grpSpLocks/>
            </p:cNvGrpSpPr>
            <p:nvPr/>
          </p:nvGrpSpPr>
          <p:grpSpPr bwMode="auto">
            <a:xfrm>
              <a:off x="1456614" y="3152999"/>
              <a:ext cx="1339232" cy="827008"/>
              <a:chOff x="5459767" y="2645546"/>
              <a:chExt cx="1970853" cy="1162974"/>
            </a:xfrm>
          </p:grpSpPr>
          <p:sp>
            <p:nvSpPr>
              <p:cNvPr id="23" name="フリーフォーム 22"/>
              <p:cNvSpPr/>
              <p:nvPr/>
            </p:nvSpPr>
            <p:spPr>
              <a:xfrm>
                <a:off x="5459767" y="2645546"/>
                <a:ext cx="1970853" cy="116297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000"/>
              </a:p>
            </p:txBody>
          </p:sp>
          <p:cxnSp>
            <p:nvCxnSpPr>
              <p:cNvPr id="26" name="直線矢印コネクタ 25"/>
              <p:cNvCxnSpPr/>
              <p:nvPr/>
            </p:nvCxnSpPr>
            <p:spPr>
              <a:xfrm>
                <a:off x="7430620" y="2780407"/>
                <a:ext cx="0" cy="153899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コネクタ 18"/>
            <p:cNvCxnSpPr/>
            <p:nvPr/>
          </p:nvCxnSpPr>
          <p:spPr>
            <a:xfrm>
              <a:off x="1452504" y="913907"/>
              <a:ext cx="0" cy="486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フローチャート : 端子 3"/>
            <p:cNvSpPr/>
            <p:nvPr/>
          </p:nvSpPr>
          <p:spPr>
            <a:xfrm>
              <a:off x="863558" y="760465"/>
              <a:ext cx="1176765" cy="2549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は じ め</a:t>
              </a:r>
            </a:p>
          </p:txBody>
        </p:sp>
        <p:sp>
          <p:nvSpPr>
            <p:cNvPr id="5" name="フローチャート : 端子 4"/>
            <p:cNvSpPr/>
            <p:nvPr/>
          </p:nvSpPr>
          <p:spPr>
            <a:xfrm>
              <a:off x="900386" y="5706229"/>
              <a:ext cx="1177893" cy="256112"/>
            </a:xfrm>
            <a:prstGeom prst="flowChartTermina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お わ り</a:t>
              </a:r>
            </a:p>
          </p:txBody>
        </p:sp>
        <p:sp>
          <p:nvSpPr>
            <p:cNvPr id="8" name="フローチャート : 準備 7"/>
            <p:cNvSpPr/>
            <p:nvPr/>
          </p:nvSpPr>
          <p:spPr>
            <a:xfrm>
              <a:off x="278950" y="1118121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を準備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7040" y="1783787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調べる行を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2" name="正方形/長方形 10"/>
            <p:cNvSpPr/>
            <p:nvPr/>
          </p:nvSpPr>
          <p:spPr>
            <a:xfrm>
              <a:off x="710116" y="2342271"/>
              <a:ext cx="1436262" cy="460326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相手の行を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から</a:t>
              </a:r>
              <a:r>
                <a:rPr lang="en-US" altLang="ja-JP" sz="1000" dirty="0"/>
                <a:t>4</a:t>
              </a:r>
              <a:r>
                <a:rPr lang="ja-JP" altLang="en-US" sz="1000" dirty="0"/>
                <a:t>まで</a:t>
              </a:r>
            </a:p>
          </p:txBody>
        </p:sp>
        <p:sp>
          <p:nvSpPr>
            <p:cNvPr id="15" name="フローチャート: データ 14"/>
            <p:cNvSpPr/>
            <p:nvPr/>
          </p:nvSpPr>
          <p:spPr>
            <a:xfrm>
              <a:off x="645401" y="5245903"/>
              <a:ext cx="1613398" cy="306884"/>
            </a:xfrm>
            <a:prstGeom prst="flowChartInputOutp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結果を出力</a:t>
              </a:r>
            </a:p>
          </p:txBody>
        </p:sp>
        <p:sp>
          <p:nvSpPr>
            <p:cNvPr id="16" name="フローチャート : 判断 15"/>
            <p:cNvSpPr/>
            <p:nvPr/>
          </p:nvSpPr>
          <p:spPr>
            <a:xfrm>
              <a:off x="419752" y="2917195"/>
              <a:ext cx="2098545" cy="46032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000" dirty="0"/>
                <a:t>&lt;</a:t>
              </a:r>
              <a:r>
                <a:rPr lang="ja-JP" altLang="en-US" sz="1000" dirty="0"/>
                <a:t>記録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相手の行</a:t>
              </a:r>
              <a:r>
                <a:rPr lang="en-US" altLang="ja-JP" sz="1000" dirty="0"/>
                <a:t>)</a:t>
              </a:r>
              <a:endParaRPr lang="ja-JP" altLang="en-US" sz="1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971096" y="3377521"/>
              <a:ext cx="1637090" cy="435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 </a:t>
              </a:r>
              <a:r>
                <a:rPr lang="ja-JP" altLang="en-US" sz="1000" dirty="0"/>
                <a:t>＋ １</a:t>
              </a:r>
              <a:endParaRPr lang="en-US" altLang="ja-JP" sz="1000" dirty="0"/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→ 順位</a:t>
              </a:r>
              <a:r>
                <a:rPr lang="en-US" altLang="ja-JP" sz="1000" dirty="0"/>
                <a:t>(</a:t>
              </a:r>
              <a:r>
                <a:rPr lang="ja-JP" altLang="en-US" sz="1000" dirty="0"/>
                <a:t>調べる行</a:t>
              </a:r>
              <a:r>
                <a:rPr lang="en-US" altLang="ja-JP" sz="1000" dirty="0"/>
                <a:t>)</a:t>
              </a:r>
            </a:p>
          </p:txBody>
        </p:sp>
        <p:sp>
          <p:nvSpPr>
            <p:cNvPr id="109583" name="テキスト ボックス 27"/>
            <p:cNvSpPr txBox="1">
              <a:spLocks noChangeArrowheads="1"/>
            </p:cNvSpPr>
            <p:nvPr/>
          </p:nvSpPr>
          <p:spPr bwMode="auto">
            <a:xfrm>
              <a:off x="2463013" y="2947657"/>
              <a:ext cx="4095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yes</a:t>
              </a:r>
              <a:endParaRPr lang="ja-JP" altLang="en-US" sz="1000"/>
            </a:p>
          </p:txBody>
        </p:sp>
        <p:sp>
          <p:nvSpPr>
            <p:cNvPr id="109584" name="テキスト ボックス 28"/>
            <p:cNvSpPr txBox="1">
              <a:spLocks noChangeArrowheads="1"/>
            </p:cNvSpPr>
            <p:nvPr/>
          </p:nvSpPr>
          <p:spPr bwMode="auto">
            <a:xfrm>
              <a:off x="1463383" y="3357212"/>
              <a:ext cx="33283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000"/>
                <a:t>no</a:t>
              </a:r>
              <a:endParaRPr lang="ja-JP" altLang="en-US" sz="1000"/>
            </a:p>
          </p:txBody>
        </p:sp>
        <p:sp>
          <p:nvSpPr>
            <p:cNvPr id="30" name="フローチャート : 準備 29"/>
            <p:cNvSpPr/>
            <p:nvPr/>
          </p:nvSpPr>
          <p:spPr>
            <a:xfrm>
              <a:off x="278950" y="1431774"/>
              <a:ext cx="2386775" cy="252164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順位</a:t>
              </a:r>
              <a:r>
                <a:rPr lang="en-US" altLang="ja-JP" sz="1000" dirty="0"/>
                <a:t>(1)</a:t>
              </a:r>
              <a:r>
                <a:rPr lang="ja-JP" altLang="en-US" sz="1000" dirty="0"/>
                <a:t>～</a:t>
              </a:r>
              <a:r>
                <a:rPr lang="en-US" altLang="ja-JP" sz="1000" dirty="0"/>
                <a:t>(4)</a:t>
              </a:r>
              <a:r>
                <a:rPr lang="ja-JP" altLang="en-US" sz="1000" dirty="0"/>
                <a:t>に</a:t>
              </a:r>
              <a:r>
                <a:rPr lang="en-US" altLang="ja-JP" sz="1000" dirty="0"/>
                <a:t>1</a:t>
              </a:r>
              <a:r>
                <a:rPr lang="ja-JP" altLang="en-US" sz="1000" dirty="0"/>
                <a:t>を入れる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42431" y="4186476"/>
              <a:ext cx="1437390" cy="412939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繰り返し２</a:t>
              </a:r>
            </a:p>
          </p:txBody>
        </p:sp>
        <p:sp>
          <p:nvSpPr>
            <p:cNvPr id="32" name="正方形/長方形 30"/>
            <p:cNvSpPr/>
            <p:nvPr/>
          </p:nvSpPr>
          <p:spPr>
            <a:xfrm>
              <a:off x="742431" y="4719010"/>
              <a:ext cx="1437390" cy="414068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dirty="0"/>
                <a:t>繰り返し１</a:t>
              </a:r>
            </a:p>
          </p:txBody>
        </p:sp>
      </p:grp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16198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26111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7181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角丸四角形吹き出し 26"/>
          <p:cNvSpPr/>
          <p:nvPr/>
        </p:nvSpPr>
        <p:spPr>
          <a:xfrm>
            <a:off x="7683130" y="5955397"/>
            <a:ext cx="777302" cy="425931"/>
          </a:xfrm>
          <a:prstGeom prst="wedgeRoundRectCallout">
            <a:avLst>
              <a:gd name="adj1" fmla="val -136004"/>
              <a:gd name="adj2" fmla="val -1165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処理を終わる</a:t>
            </a:r>
          </a:p>
        </p:txBody>
      </p:sp>
    </p:spTree>
    <p:extLst>
      <p:ext uri="{BB962C8B-B14F-4D97-AF65-F5344CB8AC3E}">
        <p14:creationId xmlns:p14="http://schemas.microsoft.com/office/powerpoint/2010/main" val="51330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idx="4294967295"/>
          </p:nvPr>
        </p:nvSpPr>
        <p:spPr>
          <a:xfrm>
            <a:off x="539750" y="1916113"/>
            <a:ext cx="8280400" cy="30956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ja-JP" altLang="en-US" sz="6600" dirty="0"/>
              <a:t>流れ図でトレース</a:t>
            </a:r>
            <a:br>
              <a:rPr lang="ja-JP" altLang="en-US" sz="6600" dirty="0"/>
            </a:br>
            <a:r>
              <a:rPr lang="ja-JP" altLang="en-US" sz="6600" dirty="0"/>
              <a:t>　</a:t>
            </a:r>
            <a:r>
              <a:rPr lang="ja-JP" altLang="en-US" sz="3200" dirty="0">
                <a:solidFill>
                  <a:srgbClr val="FFC000"/>
                </a:solidFill>
              </a:rPr>
              <a:t>（範囲を狭めながらお互いの順位を計算）</a:t>
            </a:r>
          </a:p>
        </p:txBody>
      </p:sp>
    </p:spTree>
    <p:extLst>
      <p:ext uri="{BB962C8B-B14F-4D97-AF65-F5344CB8AC3E}">
        <p14:creationId xmlns:p14="http://schemas.microsoft.com/office/powerpoint/2010/main" val="240521307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2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83589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7540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56711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グループ化 24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7" name="フリーフォーム 46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48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8" name="直線コネクタ 27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 : 端子 28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4" name="フローチャート : 端子 33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5" name="フローチャート : 準備 34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6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8" name="フローチャート: データ 37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39" name="フローチャート : 判断 38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2" name="フローチャート : 準備 41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3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6" name="フローチャート : 判断 45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5613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2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120258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3419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607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グループ化 24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7" name="フリーフォーム 46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48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8" name="直線コネクタ 27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 : 端子 28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4" name="フローチャート : 端子 33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5" name="フローチャート : 準備 34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6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8" name="フローチャート: データ 37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39" name="フローチャート : 判断 38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2" name="フローチャート : 準備 41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3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6" name="フローチャート : 判断 45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571630" y="3943197"/>
            <a:ext cx="1320410" cy="528653"/>
          </a:xfrm>
          <a:prstGeom prst="wedgeRoundRectCallout">
            <a:avLst>
              <a:gd name="adj1" fmla="val -104780"/>
              <a:gd name="adj2" fmla="val -19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くらべるデータを用意する。</a:t>
            </a:r>
          </a:p>
        </p:txBody>
      </p:sp>
    </p:spTree>
    <p:extLst>
      <p:ext uri="{BB962C8B-B14F-4D97-AF65-F5344CB8AC3E}">
        <p14:creationId xmlns:p14="http://schemas.microsoft.com/office/powerpoint/2010/main" val="254432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46080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43550" y="2636912"/>
            <a:ext cx="2960898" cy="720080"/>
          </a:xfrm>
          <a:prstGeom prst="wedgeRoundRectCallout">
            <a:avLst>
              <a:gd name="adj1" fmla="val -128790"/>
              <a:gd name="adj2" fmla="val 515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まず１</a:t>
            </a:r>
            <a:r>
              <a:rPr lang="ja-JP" altLang="en-US" dirty="0"/>
              <a:t>人目と比較する。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270924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2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7" name="フリーフォーム 46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48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8" name="直線コネクタ 27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 : 端子 28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4" name="フローチャート : 端子 33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5" name="フローチャート : 準備 34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6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8" name="フローチャート: データ 37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39" name="フローチャート : 判断 38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2" name="フローチャート : 準備 41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3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6" name="フローチャート : 判断 45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graphicFrame>
        <p:nvGraphicFramePr>
          <p:cNvPr id="53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70949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465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087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角丸四角形吹き出し 29"/>
          <p:cNvSpPr/>
          <p:nvPr/>
        </p:nvSpPr>
        <p:spPr>
          <a:xfrm>
            <a:off x="4230721" y="4122608"/>
            <a:ext cx="1456410" cy="528653"/>
          </a:xfrm>
          <a:prstGeom prst="wedgeRoundRectCallout">
            <a:avLst>
              <a:gd name="adj1" fmla="val -74827"/>
              <a:gd name="adj2" fmla="val -3825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それぞれの順位に１を入れる。</a:t>
            </a:r>
          </a:p>
        </p:txBody>
      </p:sp>
    </p:spTree>
    <p:extLst>
      <p:ext uri="{BB962C8B-B14F-4D97-AF65-F5344CB8AC3E}">
        <p14:creationId xmlns:p14="http://schemas.microsoft.com/office/powerpoint/2010/main" val="4064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2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24" name="コンテンツ プレースホルダー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130339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7897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7420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7" name="フリーフォーム 46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48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 : 端子 32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4" name="フローチャート : 端子 33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5" name="フローチャート : 準備 34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6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8" name="フローチャート: データ 37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39" name="フローチャート : 判断 38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2" name="フローチャート : 準備 41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3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6" name="フローチャート : 判断 45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166892" y="6079838"/>
            <a:ext cx="1224136" cy="662286"/>
          </a:xfrm>
          <a:prstGeom prst="wedgeRoundRectCallout">
            <a:avLst>
              <a:gd name="adj1" fmla="val 95036"/>
              <a:gd name="adj2" fmla="val -3089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調べる行に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１を用意する。</a:t>
            </a:r>
          </a:p>
        </p:txBody>
      </p:sp>
    </p:spTree>
    <p:extLst>
      <p:ext uri="{BB962C8B-B14F-4D97-AF65-F5344CB8AC3E}">
        <p14:creationId xmlns:p14="http://schemas.microsoft.com/office/powerpoint/2010/main" val="383674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sz="3200" dirty="0">
                <a:solidFill>
                  <a:srgbClr val="D2533C"/>
                </a:solidFill>
              </a:rPr>
              <a:t>流れ図でトレース</a:t>
            </a:r>
            <a:br>
              <a:rPr lang="ja-JP" altLang="en-US" sz="3200" dirty="0">
                <a:solidFill>
                  <a:srgbClr val="D2533C"/>
                </a:solidFill>
              </a:rPr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2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266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18518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9797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グループ化 24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7" name="フリーフォーム 46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8" name="直線矢印コネクタ 47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48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2" name="フリーフォーム 51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8" name="直線コネクタ 27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 : 端子 28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4" name="フローチャート : 端子 33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5" name="フローチャート : 準備 34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6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8" name="フローチャート: データ 37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39" name="フローチャート : 判断 38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2" name="フローチャート : 準備 41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3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6" name="フローチャート : 判断 45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2710264" y="6059848"/>
            <a:ext cx="1358815" cy="662286"/>
          </a:xfrm>
          <a:prstGeom prst="wedgeRoundRectCallout">
            <a:avLst>
              <a:gd name="adj1" fmla="val 81409"/>
              <a:gd name="adj2" fmla="val -336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相手の行に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２を用意する。</a:t>
            </a:r>
          </a:p>
        </p:txBody>
      </p:sp>
    </p:spTree>
    <p:extLst>
      <p:ext uri="{BB962C8B-B14F-4D97-AF65-F5344CB8AC3E}">
        <p14:creationId xmlns:p14="http://schemas.microsoft.com/office/powerpoint/2010/main" val="17109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46271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6781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6651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グループ化 27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9" name="フリーフォーム 48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50" name="直線矢印コネクタ 49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テキスト ボックス 50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34" name="直線コネクタ 33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ローチャート : 端子 34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6" name="フローチャート : 端子 35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7" name="フローチャート : 準備 36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9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40" name="フローチャート: データ 39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1" name="フローチャート : 判断 40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4" name="フローチャート : 準備 43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6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8" name="フローチャート : 判断 47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27" name="角丸四角形吹き出し 26"/>
          <p:cNvSpPr/>
          <p:nvPr/>
        </p:nvSpPr>
        <p:spPr>
          <a:xfrm>
            <a:off x="7534443" y="2791249"/>
            <a:ext cx="1321259" cy="554823"/>
          </a:xfrm>
          <a:prstGeom prst="wedgeRoundRectCallout">
            <a:avLst>
              <a:gd name="adj1" fmla="val -121157"/>
              <a:gd name="adj2" fmla="val 4801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200" dirty="0"/>
              <a:t>　同点ではない</a:t>
            </a:r>
          </a:p>
          <a:p>
            <a:pPr>
              <a:defRPr/>
            </a:pPr>
            <a:r>
              <a:rPr lang="ja-JP" altLang="en-US" sz="1200" dirty="0"/>
              <a:t>ので下に進む。</a:t>
            </a:r>
          </a:p>
        </p:txBody>
      </p:sp>
      <p:cxnSp>
        <p:nvCxnSpPr>
          <p:cNvPr id="56" name="直線矢印コネクタ 55"/>
          <p:cNvCxnSpPr>
            <a:endCxn id="41" idx="0"/>
          </p:cNvCxnSpPr>
          <p:nvPr/>
        </p:nvCxnSpPr>
        <p:spPr>
          <a:xfrm flipH="1">
            <a:off x="6243852" y="3297024"/>
            <a:ext cx="8468" cy="11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498508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0338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2538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グループ化 28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50" name="フリーフォーム 49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51" name="直線矢印コネクタ 50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35" name="直線コネクタ 34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フローチャート : 端子 35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7" name="フローチャート : 端子 36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8" name="フローチャート : 準備 37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9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40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41" name="フローチャート: データ 40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2" name="フローチャート : 判断 41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5" name="フローチャート : 準備 44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6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7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9" name="フローチャート : 判断 48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27" name="角丸四角形吹き出し 26"/>
          <p:cNvSpPr/>
          <p:nvPr/>
        </p:nvSpPr>
        <p:spPr>
          <a:xfrm>
            <a:off x="3726169" y="3878010"/>
            <a:ext cx="1232757" cy="842569"/>
          </a:xfrm>
          <a:prstGeom prst="wedgeRoundRectCallout">
            <a:avLst>
              <a:gd name="adj1" fmla="val 149334"/>
              <a:gd name="adj2" fmla="val -361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</a:t>
            </a:r>
            <a:r>
              <a:rPr lang="en-US" altLang="ja-JP" sz="1400" dirty="0"/>
              <a:t>6.20</a:t>
            </a:r>
            <a:r>
              <a:rPr lang="ja-JP" altLang="en-US" sz="1400" dirty="0"/>
              <a:t>の方が大きいの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で下に行く。</a:t>
            </a:r>
          </a:p>
        </p:txBody>
      </p:sp>
      <p:cxnSp>
        <p:nvCxnSpPr>
          <p:cNvPr id="56" name="直線矢印コネクタ 55"/>
          <p:cNvCxnSpPr/>
          <p:nvPr/>
        </p:nvCxnSpPr>
        <p:spPr>
          <a:xfrm flipH="1">
            <a:off x="6243852" y="3927960"/>
            <a:ext cx="8468" cy="11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03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18943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59126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9452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9" name="グループ化 28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50" name="フリーフォーム 49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51" name="直線矢印コネクタ 50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5" name="フリーフォーム 54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35" name="直線コネクタ 34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フローチャート : 端子 35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7" name="フローチャート : 端子 36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8" name="フローチャート : 準備 37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9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40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41" name="フローチャート: データ 40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2" name="フローチャート : 判断 41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5" name="フローチャート : 準備 44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6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7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9" name="フローチャート : 判断 48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27" name="角丸四角形吹き出し 26"/>
          <p:cNvSpPr/>
          <p:nvPr/>
        </p:nvSpPr>
        <p:spPr>
          <a:xfrm>
            <a:off x="4287388" y="3126928"/>
            <a:ext cx="1319614" cy="669119"/>
          </a:xfrm>
          <a:prstGeom prst="wedgeRoundRectCallout">
            <a:avLst>
              <a:gd name="adj1" fmla="val -91359"/>
              <a:gd name="adj2" fmla="val 5746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相手の順位を１増やす。</a:t>
            </a:r>
          </a:p>
        </p:txBody>
      </p:sp>
    </p:spTree>
    <p:extLst>
      <p:ext uri="{BB962C8B-B14F-4D97-AF65-F5344CB8AC3E}">
        <p14:creationId xmlns:p14="http://schemas.microsoft.com/office/powerpoint/2010/main" val="18705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57827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26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71736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9" name="フリーフォーム 48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50" name="直線矢印コネクタ 49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テキスト ボックス 50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4" name="フリーフォーム 53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34" name="直線コネクタ 33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ローチャート : 端子 34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6" name="フローチャート : 端子 35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7" name="フローチャート : 準備 36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9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40" name="フローチャート: データ 39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1" name="フローチャート : 判断 40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4" name="フローチャート : 準備 43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6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8" name="フローチャート : 判断 47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28" name="角丸四角形吹き出し 27"/>
          <p:cNvSpPr/>
          <p:nvPr/>
        </p:nvSpPr>
        <p:spPr>
          <a:xfrm>
            <a:off x="3770459" y="4232189"/>
            <a:ext cx="1399176" cy="526354"/>
          </a:xfrm>
          <a:prstGeom prst="wedgeRoundRectCallout">
            <a:avLst>
              <a:gd name="adj1" fmla="val 75006"/>
              <a:gd name="adj2" fmla="val 5322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2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21601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82550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017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4223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角丸四角形吹き出し 24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6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32172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055595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516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401568" y="3210499"/>
            <a:ext cx="1557359" cy="635284"/>
          </a:xfrm>
          <a:prstGeom prst="wedgeRoundRectCallout">
            <a:avLst>
              <a:gd name="adj1" fmla="val 126435"/>
              <a:gd name="adj2" fmla="val -2610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記録は等しくないので下に行く。</a:t>
            </a: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6243852" y="3306168"/>
            <a:ext cx="8468" cy="11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426458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9868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60026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2" name="フリーフォーム 31"/>
          <p:cNvSpPr/>
          <p:nvPr/>
        </p:nvSpPr>
        <p:spPr>
          <a:xfrm>
            <a:off x="7295382" y="3677675"/>
            <a:ext cx="733002" cy="327389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吹き出し 53"/>
          <p:cNvSpPr/>
          <p:nvPr/>
        </p:nvSpPr>
        <p:spPr>
          <a:xfrm>
            <a:off x="7456526" y="2513812"/>
            <a:ext cx="1399176" cy="572606"/>
          </a:xfrm>
          <a:prstGeom prst="wedgeRoundRectCallout">
            <a:avLst>
              <a:gd name="adj1" fmla="val -9965"/>
              <a:gd name="adj2" fmla="val 1453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自分の値</a:t>
            </a:r>
            <a:r>
              <a:rPr lang="en-US" altLang="ja-JP" sz="1100" dirty="0"/>
              <a:t>6.20</a:t>
            </a:r>
            <a:r>
              <a:rPr lang="ja-JP" altLang="en-US" sz="1100" dirty="0"/>
              <a:t>が小さいので左側へ進む。　</a:t>
            </a:r>
          </a:p>
        </p:txBody>
      </p:sp>
    </p:spTree>
    <p:extLst>
      <p:ext uri="{BB962C8B-B14F-4D97-AF65-F5344CB8AC3E}">
        <p14:creationId xmlns:p14="http://schemas.microsoft.com/office/powerpoint/2010/main" val="2142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246319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43550" y="2204864"/>
            <a:ext cx="2808312" cy="1152128"/>
          </a:xfrm>
          <a:prstGeom prst="wedgeRoundRectCallout">
            <a:avLst>
              <a:gd name="adj1" fmla="val -94261"/>
              <a:gd name="adj2" fmla="val 5492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</a:t>
            </a:r>
            <a:r>
              <a:rPr lang="ja-JP" altLang="en-US" dirty="0"/>
              <a:t>自分の方が小さいので、自分の順位を１増やす。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8493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1839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9797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34828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4432449" y="3118453"/>
            <a:ext cx="1463040" cy="594630"/>
          </a:xfrm>
          <a:prstGeom prst="wedgeRoundRectCallout">
            <a:avLst>
              <a:gd name="adj1" fmla="val -97059"/>
              <a:gd name="adj2" fmla="val -237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自分の順位を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/>
              <a:t>1</a:t>
            </a:r>
            <a:r>
              <a:rPr lang="ja-JP" altLang="en-US" sz="1400" dirty="0"/>
              <a:t> 増やす。　</a:t>
            </a:r>
          </a:p>
        </p:txBody>
      </p:sp>
    </p:spTree>
    <p:extLst>
      <p:ext uri="{BB962C8B-B14F-4D97-AF65-F5344CB8AC3E}">
        <p14:creationId xmlns:p14="http://schemas.microsoft.com/office/powerpoint/2010/main" val="11812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04667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9202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6838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679802" y="4409142"/>
            <a:ext cx="1399176" cy="526354"/>
          </a:xfrm>
          <a:prstGeom prst="wedgeRoundRectCallout">
            <a:avLst>
              <a:gd name="adj1" fmla="val 75006"/>
              <a:gd name="adj2" fmla="val 1848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3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147983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54118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8565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2096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963908" y="4697422"/>
            <a:ext cx="1399176" cy="526354"/>
          </a:xfrm>
          <a:prstGeom prst="wedgeRoundRectCallout">
            <a:avLst>
              <a:gd name="adj1" fmla="val 5594"/>
              <a:gd name="adj2" fmla="val 1968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増やす</a:t>
            </a:r>
          </a:p>
        </p:txBody>
      </p:sp>
    </p:spTree>
    <p:extLst>
      <p:ext uri="{BB962C8B-B14F-4D97-AF65-F5344CB8AC3E}">
        <p14:creationId xmlns:p14="http://schemas.microsoft.com/office/powerpoint/2010/main" val="8652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07009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5387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5093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フリーフォーム 29"/>
          <p:cNvSpPr/>
          <p:nvPr/>
        </p:nvSpPr>
        <p:spPr>
          <a:xfrm flipH="1">
            <a:off x="4720112" y="3048129"/>
            <a:ext cx="477625" cy="494970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吹き出し 30"/>
          <p:cNvSpPr/>
          <p:nvPr/>
        </p:nvSpPr>
        <p:spPr>
          <a:xfrm>
            <a:off x="3675888" y="2331719"/>
            <a:ext cx="1357370" cy="461139"/>
          </a:xfrm>
          <a:prstGeom prst="wedgeRoundRectCallout">
            <a:avLst>
              <a:gd name="adj1" fmla="val 29900"/>
              <a:gd name="adj2" fmla="val 9584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記録が等しい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 err="1"/>
              <a:t>ので</a:t>
            </a:r>
            <a:r>
              <a:rPr lang="ja-JP" altLang="en-US" sz="1100" dirty="0"/>
              <a:t>左側へ進む。　</a:t>
            </a:r>
          </a:p>
        </p:txBody>
      </p:sp>
    </p:spTree>
    <p:extLst>
      <p:ext uri="{BB962C8B-B14F-4D97-AF65-F5344CB8AC3E}">
        <p14:creationId xmlns:p14="http://schemas.microsoft.com/office/powerpoint/2010/main" val="18048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09845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337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670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2" name="角丸四角形吹き出し 31"/>
          <p:cNvSpPr/>
          <p:nvPr/>
        </p:nvSpPr>
        <p:spPr>
          <a:xfrm>
            <a:off x="3713019" y="4791395"/>
            <a:ext cx="1561211" cy="661152"/>
          </a:xfrm>
          <a:prstGeom prst="wedgeRoundRectCallout">
            <a:avLst>
              <a:gd name="adj1" fmla="val 106990"/>
              <a:gd name="adj2" fmla="val -838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相手の行が</a:t>
            </a:r>
            <a:r>
              <a:rPr lang="en-US" altLang="ja-JP" sz="1400" dirty="0"/>
              <a:t>4</a:t>
            </a:r>
            <a:r>
              <a:rPr lang="ja-JP" altLang="en-US" sz="1400" dirty="0"/>
              <a:t>になったので下に行く。</a:t>
            </a: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6235318" y="4758957"/>
            <a:ext cx="0" cy="396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86545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4059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5391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1" name="角丸四角形吹き出し 30"/>
          <p:cNvSpPr/>
          <p:nvPr/>
        </p:nvSpPr>
        <p:spPr>
          <a:xfrm>
            <a:off x="3342694" y="4556060"/>
            <a:ext cx="1616232" cy="729820"/>
          </a:xfrm>
          <a:prstGeom prst="wedgeRoundRectCallout">
            <a:avLst>
              <a:gd name="adj1" fmla="val 82403"/>
              <a:gd name="adj2" fmla="val 4117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調べる行がまだ</a:t>
            </a:r>
            <a:r>
              <a:rPr lang="en-US" altLang="ja-JP" sz="1400" dirty="0"/>
              <a:t>1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29278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8771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91874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74737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121172" y="6079838"/>
            <a:ext cx="1224136" cy="662286"/>
          </a:xfrm>
          <a:prstGeom prst="wedgeRoundRectCallout">
            <a:avLst>
              <a:gd name="adj1" fmla="val 91301"/>
              <a:gd name="adj2" fmla="val -3918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１増やす</a:t>
            </a:r>
          </a:p>
        </p:txBody>
      </p:sp>
    </p:spTree>
    <p:extLst>
      <p:ext uri="{BB962C8B-B14F-4D97-AF65-F5344CB8AC3E}">
        <p14:creationId xmlns:p14="http://schemas.microsoft.com/office/powerpoint/2010/main" val="361180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13218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92381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8495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1" name="角丸四角形吹き出し 30"/>
          <p:cNvSpPr/>
          <p:nvPr/>
        </p:nvSpPr>
        <p:spPr>
          <a:xfrm>
            <a:off x="2258568" y="6046311"/>
            <a:ext cx="2020824" cy="662286"/>
          </a:xfrm>
          <a:prstGeom prst="wedgeRoundRectCallout">
            <a:avLst>
              <a:gd name="adj1" fmla="val 65011"/>
              <a:gd name="adj2" fmla="val -3579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2000" r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相手の行を調べる行の次の行から数え直す。</a:t>
            </a:r>
          </a:p>
        </p:txBody>
      </p:sp>
    </p:spTree>
    <p:extLst>
      <p:ext uri="{BB962C8B-B14F-4D97-AF65-F5344CB8AC3E}">
        <p14:creationId xmlns:p14="http://schemas.microsoft.com/office/powerpoint/2010/main" val="27624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6313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74181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0485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373859" y="3016535"/>
            <a:ext cx="1557359" cy="635284"/>
          </a:xfrm>
          <a:prstGeom prst="wedgeRoundRectCallout">
            <a:avLst>
              <a:gd name="adj1" fmla="val 129104"/>
              <a:gd name="adj2" fmla="val 224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記録は等しくないので下に行く。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6243852" y="3269592"/>
            <a:ext cx="8468" cy="11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1055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1550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1174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1" name="フリーフォーム 30"/>
          <p:cNvSpPr/>
          <p:nvPr/>
        </p:nvSpPr>
        <p:spPr>
          <a:xfrm>
            <a:off x="7295382" y="3677675"/>
            <a:ext cx="733002" cy="327389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吹き出し 53"/>
          <p:cNvSpPr/>
          <p:nvPr/>
        </p:nvSpPr>
        <p:spPr>
          <a:xfrm>
            <a:off x="7456526" y="2513812"/>
            <a:ext cx="1399176" cy="572606"/>
          </a:xfrm>
          <a:prstGeom prst="wedgeRoundRectCallout">
            <a:avLst>
              <a:gd name="adj1" fmla="val -9965"/>
              <a:gd name="adj2" fmla="val 1453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自分の値</a:t>
            </a:r>
            <a:r>
              <a:rPr lang="en-US" altLang="ja-JP" sz="1100" dirty="0"/>
              <a:t>3.80</a:t>
            </a:r>
            <a:r>
              <a:rPr lang="ja-JP" altLang="en-US" sz="1100" dirty="0"/>
              <a:t>が小さいので左側へ進む。　</a:t>
            </a:r>
          </a:p>
        </p:txBody>
      </p:sp>
    </p:spTree>
    <p:extLst>
      <p:ext uri="{BB962C8B-B14F-4D97-AF65-F5344CB8AC3E}">
        <p14:creationId xmlns:p14="http://schemas.microsoft.com/office/powerpoint/2010/main" val="14105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222975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364088" y="3140968"/>
            <a:ext cx="3240360" cy="648072"/>
          </a:xfrm>
          <a:prstGeom prst="wedgeRoundRectCallout">
            <a:avLst>
              <a:gd name="adj1" fmla="val -79450"/>
              <a:gd name="adj2" fmla="val 132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２行目の</a:t>
            </a:r>
            <a:r>
              <a:rPr lang="ja-JP" altLang="en-US" dirty="0"/>
              <a:t>自分と比較する。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5764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82668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010551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8130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4347458" y="3642267"/>
            <a:ext cx="1463040" cy="594630"/>
          </a:xfrm>
          <a:prstGeom prst="wedgeRoundRectCallout">
            <a:avLst>
              <a:gd name="adj1" fmla="val -90184"/>
              <a:gd name="adj2" fmla="val -698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自分の順位を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/>
              <a:t>1</a:t>
            </a:r>
            <a:r>
              <a:rPr lang="ja-JP" altLang="en-US" sz="1400" dirty="0"/>
              <a:t> 増やす。　</a:t>
            </a:r>
          </a:p>
        </p:txBody>
      </p:sp>
    </p:spTree>
    <p:extLst>
      <p:ext uri="{BB962C8B-B14F-4D97-AF65-F5344CB8AC3E}">
        <p14:creationId xmlns:p14="http://schemas.microsoft.com/office/powerpoint/2010/main" val="8672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2080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5978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73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679802" y="4409142"/>
            <a:ext cx="1399176" cy="526354"/>
          </a:xfrm>
          <a:prstGeom prst="wedgeRoundRectCallout">
            <a:avLst>
              <a:gd name="adj1" fmla="val 75006"/>
              <a:gd name="adj2" fmla="val 1848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まだ</a:t>
            </a:r>
            <a:r>
              <a:rPr lang="en-US" altLang="ja-JP" sz="1400" dirty="0"/>
              <a:t>3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134890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086759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470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6303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1" name="角丸四角形吹き出し 30"/>
          <p:cNvSpPr/>
          <p:nvPr/>
        </p:nvSpPr>
        <p:spPr>
          <a:xfrm>
            <a:off x="2660073" y="6037167"/>
            <a:ext cx="1315914" cy="662286"/>
          </a:xfrm>
          <a:prstGeom prst="wedgeRoundRectCallout">
            <a:avLst>
              <a:gd name="adj1" fmla="val 95140"/>
              <a:gd name="adj2" fmla="val -2951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１増やす</a:t>
            </a:r>
          </a:p>
        </p:txBody>
      </p:sp>
    </p:spTree>
    <p:extLst>
      <p:ext uri="{BB962C8B-B14F-4D97-AF65-F5344CB8AC3E}">
        <p14:creationId xmlns:p14="http://schemas.microsoft.com/office/powerpoint/2010/main" val="419553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57804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11887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42270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373859" y="3016535"/>
            <a:ext cx="1557359" cy="635284"/>
          </a:xfrm>
          <a:prstGeom prst="wedgeRoundRectCallout">
            <a:avLst>
              <a:gd name="adj1" fmla="val 129104"/>
              <a:gd name="adj2" fmla="val 224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記録は等しくないので下に行く。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6243852" y="3269592"/>
            <a:ext cx="8468" cy="11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88713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0962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55376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1" name="フリーフォーム 30"/>
          <p:cNvSpPr/>
          <p:nvPr/>
        </p:nvSpPr>
        <p:spPr>
          <a:xfrm>
            <a:off x="7295382" y="3677675"/>
            <a:ext cx="733002" cy="327389"/>
          </a:xfrm>
          <a:custGeom>
            <a:avLst/>
            <a:gdLst>
              <a:gd name="connsiteX0" fmla="*/ 0 w 207819"/>
              <a:gd name="connsiteY0" fmla="*/ 0 h 221673"/>
              <a:gd name="connsiteX1" fmla="*/ 207819 w 207819"/>
              <a:gd name="connsiteY1" fmla="*/ 0 h 221673"/>
              <a:gd name="connsiteX2" fmla="*/ 207819 w 207819"/>
              <a:gd name="connsiteY2" fmla="*/ 221673 h 221673"/>
              <a:gd name="connsiteX3" fmla="*/ 207819 w 207819"/>
              <a:gd name="connsiteY3" fmla="*/ 166255 h 221673"/>
              <a:gd name="connsiteX0" fmla="*/ 0 w 207819"/>
              <a:gd name="connsiteY0" fmla="*/ 0 h 166255"/>
              <a:gd name="connsiteX1" fmla="*/ 207819 w 207819"/>
              <a:gd name="connsiteY1" fmla="*/ 0 h 166255"/>
              <a:gd name="connsiteX2" fmla="*/ 207819 w 207819"/>
              <a:gd name="connsiteY2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819" h="166255">
                <a:moveTo>
                  <a:pt x="0" y="0"/>
                </a:moveTo>
                <a:lnTo>
                  <a:pt x="207819" y="0"/>
                </a:lnTo>
                <a:lnTo>
                  <a:pt x="207819" y="166255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吹き出し 53"/>
          <p:cNvSpPr/>
          <p:nvPr/>
        </p:nvSpPr>
        <p:spPr>
          <a:xfrm>
            <a:off x="7456526" y="2513812"/>
            <a:ext cx="1399176" cy="572606"/>
          </a:xfrm>
          <a:prstGeom prst="wedgeRoundRectCallout">
            <a:avLst>
              <a:gd name="adj1" fmla="val -9965"/>
              <a:gd name="adj2" fmla="val 14535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100" dirty="0"/>
              <a:t>　自分の値</a:t>
            </a:r>
            <a:r>
              <a:rPr lang="en-US" altLang="ja-JP" sz="1100" dirty="0"/>
              <a:t>3.80</a:t>
            </a:r>
            <a:r>
              <a:rPr lang="ja-JP" altLang="en-US" sz="1100" dirty="0"/>
              <a:t>が小さいので左側へ進む。　</a:t>
            </a:r>
          </a:p>
        </p:txBody>
      </p:sp>
    </p:spTree>
    <p:extLst>
      <p:ext uri="{BB962C8B-B14F-4D97-AF65-F5344CB8AC3E}">
        <p14:creationId xmlns:p14="http://schemas.microsoft.com/office/powerpoint/2010/main" val="18561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518304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69940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4836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4163185" y="3533033"/>
            <a:ext cx="1463040" cy="594630"/>
          </a:xfrm>
          <a:prstGeom prst="wedgeRoundRectCallout">
            <a:avLst>
              <a:gd name="adj1" fmla="val -80184"/>
              <a:gd name="adj2" fmla="val 839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自分の順位を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dirty="0"/>
              <a:t>1</a:t>
            </a:r>
            <a:r>
              <a:rPr lang="ja-JP" altLang="en-US" sz="1400" dirty="0"/>
              <a:t> 増やす。　</a:t>
            </a:r>
          </a:p>
        </p:txBody>
      </p:sp>
    </p:spTree>
    <p:extLst>
      <p:ext uri="{BB962C8B-B14F-4D97-AF65-F5344CB8AC3E}">
        <p14:creationId xmlns:p14="http://schemas.microsoft.com/office/powerpoint/2010/main" val="6552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302329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1690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35017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713020" y="4758957"/>
            <a:ext cx="1561211" cy="661152"/>
          </a:xfrm>
          <a:prstGeom prst="wedgeRoundRectCallout">
            <a:avLst>
              <a:gd name="adj1" fmla="val 104647"/>
              <a:gd name="adj2" fmla="val -561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相手の行が</a:t>
            </a:r>
            <a:r>
              <a:rPr lang="en-US" altLang="ja-JP" sz="1400" dirty="0"/>
              <a:t>4</a:t>
            </a:r>
            <a:r>
              <a:rPr lang="ja-JP" altLang="en-US" sz="1400" dirty="0"/>
              <a:t>になったので下に行く。</a:t>
            </a: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6235318" y="4758957"/>
            <a:ext cx="0" cy="396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47964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8119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88784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2" name="角丸四角形吹き出し 31"/>
          <p:cNvSpPr/>
          <p:nvPr/>
        </p:nvSpPr>
        <p:spPr>
          <a:xfrm>
            <a:off x="3779912" y="4270938"/>
            <a:ext cx="1616232" cy="729820"/>
          </a:xfrm>
          <a:prstGeom prst="wedgeRoundRectCallout">
            <a:avLst>
              <a:gd name="adj1" fmla="val 59583"/>
              <a:gd name="adj2" fmla="val 7618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調べる行がまだ</a:t>
            </a:r>
            <a:r>
              <a:rPr lang="en-US" altLang="ja-JP" sz="1400" dirty="0"/>
              <a:t>2</a:t>
            </a:r>
            <a:r>
              <a:rPr lang="ja-JP" altLang="en-US" sz="1400" dirty="0"/>
              <a:t>行目なので引き返す。</a:t>
            </a:r>
          </a:p>
        </p:txBody>
      </p:sp>
    </p:spTree>
    <p:extLst>
      <p:ext uri="{BB962C8B-B14F-4D97-AF65-F5344CB8AC3E}">
        <p14:creationId xmlns:p14="http://schemas.microsoft.com/office/powerpoint/2010/main" val="41669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87103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52116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28401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04052" y="6092595"/>
            <a:ext cx="1224136" cy="579916"/>
          </a:xfrm>
          <a:prstGeom prst="wedgeRoundRectCallout">
            <a:avLst>
              <a:gd name="adj1" fmla="val 82337"/>
              <a:gd name="adj2" fmla="val -399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調べる行を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１増やす</a:t>
            </a:r>
          </a:p>
        </p:txBody>
      </p:sp>
    </p:spTree>
    <p:extLst>
      <p:ext uri="{BB962C8B-B14F-4D97-AF65-F5344CB8AC3E}">
        <p14:creationId xmlns:p14="http://schemas.microsoft.com/office/powerpoint/2010/main" val="12900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63835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44935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85387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2523744" y="6091154"/>
            <a:ext cx="1746504" cy="656681"/>
          </a:xfrm>
          <a:prstGeom prst="wedgeRoundRectCallout">
            <a:avLst>
              <a:gd name="adj1" fmla="val 68946"/>
              <a:gd name="adj2" fmla="val -4123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/>
              <a:t>　相手の行を調べる行の次の行から始める。</a:t>
            </a:r>
          </a:p>
        </p:txBody>
      </p:sp>
    </p:spTree>
    <p:extLst>
      <p:ext uri="{BB962C8B-B14F-4D97-AF65-F5344CB8AC3E}">
        <p14:creationId xmlns:p14="http://schemas.microsoft.com/office/powerpoint/2010/main" val="9420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75000"/>
              </a:schemeClr>
            </a:gs>
            <a:gs pos="50000">
              <a:schemeClr val="bg1">
                <a:lumMod val="95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655064" y="286512"/>
            <a:ext cx="5934456" cy="9570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ja-JP" altLang="en-US" sz="4800" dirty="0">
                <a:solidFill>
                  <a:srgbClr val="0070C0"/>
                </a:solidFill>
              </a:rPr>
              <a:t>　内　　容　　目　　次</a:t>
            </a:r>
            <a:endParaRPr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31520" y="1993392"/>
            <a:ext cx="8101584" cy="436168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linkClick r:id="rId2" action="ppaction://hlinksldjump"/>
              </a:rPr>
              <a:t>順位付け</a:t>
            </a:r>
            <a:r>
              <a:rPr kumimoji="1" lang="ja-JP" altLang="en-US" dirty="0">
                <a:solidFill>
                  <a:schemeClr val="accent5">
                    <a:lumMod val="50000"/>
                  </a:schemeClr>
                </a:solidFill>
                <a:hlinkClick r:id="rId2" action="ppaction://hlinksldjump"/>
              </a:rPr>
              <a:t>処理の内容</a:t>
            </a:r>
            <a:endParaRPr kumimoji="1"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linkClick r:id="rId3" action="ppaction://hlinksldjump"/>
              </a:rPr>
              <a:t>自分の順位を増やす総当たり方式の表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5">
                    <a:lumMod val="50000"/>
                  </a:schemeClr>
                </a:solidFill>
                <a:hlinkClick r:id="rId4" action="ppaction://hlinksldjump"/>
              </a:rPr>
              <a:t>相手の順位を増やす総当たり方式の表</a:t>
            </a:r>
            <a:endParaRPr kumimoji="1"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linkClick r:id="rId5" action="ppaction://hlinksldjump"/>
              </a:rPr>
              <a:t>互いの順位を増やす範囲縮小方式の表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linkClick r:id="rId6" action="ppaction://hlinksldjump"/>
              </a:rPr>
              <a:t>順位付け</a:t>
            </a:r>
            <a:r>
              <a:rPr kumimoji="1" lang="ja-JP" altLang="en-US" dirty="0">
                <a:solidFill>
                  <a:schemeClr val="accent5">
                    <a:lumMod val="50000"/>
                  </a:schemeClr>
                </a:solidFill>
                <a:hlinkClick r:id="rId6" action="ppaction://hlinksldjump"/>
              </a:rPr>
              <a:t>のアルゴリズムの流れ図と簡易言語</a:t>
            </a:r>
            <a:endParaRPr kumimoji="1"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linkClick r:id="rId7" action="ppaction://hlinksldjump"/>
              </a:rPr>
              <a:t>自分の順位を増やす総当たり方式の流れ図トレース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r>
              <a:rPr lang="ja-JP" altLang="en-US" dirty="0">
                <a:solidFill>
                  <a:schemeClr val="accent5">
                    <a:lumMod val="50000"/>
                  </a:schemeClr>
                </a:solidFill>
                <a:hlinkClick r:id="rId8" action="ppaction://hlinksldjump"/>
              </a:rPr>
              <a:t>互いの順位を増やす範囲縮小方式の流れ図トレース</a:t>
            </a: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endParaRPr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+mj-lt"/>
              <a:buAutoNum type="arabicPeriod"/>
            </a:pPr>
            <a:endParaRPr kumimoji="1"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ja-JP" alt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ja-JP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37360" y="1322309"/>
            <a:ext cx="5504688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chemeClr val="bg2">
                    <a:lumMod val="10000"/>
                  </a:schemeClr>
                </a:solidFill>
              </a:rPr>
              <a:t>（クリックして各内容に移動できる）</a:t>
            </a:r>
          </a:p>
        </p:txBody>
      </p:sp>
    </p:spTree>
    <p:extLst>
      <p:ext uri="{BB962C8B-B14F-4D97-AF65-F5344CB8AC3E}">
        <p14:creationId xmlns:p14="http://schemas.microsoft.com/office/powerpoint/2010/main" val="372138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14500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364088" y="3140968"/>
            <a:ext cx="3384376" cy="648072"/>
          </a:xfrm>
          <a:prstGeom prst="wedgeRoundRectCallout">
            <a:avLst>
              <a:gd name="adj1" fmla="val -79450"/>
              <a:gd name="adj2" fmla="val 132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同点なので順位はそのまま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26495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236201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15053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5911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1" name="角丸四角形吹き出し 30"/>
          <p:cNvSpPr/>
          <p:nvPr/>
        </p:nvSpPr>
        <p:spPr>
          <a:xfrm>
            <a:off x="3373859" y="3016535"/>
            <a:ext cx="1557359" cy="635284"/>
          </a:xfrm>
          <a:prstGeom prst="wedgeRoundRectCallout">
            <a:avLst>
              <a:gd name="adj1" fmla="val 129104"/>
              <a:gd name="adj2" fmla="val 224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記録は等しくないので下に行く。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>
            <a:off x="6243852" y="3269592"/>
            <a:ext cx="8468" cy="11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759912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4160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24453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0" name="角丸四角形吹き出し 29"/>
          <p:cNvSpPr/>
          <p:nvPr/>
        </p:nvSpPr>
        <p:spPr>
          <a:xfrm>
            <a:off x="3726169" y="3878010"/>
            <a:ext cx="1232757" cy="842569"/>
          </a:xfrm>
          <a:prstGeom prst="wedgeRoundRectCallout">
            <a:avLst>
              <a:gd name="adj1" fmla="val 149334"/>
              <a:gd name="adj2" fmla="val -361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</a:t>
            </a:r>
            <a:r>
              <a:rPr lang="en-US" altLang="ja-JP" sz="1400" dirty="0"/>
              <a:t>7.30</a:t>
            </a:r>
            <a:r>
              <a:rPr lang="ja-JP" altLang="en-US" sz="1400" dirty="0"/>
              <a:t>の方が大きいの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で下に行く。</a:t>
            </a: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6243852" y="3927960"/>
            <a:ext cx="8468" cy="11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85185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23461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14575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54" name="角丸四角形吹き出し 53"/>
          <p:cNvSpPr/>
          <p:nvPr/>
        </p:nvSpPr>
        <p:spPr>
          <a:xfrm>
            <a:off x="4419171" y="4616761"/>
            <a:ext cx="1319614" cy="669119"/>
          </a:xfrm>
          <a:prstGeom prst="wedgeRoundRectCallout">
            <a:avLst>
              <a:gd name="adj1" fmla="val -103831"/>
              <a:gd name="adj2" fmla="val -266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相手の順位を１増やす。</a:t>
            </a:r>
          </a:p>
        </p:txBody>
      </p:sp>
    </p:spTree>
    <p:extLst>
      <p:ext uri="{BB962C8B-B14F-4D97-AF65-F5344CB8AC3E}">
        <p14:creationId xmlns:p14="http://schemas.microsoft.com/office/powerpoint/2010/main" val="24228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030850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09152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01942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32" name="角丸四角形吹き出し 31"/>
          <p:cNvSpPr/>
          <p:nvPr/>
        </p:nvSpPr>
        <p:spPr>
          <a:xfrm>
            <a:off x="3620673" y="4663748"/>
            <a:ext cx="1461183" cy="661152"/>
          </a:xfrm>
          <a:prstGeom prst="wedgeRoundRectCallout">
            <a:avLst>
              <a:gd name="adj1" fmla="val 121181"/>
              <a:gd name="adj2" fmla="val 959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　相手の行が</a:t>
            </a:r>
            <a:r>
              <a:rPr lang="en-US" altLang="ja-JP" sz="1400" dirty="0"/>
              <a:t>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 err="1"/>
              <a:t>なので</a:t>
            </a:r>
            <a:r>
              <a:rPr lang="ja-JP" altLang="en-US" sz="1400" dirty="0"/>
              <a:t>下に行く。</a:t>
            </a: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6235318" y="4758957"/>
            <a:ext cx="0" cy="396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7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cxnSp>
        <p:nvCxnSpPr>
          <p:cNvPr id="54" name="直線矢印コネクタ 53"/>
          <p:cNvCxnSpPr/>
          <p:nvPr/>
        </p:nvCxnSpPr>
        <p:spPr>
          <a:xfrm>
            <a:off x="6235318" y="5426469"/>
            <a:ext cx="0" cy="180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538997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76614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32959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角丸四角形吹き出し 31"/>
          <p:cNvSpPr/>
          <p:nvPr/>
        </p:nvSpPr>
        <p:spPr>
          <a:xfrm>
            <a:off x="3106869" y="5096417"/>
            <a:ext cx="2221992" cy="803120"/>
          </a:xfrm>
          <a:prstGeom prst="wedgeRoundRectCallout">
            <a:avLst>
              <a:gd name="adj1" fmla="val 85633"/>
              <a:gd name="adj2" fmla="val 222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/>
              <a:t>　調べる行が</a:t>
            </a:r>
            <a:r>
              <a:rPr lang="en-US" altLang="ja-JP" sz="1200" dirty="0"/>
              <a:t>3</a:t>
            </a:r>
            <a:r>
              <a:rPr lang="ja-JP" altLang="en-US" sz="1200" dirty="0" err="1"/>
              <a:t>なので</a:t>
            </a:r>
            <a:r>
              <a:rPr lang="ja-JP" altLang="en-US" sz="1200" dirty="0"/>
              <a:t>下に行く。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/>
              <a:t>　つまり、すべての組み合わせの計算が済んだということ。</a:t>
            </a:r>
          </a:p>
        </p:txBody>
      </p:sp>
    </p:spTree>
    <p:extLst>
      <p:ext uri="{BB962C8B-B14F-4D97-AF65-F5344CB8AC3E}">
        <p14:creationId xmlns:p14="http://schemas.microsoft.com/office/powerpoint/2010/main" val="285006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85316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73859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53227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角丸四角形吹き出し 54"/>
          <p:cNvSpPr/>
          <p:nvPr/>
        </p:nvSpPr>
        <p:spPr>
          <a:xfrm>
            <a:off x="7447389" y="5266054"/>
            <a:ext cx="1399176" cy="731106"/>
          </a:xfrm>
          <a:prstGeom prst="wedgeRoundRectCallout">
            <a:avLst>
              <a:gd name="adj1" fmla="val -91444"/>
              <a:gd name="adj2" fmla="val 1111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これまでの計算結果を表示する</a:t>
            </a:r>
          </a:p>
        </p:txBody>
      </p:sp>
    </p:spTree>
    <p:extLst>
      <p:ext uri="{BB962C8B-B14F-4D97-AF65-F5344CB8AC3E}">
        <p14:creationId xmlns:p14="http://schemas.microsoft.com/office/powerpoint/2010/main" val="24102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4728024" y="881439"/>
            <a:ext cx="4127678" cy="5292933"/>
            <a:chOff x="4645158" y="749421"/>
            <a:chExt cx="4127678" cy="5292933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4645158" y="2707349"/>
              <a:ext cx="3304327" cy="1688216"/>
              <a:chOff x="4645158" y="2707349"/>
              <a:chExt cx="3304327" cy="1688216"/>
            </a:xfrm>
          </p:grpSpPr>
          <p:sp>
            <p:nvSpPr>
              <p:cNvPr id="48" name="フリーフォーム 47"/>
              <p:cNvSpPr/>
              <p:nvPr/>
            </p:nvSpPr>
            <p:spPr>
              <a:xfrm>
                <a:off x="6167833" y="3545657"/>
                <a:ext cx="1781643" cy="849908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  <p:cxnSp>
            <p:nvCxnSpPr>
              <p:cNvPr id="49" name="直線矢印コネクタ 48"/>
              <p:cNvCxnSpPr/>
              <p:nvPr/>
            </p:nvCxnSpPr>
            <p:spPr>
              <a:xfrm>
                <a:off x="7949485" y="3794101"/>
                <a:ext cx="0" cy="11155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/>
              <p:cNvSpPr txBox="1"/>
              <p:nvPr/>
            </p:nvSpPr>
            <p:spPr>
              <a:xfrm>
                <a:off x="7240868" y="3342996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665351" y="2707349"/>
                <a:ext cx="4214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yes</a:t>
                </a:r>
                <a:endParaRPr kumimoji="1" lang="ja-JP" altLang="en-US" sz="900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228885" y="3098638"/>
                <a:ext cx="3424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/>
                  <a:t>no</a:t>
                </a:r>
                <a:endParaRPr kumimoji="1" lang="ja-JP" altLang="en-US" sz="900" dirty="0"/>
              </a:p>
            </p:txBody>
          </p:sp>
          <p:sp>
            <p:nvSpPr>
              <p:cNvPr id="53" name="フリーフォーム 52"/>
              <p:cNvSpPr/>
              <p:nvPr/>
            </p:nvSpPr>
            <p:spPr>
              <a:xfrm flipH="1">
                <a:off x="4645158" y="2892461"/>
                <a:ext cx="1510663" cy="1503104"/>
              </a:xfrm>
              <a:custGeom>
                <a:avLst/>
                <a:gdLst>
                  <a:gd name="connsiteX0" fmla="*/ 1056443 w 1970843"/>
                  <a:gd name="connsiteY0" fmla="*/ 0 h 1162974"/>
                  <a:gd name="connsiteX1" fmla="*/ 1970843 w 1970843"/>
                  <a:gd name="connsiteY1" fmla="*/ 17755 h 1162974"/>
                  <a:gd name="connsiteX2" fmla="*/ 1970843 w 1970843"/>
                  <a:gd name="connsiteY2" fmla="*/ 301840 h 1162974"/>
                  <a:gd name="connsiteX3" fmla="*/ 1970843 w 1970843"/>
                  <a:gd name="connsiteY3" fmla="*/ 896644 h 1162974"/>
                  <a:gd name="connsiteX4" fmla="*/ 1970843 w 1970843"/>
                  <a:gd name="connsiteY4" fmla="*/ 1162974 h 1162974"/>
                  <a:gd name="connsiteX5" fmla="*/ 8878 w 1970843"/>
                  <a:gd name="connsiteY5" fmla="*/ 1162974 h 1162974"/>
                  <a:gd name="connsiteX6" fmla="*/ 0 w 1970843"/>
                  <a:gd name="connsiteY6" fmla="*/ 1162974 h 1162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0843" h="1162974">
                    <a:moveTo>
                      <a:pt x="1056443" y="0"/>
                    </a:moveTo>
                    <a:lnTo>
                      <a:pt x="1970843" y="17755"/>
                    </a:lnTo>
                    <a:lnTo>
                      <a:pt x="1970843" y="301840"/>
                    </a:lnTo>
                    <a:lnTo>
                      <a:pt x="1970843" y="896644"/>
                    </a:lnTo>
                    <a:lnTo>
                      <a:pt x="1970843" y="1162974"/>
                    </a:lnTo>
                    <a:lnTo>
                      <a:pt x="8878" y="1162974"/>
                    </a:lnTo>
                    <a:lnTo>
                      <a:pt x="0" y="1162974"/>
                    </a:lnTo>
                  </a:path>
                </a:pathLst>
              </a:cu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cxnSp>
          <p:nvCxnSpPr>
            <p:cNvPr id="29" name="直線コネクタ 28"/>
            <p:cNvCxnSpPr/>
            <p:nvPr/>
          </p:nvCxnSpPr>
          <p:spPr>
            <a:xfrm>
              <a:off x="6163622" y="874343"/>
              <a:ext cx="0" cy="50734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 : 端子 33"/>
            <p:cNvSpPr/>
            <p:nvPr/>
          </p:nvSpPr>
          <p:spPr>
            <a:xfrm>
              <a:off x="5543359" y="749421"/>
              <a:ext cx="1211576" cy="219456"/>
            </a:xfrm>
            <a:prstGeom prst="flowChartTerminator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は じ め</a:t>
              </a:r>
              <a:endParaRPr kumimoji="1" lang="ja-JP" altLang="en-US" sz="900" dirty="0"/>
            </a:p>
          </p:txBody>
        </p:sp>
        <p:sp>
          <p:nvSpPr>
            <p:cNvPr id="35" name="フローチャート : 端子 34"/>
            <p:cNvSpPr/>
            <p:nvPr/>
          </p:nvSpPr>
          <p:spPr>
            <a:xfrm>
              <a:off x="5576122" y="5822898"/>
              <a:ext cx="1211576" cy="219456"/>
            </a:xfrm>
            <a:prstGeom prst="flowChartTermina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お わ り</a:t>
              </a:r>
            </a:p>
          </p:txBody>
        </p:sp>
        <p:sp>
          <p:nvSpPr>
            <p:cNvPr id="36" name="フローチャート : 準備 35"/>
            <p:cNvSpPr/>
            <p:nvPr/>
          </p:nvSpPr>
          <p:spPr>
            <a:xfrm>
              <a:off x="4996112" y="1056659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を準備</a:t>
              </a:r>
            </a:p>
          </p:txBody>
        </p:sp>
        <p:sp>
          <p:nvSpPr>
            <p:cNvPr id="37" name="正方形/長方形 10"/>
            <p:cNvSpPr/>
            <p:nvPr/>
          </p:nvSpPr>
          <p:spPr>
            <a:xfrm>
              <a:off x="5402654" y="1627243"/>
              <a:ext cx="1478562" cy="395020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</a:t>
              </a:r>
              <a:r>
                <a:rPr kumimoji="1" lang="ja-JP" altLang="en-US" sz="900" dirty="0"/>
                <a:t>１</a:t>
              </a:r>
            </a:p>
            <a:p>
              <a:pPr algn="ctr"/>
              <a:r>
                <a:rPr kumimoji="1" lang="ja-JP" altLang="en-US" sz="900" dirty="0"/>
                <a:t>調べる行を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から</a:t>
              </a:r>
              <a:r>
                <a:rPr kumimoji="1" lang="en-US" altLang="ja-JP" sz="900" dirty="0"/>
                <a:t>3</a:t>
              </a:r>
              <a:r>
                <a:rPr kumimoji="1" lang="ja-JP" altLang="en-US" sz="900" dirty="0"/>
                <a:t>まで</a:t>
              </a:r>
            </a:p>
          </p:txBody>
        </p:sp>
        <p:sp>
          <p:nvSpPr>
            <p:cNvPr id="38" name="正方形/長方形 10"/>
            <p:cNvSpPr/>
            <p:nvPr/>
          </p:nvSpPr>
          <p:spPr>
            <a:xfrm>
              <a:off x="5385327" y="2106590"/>
              <a:ext cx="1478562" cy="486258"/>
            </a:xfrm>
            <a:custGeom>
              <a:avLst/>
              <a:gdLst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6224 w 2016224"/>
                <a:gd name="connsiteY2" fmla="*/ 648072 h 648072"/>
                <a:gd name="connsiteX3" fmla="*/ 0 w 2016224"/>
                <a:gd name="connsiteY3" fmla="*/ 648072 h 648072"/>
                <a:gd name="connsiteX4" fmla="*/ 0 w 2016224"/>
                <a:gd name="connsiteY4" fmla="*/ 0 h 648072"/>
                <a:gd name="connsiteX0" fmla="*/ 0 w 2016224"/>
                <a:gd name="connsiteY0" fmla="*/ 0 h 648072"/>
                <a:gd name="connsiteX1" fmla="*/ 2016224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0 w 2016224"/>
                <a:gd name="connsiteY0" fmla="*/ 0 h 648072"/>
                <a:gd name="connsiteX1" fmla="*/ 1723261 w 2016224"/>
                <a:gd name="connsiteY1" fmla="*/ 0 h 648072"/>
                <a:gd name="connsiteX2" fmla="*/ 2010310 w 2016224"/>
                <a:gd name="connsiteY2" fmla="*/ 210845 h 648072"/>
                <a:gd name="connsiteX3" fmla="*/ 2016224 w 2016224"/>
                <a:gd name="connsiteY3" fmla="*/ 648072 h 648072"/>
                <a:gd name="connsiteX4" fmla="*/ 0 w 2016224"/>
                <a:gd name="connsiteY4" fmla="*/ 648072 h 648072"/>
                <a:gd name="connsiteX5" fmla="*/ 0 w 2016224"/>
                <a:gd name="connsiteY5" fmla="*/ 0 h 648072"/>
                <a:gd name="connsiteX0" fmla="*/ 4921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4921 w 2021145"/>
                <a:gd name="connsiteY6" fmla="*/ 0 h 648072"/>
                <a:gd name="connsiteX0" fmla="*/ 297884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97884 w 2021145"/>
                <a:gd name="connsiteY6" fmla="*/ 8878 h 648072"/>
                <a:gd name="connsiteX0" fmla="*/ 253496 w 2021145"/>
                <a:gd name="connsiteY0" fmla="*/ 8878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253496 w 2021145"/>
                <a:gd name="connsiteY6" fmla="*/ 8878 h 648072"/>
                <a:gd name="connsiteX0" fmla="*/ 324517 w 2021145"/>
                <a:gd name="connsiteY0" fmla="*/ 0 h 648072"/>
                <a:gd name="connsiteX1" fmla="*/ 1728182 w 2021145"/>
                <a:gd name="connsiteY1" fmla="*/ 0 h 648072"/>
                <a:gd name="connsiteX2" fmla="*/ 2015231 w 2021145"/>
                <a:gd name="connsiteY2" fmla="*/ 210845 h 648072"/>
                <a:gd name="connsiteX3" fmla="*/ 2021145 w 2021145"/>
                <a:gd name="connsiteY3" fmla="*/ 648072 h 648072"/>
                <a:gd name="connsiteX4" fmla="*/ 4921 w 2021145"/>
                <a:gd name="connsiteY4" fmla="*/ 648072 h 648072"/>
                <a:gd name="connsiteX5" fmla="*/ 0 w 2021145"/>
                <a:gd name="connsiteY5" fmla="*/ 201967 h 648072"/>
                <a:gd name="connsiteX6" fmla="*/ 324517 w 2021145"/>
                <a:gd name="connsiteY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1145" h="648072">
                  <a:moveTo>
                    <a:pt x="324517" y="0"/>
                  </a:moveTo>
                  <a:lnTo>
                    <a:pt x="1728182" y="0"/>
                  </a:lnTo>
                  <a:lnTo>
                    <a:pt x="2015231" y="210845"/>
                  </a:lnTo>
                  <a:cubicBezTo>
                    <a:pt x="2017202" y="356587"/>
                    <a:pt x="2019174" y="502330"/>
                    <a:pt x="2021145" y="648072"/>
                  </a:cubicBezTo>
                  <a:lnTo>
                    <a:pt x="4921" y="648072"/>
                  </a:lnTo>
                  <a:cubicBezTo>
                    <a:pt x="3281" y="499370"/>
                    <a:pt x="1640" y="350669"/>
                    <a:pt x="0" y="201967"/>
                  </a:cubicBezTo>
                  <a:lnTo>
                    <a:pt x="32451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900" dirty="0"/>
                <a:t>繰り返し２</a:t>
              </a:r>
            </a:p>
            <a:p>
              <a:pPr algn="ctr"/>
              <a:r>
                <a:rPr lang="ja-JP" altLang="en-US" sz="900" dirty="0"/>
                <a:t>相手の行を</a:t>
              </a:r>
            </a:p>
            <a:p>
              <a:pPr algn="ctr"/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+1)</a:t>
              </a:r>
              <a:r>
                <a:rPr lang="ja-JP" altLang="en-US" sz="900" dirty="0"/>
                <a:t>から</a:t>
              </a:r>
              <a:r>
                <a:rPr lang="en-US" altLang="ja-JP" sz="900" dirty="0"/>
                <a:t>4</a:t>
              </a:r>
              <a:r>
                <a:rPr lang="ja-JP" altLang="en-US" sz="900" dirty="0"/>
                <a:t>まで</a:t>
              </a:r>
            </a:p>
          </p:txBody>
        </p:sp>
        <p:sp>
          <p:nvSpPr>
            <p:cNvPr id="39" name="フローチャート: データ 38"/>
            <p:cNvSpPr/>
            <p:nvPr/>
          </p:nvSpPr>
          <p:spPr>
            <a:xfrm>
              <a:off x="5312736" y="5427878"/>
              <a:ext cx="1661132" cy="263347"/>
            </a:xfrm>
            <a:prstGeom prst="flowChartInputOutpu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結果を出力</a:t>
              </a:r>
            </a:p>
          </p:txBody>
        </p:sp>
        <p:sp>
          <p:nvSpPr>
            <p:cNvPr id="40" name="フローチャート : 判断 39"/>
            <p:cNvSpPr/>
            <p:nvPr/>
          </p:nvSpPr>
          <p:spPr>
            <a:xfrm>
              <a:off x="5081103" y="3283750"/>
              <a:ext cx="2159765" cy="523814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en-US" altLang="ja-JP" sz="900" dirty="0"/>
                <a:t>&lt;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087165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調べる行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237170" y="3722908"/>
              <a:ext cx="3424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/>
                <a:t>no</a:t>
              </a:r>
              <a:endParaRPr kumimoji="1" lang="ja-JP" altLang="en-US" sz="900" dirty="0"/>
            </a:p>
          </p:txBody>
        </p:sp>
        <p:sp>
          <p:nvSpPr>
            <p:cNvPr id="43" name="フローチャート : 準備 42"/>
            <p:cNvSpPr/>
            <p:nvPr/>
          </p:nvSpPr>
          <p:spPr>
            <a:xfrm>
              <a:off x="4996112" y="1325417"/>
              <a:ext cx="2320314" cy="219456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ja-JP" altLang="en-US" sz="900" dirty="0"/>
                <a:t>順位</a:t>
              </a:r>
              <a:r>
                <a:rPr kumimoji="1" lang="en-US" altLang="ja-JP" sz="900" dirty="0"/>
                <a:t>(1)</a:t>
              </a:r>
              <a:r>
                <a:rPr kumimoji="1" lang="ja-JP" altLang="en-US" sz="900" dirty="0"/>
                <a:t>～</a:t>
              </a:r>
              <a:r>
                <a:rPr kumimoji="1" lang="en-US" altLang="ja-JP" sz="900" dirty="0"/>
                <a:t>(4)</a:t>
              </a:r>
              <a:r>
                <a:rPr kumimoji="1" lang="ja-JP" altLang="en-US" sz="900" dirty="0"/>
                <a:t>に</a:t>
              </a:r>
              <a:r>
                <a:rPr kumimoji="1" lang="en-US" altLang="ja-JP" sz="900" dirty="0"/>
                <a:t>1</a:t>
              </a:r>
              <a:r>
                <a:rPr kumimoji="1" lang="ja-JP" altLang="en-US" sz="900" dirty="0"/>
                <a:t>を入れる</a:t>
              </a:r>
            </a:p>
          </p:txBody>
        </p:sp>
        <p:sp>
          <p:nvSpPr>
            <p:cNvPr id="44" name="正方形/長方形 30"/>
            <p:cNvSpPr/>
            <p:nvPr/>
          </p:nvSpPr>
          <p:spPr>
            <a:xfrm>
              <a:off x="5413035" y="4519243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繰り返し２</a:t>
              </a:r>
            </a:p>
          </p:txBody>
        </p:sp>
        <p:sp>
          <p:nvSpPr>
            <p:cNvPr id="45" name="正方形/長方形 30"/>
            <p:cNvSpPr/>
            <p:nvPr/>
          </p:nvSpPr>
          <p:spPr>
            <a:xfrm>
              <a:off x="5413035" y="4976570"/>
              <a:ext cx="1479284" cy="354585"/>
            </a:xfrm>
            <a:custGeom>
              <a:avLst/>
              <a:gdLst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21145 w 2021145"/>
                <a:gd name="connsiteY2" fmla="*/ 581734 h 581734"/>
                <a:gd name="connsiteX3" fmla="*/ 0 w 2021145"/>
                <a:gd name="connsiteY3" fmla="*/ 581734 h 581734"/>
                <a:gd name="connsiteX4" fmla="*/ 0 w 2021145"/>
                <a:gd name="connsiteY4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2021145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0 w 2021145"/>
                <a:gd name="connsiteY0" fmla="*/ 0 h 581734"/>
                <a:gd name="connsiteX1" fmla="*/ 2021145 w 2021145"/>
                <a:gd name="connsiteY1" fmla="*/ 0 h 581734"/>
                <a:gd name="connsiteX2" fmla="*/ 2014244 w 2021145"/>
                <a:gd name="connsiteY2" fmla="*/ 326985 h 581734"/>
                <a:gd name="connsiteX3" fmla="*/ 1763692 w 2021145"/>
                <a:gd name="connsiteY3" fmla="*/ 581734 h 581734"/>
                <a:gd name="connsiteX4" fmla="*/ 0 w 2021145"/>
                <a:gd name="connsiteY4" fmla="*/ 581734 h 581734"/>
                <a:gd name="connsiteX5" fmla="*/ 0 w 2021145"/>
                <a:gd name="connsiteY5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987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  <a:gd name="connsiteX0" fmla="*/ 987 w 2022132"/>
                <a:gd name="connsiteY0" fmla="*/ 0 h 581734"/>
                <a:gd name="connsiteX1" fmla="*/ 2022132 w 2022132"/>
                <a:gd name="connsiteY1" fmla="*/ 0 h 581734"/>
                <a:gd name="connsiteX2" fmla="*/ 2015231 w 2022132"/>
                <a:gd name="connsiteY2" fmla="*/ 326985 h 581734"/>
                <a:gd name="connsiteX3" fmla="*/ 1764679 w 2022132"/>
                <a:gd name="connsiteY3" fmla="*/ 581734 h 581734"/>
                <a:gd name="connsiteX4" fmla="*/ 293950 w 2022132"/>
                <a:gd name="connsiteY4" fmla="*/ 581734 h 581734"/>
                <a:gd name="connsiteX5" fmla="*/ 0 w 2022132"/>
                <a:gd name="connsiteY5" fmla="*/ 326985 h 581734"/>
                <a:gd name="connsiteX6" fmla="*/ 987 w 2022132"/>
                <a:gd name="connsiteY6" fmla="*/ 0 h 58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132" h="581734">
                  <a:moveTo>
                    <a:pt x="987" y="0"/>
                  </a:moveTo>
                  <a:lnTo>
                    <a:pt x="2022132" y="0"/>
                  </a:lnTo>
                  <a:lnTo>
                    <a:pt x="2015231" y="326985"/>
                  </a:lnTo>
                  <a:lnTo>
                    <a:pt x="1764679" y="581734"/>
                  </a:lnTo>
                  <a:lnTo>
                    <a:pt x="293950" y="581734"/>
                  </a:lnTo>
                  <a:lnTo>
                    <a:pt x="0" y="326985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繰り返し１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318150" y="3913634"/>
              <a:ext cx="1685671" cy="3730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 </a:t>
              </a:r>
              <a:r>
                <a:rPr lang="ja-JP" altLang="en-US" sz="900" dirty="0"/>
                <a:t>＋ １</a:t>
              </a:r>
              <a:endParaRPr lang="en-US" altLang="ja-JP" sz="900" dirty="0"/>
            </a:p>
            <a:p>
              <a:pPr algn="r"/>
              <a:r>
                <a:rPr lang="ja-JP" altLang="en-US" sz="900" dirty="0"/>
                <a:t>→ 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</a:p>
          </p:txBody>
        </p:sp>
        <p:sp>
          <p:nvSpPr>
            <p:cNvPr id="47" name="フローチャート : 判断 46"/>
            <p:cNvSpPr/>
            <p:nvPr/>
          </p:nvSpPr>
          <p:spPr>
            <a:xfrm>
              <a:off x="5081964" y="2661629"/>
              <a:ext cx="2159765" cy="503377"/>
            </a:xfrm>
            <a:prstGeom prst="flowChartDecisi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r>
                <a:rPr kumimoji="1" lang="ja-JP" altLang="en-US" sz="900" dirty="0"/>
                <a:t>記録</a:t>
              </a:r>
              <a:r>
                <a:rPr kumimoji="1" lang="en-US" altLang="ja-JP" sz="900" dirty="0"/>
                <a:t>(</a:t>
              </a:r>
              <a:r>
                <a:rPr kumimoji="1" lang="ja-JP" altLang="en-US" sz="900" dirty="0"/>
                <a:t>調べる行</a:t>
              </a:r>
              <a:r>
                <a:rPr kumimoji="1" lang="en-US" altLang="ja-JP" sz="900" dirty="0"/>
                <a:t>)</a:t>
              </a:r>
            </a:p>
            <a:p>
              <a:pPr algn="r"/>
              <a:r>
                <a:rPr lang="ja-JP" altLang="en-US" sz="900" dirty="0"/>
                <a:t>＝</a:t>
              </a:r>
              <a:r>
                <a:rPr lang="en-US" altLang="ja-JP" sz="900" dirty="0"/>
                <a:t> </a:t>
              </a:r>
              <a:r>
                <a:rPr lang="ja-JP" altLang="en-US" sz="900" dirty="0"/>
                <a:t>記録</a:t>
              </a:r>
              <a:r>
                <a:rPr lang="en-US" altLang="ja-JP" sz="900" dirty="0"/>
                <a:t>(</a:t>
              </a:r>
              <a:r>
                <a:rPr lang="ja-JP" altLang="en-US" sz="900" dirty="0"/>
                <a:t>相手の行</a:t>
              </a:r>
              <a:r>
                <a:rPr lang="en-US" altLang="ja-JP" sz="900" dirty="0"/>
                <a:t>)</a:t>
              </a:r>
              <a:endParaRPr kumimoji="1" lang="ja-JP" altLang="en-US" sz="900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59380"/>
            <a:ext cx="4623926" cy="11160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3200" dirty="0"/>
              <a:t>流れ図でトレース</a:t>
            </a:r>
            <a:br>
              <a:rPr lang="en-US" altLang="ja-JP" sz="3200" dirty="0"/>
            </a:b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ja-JP" altLang="en-US" sz="2000" dirty="0">
                <a:solidFill>
                  <a:srgbClr val="002060"/>
                </a:solidFill>
              </a:rPr>
              <a:t>（範囲を狭めながらお互いの順位を計算）</a:t>
            </a:r>
            <a:endParaRPr lang="ja-JP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33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201933"/>
              </p:ext>
            </p:extLst>
          </p:nvPr>
        </p:nvGraphicFramePr>
        <p:xfrm>
          <a:off x="827584" y="2388695"/>
          <a:ext cx="3398378" cy="2815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4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700" dirty="0"/>
                        <a:t>飛距離</a:t>
                      </a:r>
                      <a:r>
                        <a:rPr kumimoji="1" lang="en-US" altLang="ja-JP" sz="1700" dirty="0"/>
                        <a:t>(m)</a:t>
                      </a:r>
                      <a:endParaRPr kumimoji="1" lang="ja-JP" altLang="en-US" sz="17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順位</a:t>
                      </a:r>
                    </a:p>
                  </a:txBody>
                  <a:tcPr marL="77062" marR="77062" marT="38531" marB="385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3.80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7.30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96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6.20</a:t>
                      </a:r>
                      <a:endParaRPr kumimoji="1" lang="ja-JP" altLang="en-US" sz="2400" dirty="0"/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</a:p>
                  </a:txBody>
                  <a:tcPr marL="77062" marR="77062" marT="38531" marB="3853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7098"/>
              </p:ext>
            </p:extLst>
          </p:nvPr>
        </p:nvGraphicFramePr>
        <p:xfrm>
          <a:off x="611560" y="5536834"/>
          <a:ext cx="1607840" cy="8078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調べる行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55586"/>
              </p:ext>
            </p:extLst>
          </p:nvPr>
        </p:nvGraphicFramePr>
        <p:xfrm>
          <a:off x="3275856" y="5561823"/>
          <a:ext cx="1607840" cy="80786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相手の行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角丸四角形吹き出し 30"/>
          <p:cNvSpPr/>
          <p:nvPr/>
        </p:nvSpPr>
        <p:spPr>
          <a:xfrm>
            <a:off x="7500250" y="5891389"/>
            <a:ext cx="777302" cy="425931"/>
          </a:xfrm>
          <a:prstGeom prst="wedgeRoundRectCallout">
            <a:avLst>
              <a:gd name="adj1" fmla="val -136004"/>
              <a:gd name="adj2" fmla="val -1165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 dirty="0"/>
              <a:t>処理を終わる</a:t>
            </a:r>
          </a:p>
        </p:txBody>
      </p:sp>
    </p:spTree>
    <p:extLst>
      <p:ext uri="{BB962C8B-B14F-4D97-AF65-F5344CB8AC3E}">
        <p14:creationId xmlns:p14="http://schemas.microsoft.com/office/powerpoint/2010/main" val="4881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2376" y="2240281"/>
            <a:ext cx="7848600" cy="119786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400" dirty="0"/>
              <a:t>順位付けのアルゴリズムの説明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07992" y="6016752"/>
            <a:ext cx="4553712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/>
              <a:t>©</a:t>
            </a:r>
            <a:r>
              <a:rPr lang="ja-JP" altLang="en-US" dirty="0"/>
              <a:t> </a:t>
            </a:r>
            <a:r>
              <a:rPr lang="en-US" altLang="ja-JP" dirty="0"/>
              <a:t>seastar3@orion.nifty.jp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63240" y="4187952"/>
            <a:ext cx="269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rgbClr val="008000"/>
                </a:solidFill>
              </a:rPr>
              <a:t>終　わ　り</a:t>
            </a:r>
          </a:p>
        </p:txBody>
      </p:sp>
    </p:spTree>
    <p:extLst>
      <p:ext uri="{BB962C8B-B14F-4D97-AF65-F5344CB8AC3E}">
        <p14:creationId xmlns:p14="http://schemas.microsoft.com/office/powerpoint/2010/main" val="68082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99988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436096" y="3284984"/>
            <a:ext cx="3222497" cy="792088"/>
          </a:xfrm>
          <a:prstGeom prst="wedgeRoundRectCallout">
            <a:avLst>
              <a:gd name="adj1" fmla="val -115412"/>
              <a:gd name="adj2" fmla="val 3829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３行目の記録と比較する。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36560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2926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436096" y="3212976"/>
            <a:ext cx="3222497" cy="864096"/>
          </a:xfrm>
          <a:prstGeom prst="wedgeRoundRectCallout">
            <a:avLst>
              <a:gd name="adj1" fmla="val -82708"/>
              <a:gd name="adj2" fmla="val -1453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自分の記録が小さいので、順位を１増やす。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6496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633375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80112" y="4005064"/>
            <a:ext cx="3168352" cy="648072"/>
          </a:xfrm>
          <a:prstGeom prst="wedgeRoundRectCallout">
            <a:avLst>
              <a:gd name="adj1" fmla="val -123472"/>
              <a:gd name="adj2" fmla="val 4345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ja-JP" altLang="en-US" dirty="0"/>
              <a:t>４行目の記録と比較する。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21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7063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80112" y="3068960"/>
            <a:ext cx="3168352" cy="792088"/>
          </a:xfrm>
          <a:prstGeom prst="wedgeRoundRectCallout">
            <a:avLst>
              <a:gd name="adj1" fmla="val -87763"/>
              <a:gd name="adj2" fmla="val 823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自分の記録が小さいので、自分の順位を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増やす。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3515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76460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4318304" y="4258824"/>
            <a:ext cx="3168352" cy="1008112"/>
          </a:xfrm>
          <a:prstGeom prst="wedgeRoundRectCallout">
            <a:avLst>
              <a:gd name="adj1" fmla="val -45226"/>
              <a:gd name="adj2" fmla="val -107112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結局、最下位なので自分以外の記録相手すべてで順位を増やした。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5543600" y="2957312"/>
            <a:ext cx="3198064" cy="828304"/>
          </a:xfrm>
          <a:prstGeom prst="wedgeRoundRectCallout">
            <a:avLst>
              <a:gd name="adj1" fmla="val -82128"/>
              <a:gd name="adj2" fmla="val 1579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２行目の選手の順位計算完了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29384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2429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13045" y="3789040"/>
            <a:ext cx="3168352" cy="792088"/>
          </a:xfrm>
          <a:prstGeom prst="wedgeRoundRectCallout">
            <a:avLst>
              <a:gd name="adj1" fmla="val -88742"/>
              <a:gd name="adj2" fmla="val -45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次に</a:t>
            </a:r>
            <a:r>
              <a:rPr kumimoji="1" lang="en-US" altLang="ja-JP" dirty="0"/>
              <a:t>3</a:t>
            </a:r>
            <a:r>
              <a:rPr kumimoji="1" lang="ja-JP" altLang="en-US" dirty="0"/>
              <a:t>行目の記録の順位を計算する。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26203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870989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20925" y="2492896"/>
            <a:ext cx="3168352" cy="1008112"/>
          </a:xfrm>
          <a:prstGeom prst="wedgeRoundRectCallout">
            <a:avLst>
              <a:gd name="adj1" fmla="val -122005"/>
              <a:gd name="adj2" fmla="val -1024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行目の記録と比較し、自分と同点なので、順位はそのまま。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37349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3100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24128" y="3140968"/>
            <a:ext cx="3168352" cy="1008112"/>
          </a:xfrm>
          <a:prstGeom prst="wedgeRoundRectCallout">
            <a:avLst>
              <a:gd name="adj1" fmla="val -126407"/>
              <a:gd name="adj2" fmla="val -1331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ja-JP" altLang="en-US" dirty="0"/>
              <a:t>２</a:t>
            </a:r>
            <a:r>
              <a:rPr kumimoji="1" lang="ja-JP" altLang="en-US" dirty="0"/>
              <a:t>行目の記録と比較し、自分の方が大きいので、順位はそのまま。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7577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175654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23668" y="3645024"/>
            <a:ext cx="3168352" cy="1008112"/>
          </a:xfrm>
          <a:prstGeom prst="wedgeRoundRectCallout">
            <a:avLst>
              <a:gd name="adj1" fmla="val -126407"/>
              <a:gd name="adj2" fmla="val -1331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自分の記録と比較し、同点ので、順位はそのまま。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320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08176" y="533400"/>
            <a:ext cx="7278624" cy="990600"/>
          </a:xfrm>
        </p:spPr>
        <p:txBody>
          <a:bodyPr/>
          <a:lstStyle/>
          <a:p>
            <a:r>
              <a:rPr kumimoji="1" lang="ja-JP" altLang="en-US" dirty="0"/>
              <a:t>順位付け処理の概要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2608" y="1645920"/>
            <a:ext cx="8787384" cy="4876800"/>
          </a:xfrm>
        </p:spPr>
        <p:txBody>
          <a:bodyPr>
            <a:normAutofit/>
          </a:bodyPr>
          <a:lstStyle/>
          <a:p>
            <a:pPr>
              <a:lnSpc>
                <a:spcPts val="3360"/>
              </a:lnSpc>
            </a:pPr>
            <a:r>
              <a:rPr kumimoji="1" lang="en-US" altLang="ja-JP" sz="2800" dirty="0"/>
              <a:t>4</a:t>
            </a:r>
            <a:r>
              <a:rPr kumimoji="1" lang="ja-JP" altLang="en-US" sz="2800" dirty="0"/>
              <a:t>人の走り幅跳びのデータに順位を付ける。</a:t>
            </a:r>
          </a:p>
          <a:p>
            <a:pPr>
              <a:lnSpc>
                <a:spcPts val="3360"/>
              </a:lnSpc>
            </a:pPr>
            <a:r>
              <a:rPr lang="ja-JP" altLang="en-US" sz="2800" dirty="0"/>
              <a:t>ポイント</a:t>
            </a:r>
          </a:p>
          <a:p>
            <a:pPr lvl="1">
              <a:lnSpc>
                <a:spcPts val="3360"/>
              </a:lnSpc>
            </a:pPr>
            <a:r>
              <a:rPr kumimoji="1" lang="ja-JP" altLang="en-US" sz="2400" dirty="0"/>
              <a:t>自分が何人に負けるかを数えてみる。</a:t>
            </a:r>
          </a:p>
          <a:p>
            <a:pPr lvl="1">
              <a:lnSpc>
                <a:spcPts val="3360"/>
              </a:lnSpc>
            </a:pPr>
            <a:r>
              <a:rPr lang="ja-JP" altLang="en-US" sz="2400" dirty="0"/>
              <a:t>同点の相手には負けない。</a:t>
            </a:r>
          </a:p>
          <a:p>
            <a:pPr lvl="1">
              <a:lnSpc>
                <a:spcPts val="3360"/>
              </a:lnSpc>
            </a:pPr>
            <a:r>
              <a:rPr kumimoji="1" lang="en-US" altLang="ja-JP" sz="2400" dirty="0"/>
              <a:t>1</a:t>
            </a:r>
            <a:r>
              <a:rPr kumimoji="1" lang="ja-JP" altLang="en-US" sz="2400" dirty="0"/>
              <a:t>位の</a:t>
            </a:r>
            <a:r>
              <a:rPr lang="ja-JP" altLang="en-US" sz="2400" dirty="0"/>
              <a:t>者は一度も負けない。</a:t>
            </a:r>
          </a:p>
          <a:p>
            <a:pPr lvl="1">
              <a:lnSpc>
                <a:spcPts val="3360"/>
              </a:lnSpc>
            </a:pPr>
            <a:r>
              <a:rPr kumimoji="1" lang="ja-JP" altLang="en-US" sz="2400" dirty="0"/>
              <a:t>同点のものがいない最下位の</a:t>
            </a:r>
            <a:r>
              <a:rPr lang="ja-JP" altLang="en-US" sz="2400" dirty="0"/>
              <a:t>者は、自分以外の全てに負ける。</a:t>
            </a:r>
            <a:br>
              <a:rPr lang="ja-JP" altLang="en-US" sz="2400" dirty="0"/>
            </a:br>
            <a:r>
              <a:rPr lang="ja-JP" altLang="en-US" sz="2400" dirty="0"/>
              <a:t>人数より１少ない負け数。</a:t>
            </a:r>
          </a:p>
          <a:p>
            <a:pPr lvl="1">
              <a:lnSpc>
                <a:spcPts val="3360"/>
              </a:lnSpc>
            </a:pPr>
            <a:r>
              <a:rPr lang="ja-JP" altLang="en-US" sz="2400" dirty="0"/>
              <a:t>それぞれの計算に </a:t>
            </a:r>
            <a:r>
              <a:rPr lang="en-US" altLang="ja-JP" sz="2400" dirty="0"/>
              <a:t>1</a:t>
            </a:r>
            <a:r>
              <a:rPr lang="ja-JP" altLang="en-US" sz="2400" dirty="0"/>
              <a:t> を足すと正しい順位が求められる。</a:t>
            </a:r>
          </a:p>
          <a:p>
            <a:pPr lvl="1">
              <a:lnSpc>
                <a:spcPts val="3360"/>
              </a:lnSpc>
            </a:pPr>
            <a:r>
              <a:rPr lang="ja-JP" altLang="en-US" sz="2400" dirty="0"/>
              <a:t>同点の場合もうまく計算される。</a:t>
            </a:r>
          </a:p>
          <a:p>
            <a:pPr marL="274320" lvl="1" indent="0">
              <a:lnSpc>
                <a:spcPts val="3360"/>
              </a:lnSpc>
              <a:buNone/>
            </a:pP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702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00637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54204" y="4149080"/>
            <a:ext cx="3168352" cy="1008112"/>
          </a:xfrm>
          <a:prstGeom prst="wedgeRoundRectCallout">
            <a:avLst>
              <a:gd name="adj1" fmla="val -126407"/>
              <a:gd name="adj2" fmla="val -1331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４人目の記録と比較し、自分の方が大きいので、順位はそのまま。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38705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69341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41102" y="3645024"/>
            <a:ext cx="3168352" cy="1008112"/>
          </a:xfrm>
          <a:prstGeom prst="wedgeRoundRectCallout">
            <a:avLst>
              <a:gd name="adj1" fmla="val -94612"/>
              <a:gd name="adj2" fmla="val -101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結局、最大の記録なので順位を増やすことは一度もなかった。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3707904" y="5254368"/>
            <a:ext cx="3617374" cy="557539"/>
          </a:xfrm>
          <a:prstGeom prst="wedgeRoundRectCallout">
            <a:avLst>
              <a:gd name="adj1" fmla="val -32066"/>
              <a:gd name="adj2" fmla="val -221464"/>
              <a:gd name="adj3" fmla="val 16667"/>
            </a:avLst>
          </a:prstGeom>
          <a:solidFill>
            <a:srgbClr val="00B05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３行目の選手の順位計算完了。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kumimoji="1" lang="ja-JP" altLang="en-US"/>
              <a:t>比較（自分の順位操作）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62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79073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80112" y="4437112"/>
            <a:ext cx="3329342" cy="784996"/>
          </a:xfrm>
          <a:prstGeom prst="wedgeRoundRectCallout">
            <a:avLst>
              <a:gd name="adj1" fmla="val -86461"/>
              <a:gd name="adj2" fmla="val -1593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行目の選手の順位計算開始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9556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472840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64153" y="2564904"/>
            <a:ext cx="3329342" cy="784996"/>
          </a:xfrm>
          <a:prstGeom prst="wedgeRoundRectCallout">
            <a:avLst>
              <a:gd name="adj1" fmla="val -119512"/>
              <a:gd name="adj2" fmla="val -606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まず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行目の記録と比較。同点なので、順位はそのまま。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70205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1205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69176" y="3011580"/>
            <a:ext cx="3329342" cy="921475"/>
          </a:xfrm>
          <a:prstGeom prst="wedgeRoundRectCallout">
            <a:avLst>
              <a:gd name="adj1" fmla="val -119512"/>
              <a:gd name="adj2" fmla="val -606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ja-JP" altLang="en-US" dirty="0"/>
              <a:t>２</a:t>
            </a:r>
            <a:r>
              <a:rPr kumimoji="1" lang="ja-JP" altLang="en-US" dirty="0"/>
              <a:t>行目の記録と比較。自分の記録の方が大きいので、順位はそのまま。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228463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072777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868144" y="3861049"/>
            <a:ext cx="2664296" cy="576064"/>
          </a:xfrm>
          <a:prstGeom prst="wedgeRoundRectCallout">
            <a:avLst>
              <a:gd name="adj1" fmla="val -146270"/>
              <a:gd name="adj2" fmla="val -1144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ja-JP" altLang="en-US" dirty="0"/>
              <a:t>３</a:t>
            </a:r>
            <a:r>
              <a:rPr kumimoji="1" lang="ja-JP" altLang="en-US" dirty="0"/>
              <a:t>行目の記録と比較。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16401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498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08104" y="4361592"/>
            <a:ext cx="3051293" cy="1011623"/>
          </a:xfrm>
          <a:prstGeom prst="wedgeRoundRectCallout">
            <a:avLst>
              <a:gd name="adj1" fmla="val -85529"/>
              <a:gd name="adj2" fmla="val -1096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自分の記録の方が小さいので、自分の順位を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増やす。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409702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78925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08104" y="4361592"/>
            <a:ext cx="3051293" cy="1011623"/>
          </a:xfrm>
          <a:prstGeom prst="wedgeRoundRectCallout">
            <a:avLst>
              <a:gd name="adj1" fmla="val -85529"/>
              <a:gd name="adj2" fmla="val -1096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最後に自分の記録と比較する。同点なので順位はそのまま。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256331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4013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08104" y="4361592"/>
            <a:ext cx="3051293" cy="1011623"/>
          </a:xfrm>
          <a:prstGeom prst="wedgeRoundRectCallout">
            <a:avLst>
              <a:gd name="adj1" fmla="val -85529"/>
              <a:gd name="adj2" fmla="val -1096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４行目の選手の順位計算完了。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9128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28788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1" y="2924944"/>
            <a:ext cx="2880320" cy="867607"/>
          </a:xfrm>
          <a:custGeom>
            <a:avLst/>
            <a:gdLst>
              <a:gd name="connsiteX0" fmla="*/ 0 w 2880320"/>
              <a:gd name="connsiteY0" fmla="*/ 144604 h 867607"/>
              <a:gd name="connsiteX1" fmla="*/ 144604 w 2880320"/>
              <a:gd name="connsiteY1" fmla="*/ 0 h 867607"/>
              <a:gd name="connsiteX2" fmla="*/ 480053 w 2880320"/>
              <a:gd name="connsiteY2" fmla="*/ 0 h 867607"/>
              <a:gd name="connsiteX3" fmla="*/ 480053 w 2880320"/>
              <a:gd name="connsiteY3" fmla="*/ 0 h 867607"/>
              <a:gd name="connsiteX4" fmla="*/ 1200133 w 2880320"/>
              <a:gd name="connsiteY4" fmla="*/ 0 h 867607"/>
              <a:gd name="connsiteX5" fmla="*/ 2735716 w 2880320"/>
              <a:gd name="connsiteY5" fmla="*/ 0 h 867607"/>
              <a:gd name="connsiteX6" fmla="*/ 2880320 w 2880320"/>
              <a:gd name="connsiteY6" fmla="*/ 144604 h 867607"/>
              <a:gd name="connsiteX7" fmla="*/ 2880320 w 2880320"/>
              <a:gd name="connsiteY7" fmla="*/ 506104 h 867607"/>
              <a:gd name="connsiteX8" fmla="*/ 2880320 w 2880320"/>
              <a:gd name="connsiteY8" fmla="*/ 506104 h 867607"/>
              <a:gd name="connsiteX9" fmla="*/ 2880320 w 2880320"/>
              <a:gd name="connsiteY9" fmla="*/ 723006 h 867607"/>
              <a:gd name="connsiteX10" fmla="*/ 2880320 w 2880320"/>
              <a:gd name="connsiteY10" fmla="*/ 723003 h 867607"/>
              <a:gd name="connsiteX11" fmla="*/ 2735716 w 2880320"/>
              <a:gd name="connsiteY11" fmla="*/ 867607 h 867607"/>
              <a:gd name="connsiteX12" fmla="*/ 1200133 w 2880320"/>
              <a:gd name="connsiteY12" fmla="*/ 867607 h 867607"/>
              <a:gd name="connsiteX13" fmla="*/ 480053 w 2880320"/>
              <a:gd name="connsiteY13" fmla="*/ 867607 h 867607"/>
              <a:gd name="connsiteX14" fmla="*/ 480053 w 2880320"/>
              <a:gd name="connsiteY14" fmla="*/ 867607 h 867607"/>
              <a:gd name="connsiteX15" fmla="*/ 144604 w 2880320"/>
              <a:gd name="connsiteY15" fmla="*/ 867607 h 867607"/>
              <a:gd name="connsiteX16" fmla="*/ 0 w 2880320"/>
              <a:gd name="connsiteY16" fmla="*/ 723003 h 867607"/>
              <a:gd name="connsiteX17" fmla="*/ 0 w 2880320"/>
              <a:gd name="connsiteY17" fmla="*/ 723006 h 867607"/>
              <a:gd name="connsiteX18" fmla="*/ -613710 w 2880320"/>
              <a:gd name="connsiteY18" fmla="*/ 577965 h 867607"/>
              <a:gd name="connsiteX19" fmla="*/ 0 w 2880320"/>
              <a:gd name="connsiteY19" fmla="*/ 506104 h 867607"/>
              <a:gd name="connsiteX20" fmla="*/ 0 w 2880320"/>
              <a:gd name="connsiteY20" fmla="*/ 144604 h 867607"/>
              <a:gd name="connsiteX0" fmla="*/ 0 w 2880320"/>
              <a:gd name="connsiteY0" fmla="*/ 144604 h 867607"/>
              <a:gd name="connsiteX1" fmla="*/ 144604 w 2880320"/>
              <a:gd name="connsiteY1" fmla="*/ 0 h 867607"/>
              <a:gd name="connsiteX2" fmla="*/ 480053 w 2880320"/>
              <a:gd name="connsiteY2" fmla="*/ 0 h 867607"/>
              <a:gd name="connsiteX3" fmla="*/ 480053 w 2880320"/>
              <a:gd name="connsiteY3" fmla="*/ 0 h 867607"/>
              <a:gd name="connsiteX4" fmla="*/ 1200133 w 2880320"/>
              <a:gd name="connsiteY4" fmla="*/ 0 h 867607"/>
              <a:gd name="connsiteX5" fmla="*/ 2735716 w 2880320"/>
              <a:gd name="connsiteY5" fmla="*/ 0 h 867607"/>
              <a:gd name="connsiteX6" fmla="*/ 2880320 w 2880320"/>
              <a:gd name="connsiteY6" fmla="*/ 144604 h 867607"/>
              <a:gd name="connsiteX7" fmla="*/ 2880320 w 2880320"/>
              <a:gd name="connsiteY7" fmla="*/ 506104 h 867607"/>
              <a:gd name="connsiteX8" fmla="*/ 2880320 w 2880320"/>
              <a:gd name="connsiteY8" fmla="*/ 506104 h 867607"/>
              <a:gd name="connsiteX9" fmla="*/ 2880320 w 2880320"/>
              <a:gd name="connsiteY9" fmla="*/ 723006 h 867607"/>
              <a:gd name="connsiteX10" fmla="*/ 2880320 w 2880320"/>
              <a:gd name="connsiteY10" fmla="*/ 723003 h 867607"/>
              <a:gd name="connsiteX11" fmla="*/ 2735716 w 2880320"/>
              <a:gd name="connsiteY11" fmla="*/ 867607 h 867607"/>
              <a:gd name="connsiteX12" fmla="*/ 1200133 w 2880320"/>
              <a:gd name="connsiteY12" fmla="*/ 867607 h 867607"/>
              <a:gd name="connsiteX13" fmla="*/ 480053 w 2880320"/>
              <a:gd name="connsiteY13" fmla="*/ 867607 h 867607"/>
              <a:gd name="connsiteX14" fmla="*/ 480053 w 2880320"/>
              <a:gd name="connsiteY14" fmla="*/ 867607 h 867607"/>
              <a:gd name="connsiteX15" fmla="*/ 144604 w 2880320"/>
              <a:gd name="connsiteY15" fmla="*/ 867607 h 867607"/>
              <a:gd name="connsiteX16" fmla="*/ 0 w 2880320"/>
              <a:gd name="connsiteY16" fmla="*/ 723003 h 867607"/>
              <a:gd name="connsiteX17" fmla="*/ 0 w 2880320"/>
              <a:gd name="connsiteY17" fmla="*/ 723006 h 867607"/>
              <a:gd name="connsiteX18" fmla="*/ 0 w 2880320"/>
              <a:gd name="connsiteY18" fmla="*/ 506104 h 867607"/>
              <a:gd name="connsiteX19" fmla="*/ 0 w 2880320"/>
              <a:gd name="connsiteY19" fmla="*/ 144604 h 86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80320" h="867607">
                <a:moveTo>
                  <a:pt x="0" y="144604"/>
                </a:moveTo>
                <a:cubicBezTo>
                  <a:pt x="0" y="64741"/>
                  <a:pt x="64741" y="0"/>
                  <a:pt x="144604" y="0"/>
                </a:cubicBezTo>
                <a:lnTo>
                  <a:pt x="480053" y="0"/>
                </a:lnTo>
                <a:lnTo>
                  <a:pt x="480053" y="0"/>
                </a:lnTo>
                <a:lnTo>
                  <a:pt x="1200133" y="0"/>
                </a:lnTo>
                <a:lnTo>
                  <a:pt x="2735716" y="0"/>
                </a:lnTo>
                <a:cubicBezTo>
                  <a:pt x="2815579" y="0"/>
                  <a:pt x="2880320" y="64741"/>
                  <a:pt x="2880320" y="144604"/>
                </a:cubicBezTo>
                <a:lnTo>
                  <a:pt x="2880320" y="506104"/>
                </a:lnTo>
                <a:lnTo>
                  <a:pt x="2880320" y="506104"/>
                </a:lnTo>
                <a:lnTo>
                  <a:pt x="2880320" y="723006"/>
                </a:lnTo>
                <a:lnTo>
                  <a:pt x="2880320" y="723003"/>
                </a:lnTo>
                <a:cubicBezTo>
                  <a:pt x="2880320" y="802866"/>
                  <a:pt x="2815579" y="867607"/>
                  <a:pt x="2735716" y="867607"/>
                </a:cubicBezTo>
                <a:lnTo>
                  <a:pt x="1200133" y="867607"/>
                </a:lnTo>
                <a:lnTo>
                  <a:pt x="480053" y="867607"/>
                </a:lnTo>
                <a:lnTo>
                  <a:pt x="480053" y="867607"/>
                </a:lnTo>
                <a:lnTo>
                  <a:pt x="144604" y="867607"/>
                </a:lnTo>
                <a:cubicBezTo>
                  <a:pt x="64741" y="867607"/>
                  <a:pt x="0" y="802866"/>
                  <a:pt x="0" y="723003"/>
                </a:cubicBezTo>
                <a:lnTo>
                  <a:pt x="0" y="723006"/>
                </a:lnTo>
                <a:lnTo>
                  <a:pt x="0" y="506104"/>
                </a:lnTo>
                <a:lnTo>
                  <a:pt x="0" y="1446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全員の順位計算完了。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</p:spTree>
    <p:extLst>
      <p:ext uri="{BB962C8B-B14F-4D97-AF65-F5344CB8AC3E}">
        <p14:creationId xmlns:p14="http://schemas.microsoft.com/office/powerpoint/2010/main" val="2535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3826768" cy="879376"/>
          </a:xfrm>
        </p:spPr>
        <p:txBody>
          <a:bodyPr/>
          <a:lstStyle/>
          <a:p>
            <a:r>
              <a:rPr kumimoji="1" lang="ja-JP" altLang="en-US" dirty="0"/>
              <a:t>説明用のデータ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86622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891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048285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3573016"/>
            <a:ext cx="3024335" cy="1296144"/>
          </a:xfrm>
          <a:custGeom>
            <a:avLst/>
            <a:gdLst>
              <a:gd name="connsiteX0" fmla="*/ 0 w 3024335"/>
              <a:gd name="connsiteY0" fmla="*/ 216028 h 1296144"/>
              <a:gd name="connsiteX1" fmla="*/ 216028 w 3024335"/>
              <a:gd name="connsiteY1" fmla="*/ 0 h 1296144"/>
              <a:gd name="connsiteX2" fmla="*/ 504056 w 3024335"/>
              <a:gd name="connsiteY2" fmla="*/ 0 h 1296144"/>
              <a:gd name="connsiteX3" fmla="*/ 504056 w 3024335"/>
              <a:gd name="connsiteY3" fmla="*/ 0 h 1296144"/>
              <a:gd name="connsiteX4" fmla="*/ 1260140 w 3024335"/>
              <a:gd name="connsiteY4" fmla="*/ 0 h 1296144"/>
              <a:gd name="connsiteX5" fmla="*/ 2808307 w 3024335"/>
              <a:gd name="connsiteY5" fmla="*/ 0 h 1296144"/>
              <a:gd name="connsiteX6" fmla="*/ 3024335 w 3024335"/>
              <a:gd name="connsiteY6" fmla="*/ 216028 h 1296144"/>
              <a:gd name="connsiteX7" fmla="*/ 3024335 w 3024335"/>
              <a:gd name="connsiteY7" fmla="*/ 216024 h 1296144"/>
              <a:gd name="connsiteX8" fmla="*/ 3024335 w 3024335"/>
              <a:gd name="connsiteY8" fmla="*/ 216024 h 1296144"/>
              <a:gd name="connsiteX9" fmla="*/ 3024335 w 3024335"/>
              <a:gd name="connsiteY9" fmla="*/ 540060 h 1296144"/>
              <a:gd name="connsiteX10" fmla="*/ 3024335 w 3024335"/>
              <a:gd name="connsiteY10" fmla="*/ 1080116 h 1296144"/>
              <a:gd name="connsiteX11" fmla="*/ 2808307 w 3024335"/>
              <a:gd name="connsiteY11" fmla="*/ 1296144 h 1296144"/>
              <a:gd name="connsiteX12" fmla="*/ 1260140 w 3024335"/>
              <a:gd name="connsiteY12" fmla="*/ 1296144 h 1296144"/>
              <a:gd name="connsiteX13" fmla="*/ 504056 w 3024335"/>
              <a:gd name="connsiteY13" fmla="*/ 1296144 h 1296144"/>
              <a:gd name="connsiteX14" fmla="*/ 504056 w 3024335"/>
              <a:gd name="connsiteY14" fmla="*/ 1296144 h 1296144"/>
              <a:gd name="connsiteX15" fmla="*/ 216028 w 3024335"/>
              <a:gd name="connsiteY15" fmla="*/ 1296144 h 1296144"/>
              <a:gd name="connsiteX16" fmla="*/ 0 w 3024335"/>
              <a:gd name="connsiteY16" fmla="*/ 1080116 h 1296144"/>
              <a:gd name="connsiteX17" fmla="*/ 0 w 3024335"/>
              <a:gd name="connsiteY17" fmla="*/ 540060 h 1296144"/>
              <a:gd name="connsiteX18" fmla="*/ -659880 w 3024335"/>
              <a:gd name="connsiteY18" fmla="*/ 483021 h 1296144"/>
              <a:gd name="connsiteX19" fmla="*/ 0 w 3024335"/>
              <a:gd name="connsiteY19" fmla="*/ 216024 h 1296144"/>
              <a:gd name="connsiteX20" fmla="*/ 0 w 3024335"/>
              <a:gd name="connsiteY20" fmla="*/ 216028 h 1296144"/>
              <a:gd name="connsiteX0" fmla="*/ 0 w 3024335"/>
              <a:gd name="connsiteY0" fmla="*/ 216028 h 1296144"/>
              <a:gd name="connsiteX1" fmla="*/ 216028 w 3024335"/>
              <a:gd name="connsiteY1" fmla="*/ 0 h 1296144"/>
              <a:gd name="connsiteX2" fmla="*/ 504056 w 3024335"/>
              <a:gd name="connsiteY2" fmla="*/ 0 h 1296144"/>
              <a:gd name="connsiteX3" fmla="*/ 504056 w 3024335"/>
              <a:gd name="connsiteY3" fmla="*/ 0 h 1296144"/>
              <a:gd name="connsiteX4" fmla="*/ 1260140 w 3024335"/>
              <a:gd name="connsiteY4" fmla="*/ 0 h 1296144"/>
              <a:gd name="connsiteX5" fmla="*/ 2808307 w 3024335"/>
              <a:gd name="connsiteY5" fmla="*/ 0 h 1296144"/>
              <a:gd name="connsiteX6" fmla="*/ 3024335 w 3024335"/>
              <a:gd name="connsiteY6" fmla="*/ 216028 h 1296144"/>
              <a:gd name="connsiteX7" fmla="*/ 3024335 w 3024335"/>
              <a:gd name="connsiteY7" fmla="*/ 216024 h 1296144"/>
              <a:gd name="connsiteX8" fmla="*/ 3024335 w 3024335"/>
              <a:gd name="connsiteY8" fmla="*/ 216024 h 1296144"/>
              <a:gd name="connsiteX9" fmla="*/ 3024335 w 3024335"/>
              <a:gd name="connsiteY9" fmla="*/ 540060 h 1296144"/>
              <a:gd name="connsiteX10" fmla="*/ 3024335 w 3024335"/>
              <a:gd name="connsiteY10" fmla="*/ 1080116 h 1296144"/>
              <a:gd name="connsiteX11" fmla="*/ 2808307 w 3024335"/>
              <a:gd name="connsiteY11" fmla="*/ 1296144 h 1296144"/>
              <a:gd name="connsiteX12" fmla="*/ 1260140 w 3024335"/>
              <a:gd name="connsiteY12" fmla="*/ 1296144 h 1296144"/>
              <a:gd name="connsiteX13" fmla="*/ 504056 w 3024335"/>
              <a:gd name="connsiteY13" fmla="*/ 1296144 h 1296144"/>
              <a:gd name="connsiteX14" fmla="*/ 504056 w 3024335"/>
              <a:gd name="connsiteY14" fmla="*/ 1296144 h 1296144"/>
              <a:gd name="connsiteX15" fmla="*/ 216028 w 3024335"/>
              <a:gd name="connsiteY15" fmla="*/ 1296144 h 1296144"/>
              <a:gd name="connsiteX16" fmla="*/ 0 w 3024335"/>
              <a:gd name="connsiteY16" fmla="*/ 1080116 h 1296144"/>
              <a:gd name="connsiteX17" fmla="*/ 0 w 3024335"/>
              <a:gd name="connsiteY17" fmla="*/ 540060 h 1296144"/>
              <a:gd name="connsiteX18" fmla="*/ 0 w 3024335"/>
              <a:gd name="connsiteY18" fmla="*/ 216024 h 1296144"/>
              <a:gd name="connsiteX19" fmla="*/ 0 w 3024335"/>
              <a:gd name="connsiteY19" fmla="*/ 216028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24335" h="1296144">
                <a:moveTo>
                  <a:pt x="0" y="216028"/>
                </a:moveTo>
                <a:cubicBezTo>
                  <a:pt x="0" y="96719"/>
                  <a:pt x="96719" y="0"/>
                  <a:pt x="216028" y="0"/>
                </a:cubicBezTo>
                <a:lnTo>
                  <a:pt x="504056" y="0"/>
                </a:lnTo>
                <a:lnTo>
                  <a:pt x="504056" y="0"/>
                </a:lnTo>
                <a:lnTo>
                  <a:pt x="1260140" y="0"/>
                </a:lnTo>
                <a:lnTo>
                  <a:pt x="2808307" y="0"/>
                </a:lnTo>
                <a:cubicBezTo>
                  <a:pt x="2927616" y="0"/>
                  <a:pt x="3024335" y="96719"/>
                  <a:pt x="3024335" y="216028"/>
                </a:cubicBezTo>
                <a:lnTo>
                  <a:pt x="3024335" y="216024"/>
                </a:lnTo>
                <a:lnTo>
                  <a:pt x="3024335" y="216024"/>
                </a:lnTo>
                <a:lnTo>
                  <a:pt x="3024335" y="540060"/>
                </a:lnTo>
                <a:lnTo>
                  <a:pt x="3024335" y="1080116"/>
                </a:lnTo>
                <a:cubicBezTo>
                  <a:pt x="3024335" y="1199425"/>
                  <a:pt x="2927616" y="1296144"/>
                  <a:pt x="2808307" y="1296144"/>
                </a:cubicBezTo>
                <a:lnTo>
                  <a:pt x="1260140" y="1296144"/>
                </a:lnTo>
                <a:lnTo>
                  <a:pt x="504056" y="1296144"/>
                </a:lnTo>
                <a:lnTo>
                  <a:pt x="504056" y="1296144"/>
                </a:lnTo>
                <a:lnTo>
                  <a:pt x="216028" y="1296144"/>
                </a:lnTo>
                <a:cubicBezTo>
                  <a:pt x="96719" y="1296144"/>
                  <a:pt x="0" y="1199425"/>
                  <a:pt x="0" y="1080116"/>
                </a:cubicBezTo>
                <a:lnTo>
                  <a:pt x="0" y="540060"/>
                </a:lnTo>
                <a:lnTo>
                  <a:pt x="0" y="216024"/>
                </a:lnTo>
                <a:lnTo>
                  <a:pt x="0" y="216028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つまり、総当たりで記録をくらべて、負けた数を数えると順位が求められる。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各記録の比較（自分の順位操作）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687919" y="2132856"/>
            <a:ext cx="2419253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比較回数は、</a:t>
            </a:r>
          </a:p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４件 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×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 ４回 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 １６回</a:t>
            </a:r>
            <a:endParaRPr lang="en-US" altLang="ja-JP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bg1">
                <a:lumMod val="95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idx="4294967295"/>
          </p:nvPr>
        </p:nvSpPr>
        <p:spPr>
          <a:xfrm>
            <a:off x="863600" y="2708275"/>
            <a:ext cx="8280400" cy="2074863"/>
          </a:xfrm>
        </p:spPr>
        <p:txBody>
          <a:bodyPr>
            <a:noAutofit/>
          </a:bodyPr>
          <a:lstStyle/>
          <a:p>
            <a:r>
              <a:rPr kumimoji="1" lang="ja-JP" altLang="en-US" sz="6600" dirty="0"/>
              <a:t>今度は相手の順位を</a:t>
            </a:r>
            <a:br>
              <a:rPr kumimoji="1" lang="ja-JP" altLang="en-US" sz="6600" dirty="0"/>
            </a:br>
            <a:r>
              <a:rPr kumimoji="1" lang="ja-JP" altLang="en-US" sz="6600" dirty="0"/>
              <a:t>足していってみよう。</a:t>
            </a:r>
          </a:p>
        </p:txBody>
      </p:sp>
    </p:spTree>
    <p:extLst>
      <p:ext uri="{BB962C8B-B14F-4D97-AF65-F5344CB8AC3E}">
        <p14:creationId xmlns:p14="http://schemas.microsoft.com/office/powerpoint/2010/main" val="393021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992888" cy="87937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各記録の比較開始（相手の順位操作）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60274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477232" y="2048254"/>
            <a:ext cx="2660928" cy="896113"/>
          </a:xfrm>
          <a:prstGeom prst="wedgeRoundRectCallout">
            <a:avLst>
              <a:gd name="adj1" fmla="val -68368"/>
              <a:gd name="adj2" fmla="val 14660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まずすべての順位の値を１ 用意する。</a:t>
            </a:r>
          </a:p>
        </p:txBody>
      </p:sp>
    </p:spTree>
    <p:extLst>
      <p:ext uri="{BB962C8B-B14F-4D97-AF65-F5344CB8AC3E}">
        <p14:creationId xmlns:p14="http://schemas.microsoft.com/office/powerpoint/2010/main" val="12732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09095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6300192" y="1615983"/>
            <a:ext cx="2376264" cy="1440160"/>
          </a:xfrm>
          <a:prstGeom prst="wedgeRoundRectCallout">
            <a:avLst>
              <a:gd name="adj1" fmla="val -177866"/>
              <a:gd name="adj2" fmla="val 4066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１行目の選手の記録を順番に比べ、</a:t>
            </a:r>
            <a:r>
              <a:rPr lang="ja-JP" altLang="en-US" dirty="0"/>
              <a:t>相手</a:t>
            </a:r>
            <a:r>
              <a:rPr kumimoji="1" lang="ja-JP" altLang="en-US" dirty="0"/>
              <a:t>が小さかったら、相手の順位を １ 増やす。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703552" y="3496072"/>
            <a:ext cx="2520280" cy="1522834"/>
          </a:xfrm>
          <a:prstGeom prst="wedgeRoundRectCallout">
            <a:avLst>
              <a:gd name="adj1" fmla="val -103550"/>
              <a:gd name="adj2" fmla="val -80371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調べる選手の背景を赤にする。</a:t>
            </a:r>
          </a:p>
          <a:p>
            <a:r>
              <a:rPr lang="ja-JP" altLang="en-US" dirty="0"/>
              <a:t>この赤い枠の順位は書き換えない。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25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72817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24128" y="1412776"/>
            <a:ext cx="2376264" cy="1440160"/>
          </a:xfrm>
          <a:prstGeom prst="wedgeRoundRectCallout">
            <a:avLst>
              <a:gd name="adj1" fmla="val -151860"/>
              <a:gd name="adj2" fmla="val 4182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まず自分の記録と比較する。</a:t>
            </a:r>
          </a:p>
          <a:p>
            <a:r>
              <a:rPr lang="ja-JP" altLang="en-US" dirty="0"/>
              <a:t>　同点なので順位はそのままにする。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4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1190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6284956" y="1956794"/>
            <a:ext cx="2376264" cy="1440160"/>
          </a:xfrm>
          <a:prstGeom prst="wedgeRoundRectCallout">
            <a:avLst>
              <a:gd name="adj1" fmla="val -176712"/>
              <a:gd name="adj2" fmla="val 6034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２行目の記録と比較する。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796136" y="3861048"/>
            <a:ext cx="2664296" cy="1296144"/>
          </a:xfrm>
          <a:prstGeom prst="wedgeRoundRectCallout">
            <a:avLst>
              <a:gd name="adj1" fmla="val -94984"/>
              <a:gd name="adj2" fmla="val -74920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較べる相手選手の背景を黄色にする。この相手の順位を折々増やしていく。</a:t>
            </a:r>
          </a:p>
        </p:txBody>
      </p:sp>
    </p:spTree>
    <p:extLst>
      <p:ext uri="{BB962C8B-B14F-4D97-AF65-F5344CB8AC3E}">
        <p14:creationId xmlns:p14="http://schemas.microsoft.com/office/powerpoint/2010/main" val="8889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713885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6284956" y="1956794"/>
            <a:ext cx="2376264" cy="1440160"/>
          </a:xfrm>
          <a:prstGeom prst="wedgeRoundRectCallout">
            <a:avLst>
              <a:gd name="adj1" fmla="val -129753"/>
              <a:gd name="adj2" fmla="val 5711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相手の記録の方が小さいので、相手の順位を１増やす。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4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517549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6084168" y="3573016"/>
            <a:ext cx="2592288" cy="1296144"/>
          </a:xfrm>
          <a:prstGeom prst="wedgeRoundRectCallout">
            <a:avLst>
              <a:gd name="adj1" fmla="val -158341"/>
              <a:gd name="adj2" fmla="val -532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３行目の記録と比較する。相手の方が大きいので、相手の順位をそのままにする。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62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07095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97296" y="4206240"/>
            <a:ext cx="2879160" cy="885790"/>
          </a:xfrm>
          <a:prstGeom prst="wedgeRoundRectCallout">
            <a:avLst>
              <a:gd name="adj1" fmla="val -136408"/>
              <a:gd name="adj2" fmla="val 964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４行目と比較。同点なので順位をそのままにする。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24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65084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96136" y="2204864"/>
            <a:ext cx="2905050" cy="1368152"/>
          </a:xfrm>
          <a:prstGeom prst="wedgeRoundRectCallout">
            <a:avLst>
              <a:gd name="adj1" fmla="val -97796"/>
              <a:gd name="adj2" fmla="val 433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１行目の比較終了。</a:t>
            </a:r>
          </a:p>
          <a:p>
            <a:r>
              <a:rPr lang="ja-JP" altLang="en-US" dirty="0"/>
              <a:t>相手側なので、まだ何位なのかはどの選手も不明。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3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3826768" cy="879376"/>
          </a:xfrm>
        </p:spPr>
        <p:txBody>
          <a:bodyPr/>
          <a:lstStyle/>
          <a:p>
            <a:pPr algn="ctr"/>
            <a:r>
              <a:rPr lang="ja-JP" altLang="en-US" dirty="0"/>
              <a:t>計算結果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345154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78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3777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2920380"/>
            <a:ext cx="2905050" cy="900100"/>
          </a:xfrm>
          <a:prstGeom prst="wedgeRoundRectCallout">
            <a:avLst>
              <a:gd name="adj1" fmla="val -130584"/>
              <a:gd name="adj2" fmla="val 52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２</a:t>
            </a:r>
            <a:r>
              <a:rPr kumimoji="1" lang="ja-JP" altLang="en-US" dirty="0"/>
              <a:t>行目の選手の</a:t>
            </a:r>
            <a:r>
              <a:rPr lang="ja-JP" altLang="en-US" dirty="0"/>
              <a:t>記録を上から順番に比較</a:t>
            </a:r>
            <a:r>
              <a:rPr kumimoji="1" lang="ja-JP" altLang="en-US" dirty="0"/>
              <a:t>していく。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54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39544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2276872"/>
            <a:ext cx="2905050" cy="900100"/>
          </a:xfrm>
          <a:prstGeom prst="wedgeRoundRectCallout">
            <a:avLst>
              <a:gd name="adj1" fmla="val -93385"/>
              <a:gd name="adj2" fmla="val 1907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１</a:t>
            </a:r>
            <a:r>
              <a:rPr kumimoji="1" lang="ja-JP" altLang="en-US" dirty="0"/>
              <a:t>行目の選手の</a:t>
            </a:r>
            <a:r>
              <a:rPr lang="ja-JP" altLang="en-US" dirty="0"/>
              <a:t>記録の方が大きいので、この順位はそのままにする。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2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95290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2920380"/>
            <a:ext cx="2905050" cy="900100"/>
          </a:xfrm>
          <a:prstGeom prst="wedgeRoundRectCallout">
            <a:avLst>
              <a:gd name="adj1" fmla="val -130584"/>
              <a:gd name="adj2" fmla="val 522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２</a:t>
            </a:r>
            <a:r>
              <a:rPr kumimoji="1" lang="ja-JP" altLang="en-US" dirty="0"/>
              <a:t>行目の自分の</a:t>
            </a:r>
            <a:r>
              <a:rPr lang="ja-JP" altLang="en-US" dirty="0"/>
              <a:t>記録と比較する。同点なので順位はそのままにする。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09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344234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08104" y="3429000"/>
            <a:ext cx="3121074" cy="1224136"/>
          </a:xfrm>
          <a:prstGeom prst="wedgeRoundRectCallout">
            <a:avLst>
              <a:gd name="adj1" fmla="val -121394"/>
              <a:gd name="adj2" fmla="val 821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３</a:t>
            </a:r>
            <a:r>
              <a:rPr kumimoji="1" lang="ja-JP" altLang="en-US" dirty="0"/>
              <a:t>行目の記録</a:t>
            </a:r>
            <a:r>
              <a:rPr lang="ja-JP" altLang="en-US" dirty="0"/>
              <a:t>と比較する。こちらの記録の方が大きいので、順位はそのままにする。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41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51659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3789040"/>
            <a:ext cx="3121074" cy="1224136"/>
          </a:xfrm>
          <a:prstGeom prst="wedgeRoundRectCallout">
            <a:avLst>
              <a:gd name="adj1" fmla="val -125389"/>
              <a:gd name="adj2" fmla="val 2405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４行目の記録と比較する。こちらの記録の方が大きいので、順位はそのままにする。</a:t>
            </a:r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433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71254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796136" y="2888940"/>
            <a:ext cx="2905050" cy="1368152"/>
          </a:xfrm>
          <a:prstGeom prst="wedgeRoundRectCallout">
            <a:avLst>
              <a:gd name="adj1" fmla="val -97796"/>
              <a:gd name="adj2" fmla="val -680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</a:t>
            </a:r>
            <a:r>
              <a:rPr kumimoji="1" lang="ja-JP" altLang="en-US" dirty="0"/>
              <a:t>２行目の比較終了。</a:t>
            </a:r>
          </a:p>
          <a:p>
            <a:r>
              <a:rPr lang="ja-JP" altLang="en-US" dirty="0"/>
              <a:t>実際は、最下位なので、どの相手の順位も増やせなかった。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61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40273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796136" y="3789040"/>
            <a:ext cx="2905050" cy="720080"/>
          </a:xfrm>
          <a:prstGeom prst="wedgeRoundRectCallout">
            <a:avLst>
              <a:gd name="adj1" fmla="val -97796"/>
              <a:gd name="adj2" fmla="val -680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行目の記録の比較開始。</a:t>
            </a:r>
          </a:p>
        </p:txBody>
      </p:sp>
    </p:spTree>
    <p:extLst>
      <p:ext uri="{BB962C8B-B14F-4D97-AF65-F5344CB8AC3E}">
        <p14:creationId xmlns:p14="http://schemas.microsoft.com/office/powerpoint/2010/main" val="28707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27537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796136" y="2492896"/>
            <a:ext cx="3024336" cy="720080"/>
          </a:xfrm>
          <a:prstGeom prst="wedgeRoundRectCallout">
            <a:avLst>
              <a:gd name="adj1" fmla="val -97796"/>
              <a:gd name="adj2" fmla="val -680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１</a:t>
            </a:r>
            <a:r>
              <a:rPr kumimoji="1" lang="ja-JP" altLang="en-US" dirty="0"/>
              <a:t>行目の記録と比較する。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行目の方が小さい。</a:t>
            </a:r>
          </a:p>
        </p:txBody>
      </p:sp>
    </p:spTree>
    <p:extLst>
      <p:ext uri="{BB962C8B-B14F-4D97-AF65-F5344CB8AC3E}">
        <p14:creationId xmlns:p14="http://schemas.microsoft.com/office/powerpoint/2010/main" val="222563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74975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796136" y="2492896"/>
            <a:ext cx="3024336" cy="720080"/>
          </a:xfrm>
          <a:prstGeom prst="wedgeRoundRectCallout">
            <a:avLst>
              <a:gd name="adj1" fmla="val -97796"/>
              <a:gd name="adj2" fmla="val -680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１</a:t>
            </a:r>
            <a:r>
              <a:rPr kumimoji="1" lang="ja-JP" altLang="en-US" dirty="0"/>
              <a:t>行目の順位を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増やす。</a:t>
            </a:r>
          </a:p>
        </p:txBody>
      </p:sp>
    </p:spTree>
    <p:extLst>
      <p:ext uri="{BB962C8B-B14F-4D97-AF65-F5344CB8AC3E}">
        <p14:creationId xmlns:p14="http://schemas.microsoft.com/office/powerpoint/2010/main" val="31882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47560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580112" y="3170490"/>
            <a:ext cx="3024336" cy="720080"/>
          </a:xfrm>
          <a:prstGeom prst="wedgeRoundRectCallout">
            <a:avLst>
              <a:gd name="adj1" fmla="val -124586"/>
              <a:gd name="adj2" fmla="val 2008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行目の記録と比較する。</a:t>
            </a:r>
          </a:p>
          <a:p>
            <a:r>
              <a:rPr lang="en-US" altLang="ja-JP" dirty="0"/>
              <a:t>2</a:t>
            </a:r>
            <a:r>
              <a:rPr kumimoji="1" lang="ja-JP" altLang="en-US" dirty="0"/>
              <a:t>行目の方が小さい。</a:t>
            </a:r>
          </a:p>
        </p:txBody>
      </p:sp>
    </p:spTree>
    <p:extLst>
      <p:ext uri="{BB962C8B-B14F-4D97-AF65-F5344CB8AC3E}">
        <p14:creationId xmlns:p14="http://schemas.microsoft.com/office/powerpoint/2010/main" val="25598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bg1">
                <a:lumMod val="95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idx="4294967295"/>
          </p:nvPr>
        </p:nvSpPr>
        <p:spPr>
          <a:xfrm>
            <a:off x="689864" y="1985899"/>
            <a:ext cx="8106664" cy="2320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kumimoji="1" lang="ja-JP" altLang="en-US" sz="4800" dirty="0"/>
              <a:t>全員が自分の順位を計算していく動作を</a:t>
            </a:r>
            <a:r>
              <a:rPr lang="ja-JP" altLang="en-US" sz="4800" dirty="0"/>
              <a:t>見ていこう。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33195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2757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580112" y="3170490"/>
            <a:ext cx="3024336" cy="720080"/>
          </a:xfrm>
          <a:prstGeom prst="wedgeRoundRectCallout">
            <a:avLst>
              <a:gd name="adj1" fmla="val -90952"/>
              <a:gd name="adj2" fmla="val -287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行目の順位を１増やす。</a:t>
            </a:r>
          </a:p>
        </p:txBody>
      </p:sp>
    </p:spTree>
    <p:extLst>
      <p:ext uri="{BB962C8B-B14F-4D97-AF65-F5344CB8AC3E}">
        <p14:creationId xmlns:p14="http://schemas.microsoft.com/office/powerpoint/2010/main" val="18658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834009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606930" y="3573016"/>
            <a:ext cx="3141534" cy="864096"/>
          </a:xfrm>
          <a:prstGeom prst="wedgeRoundRectCallout">
            <a:avLst>
              <a:gd name="adj1" fmla="val -122636"/>
              <a:gd name="adj2" fmla="val 50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自分自身の記録と比較する。</a:t>
            </a:r>
          </a:p>
          <a:p>
            <a:r>
              <a:rPr lang="ja-JP" altLang="en-US" dirty="0"/>
              <a:t>同点なので、順位はそのままにする。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3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66410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292080" y="4365104"/>
            <a:ext cx="3024336" cy="720080"/>
          </a:xfrm>
          <a:prstGeom prst="wedgeRoundRectCallout">
            <a:avLst>
              <a:gd name="adj1" fmla="val -116120"/>
              <a:gd name="adj2" fmla="val -14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４</a:t>
            </a:r>
            <a:r>
              <a:rPr kumimoji="1" lang="ja-JP" altLang="en-US" dirty="0"/>
              <a:t>行目の記録と比較する。</a:t>
            </a:r>
          </a:p>
          <a:p>
            <a:r>
              <a:rPr lang="ja-JP" altLang="en-US" dirty="0"/>
              <a:t>４</a:t>
            </a:r>
            <a:r>
              <a:rPr kumimoji="1" lang="ja-JP" altLang="en-US" dirty="0"/>
              <a:t>行目の方が小さい。</a:t>
            </a:r>
          </a:p>
        </p:txBody>
      </p:sp>
    </p:spTree>
    <p:extLst>
      <p:ext uri="{BB962C8B-B14F-4D97-AF65-F5344CB8AC3E}">
        <p14:creationId xmlns:p14="http://schemas.microsoft.com/office/powerpoint/2010/main" val="20799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940539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590162" y="4077072"/>
            <a:ext cx="2798262" cy="720080"/>
          </a:xfrm>
          <a:prstGeom prst="wedgeRoundRectCallout">
            <a:avLst>
              <a:gd name="adj1" fmla="val -91383"/>
              <a:gd name="adj2" fmla="val 3552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４</a:t>
            </a:r>
            <a:r>
              <a:rPr kumimoji="1" lang="ja-JP" altLang="en-US" dirty="0"/>
              <a:t>行目の順位を１増やす。</a:t>
            </a:r>
          </a:p>
        </p:txBody>
      </p:sp>
    </p:spTree>
    <p:extLst>
      <p:ext uri="{BB962C8B-B14F-4D97-AF65-F5344CB8AC3E}">
        <p14:creationId xmlns:p14="http://schemas.microsoft.com/office/powerpoint/2010/main" val="36974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1254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822776" y="3573016"/>
            <a:ext cx="2905050" cy="1368152"/>
          </a:xfrm>
          <a:prstGeom prst="wedgeRoundRectCallout">
            <a:avLst>
              <a:gd name="adj1" fmla="val -97796"/>
              <a:gd name="adj2" fmla="val -680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</a:t>
            </a:r>
            <a:r>
              <a:rPr kumimoji="1" lang="ja-JP" altLang="en-US" dirty="0"/>
              <a:t>３行目の比較終了。</a:t>
            </a:r>
          </a:p>
          <a:p>
            <a:r>
              <a:rPr lang="ja-JP" altLang="en-US" dirty="0"/>
              <a:t>実際は、１番なので、自分以外のすべての順位を</a:t>
            </a:r>
            <a:r>
              <a:rPr lang="en-US" altLang="ja-JP" dirty="0"/>
              <a:t>1</a:t>
            </a:r>
            <a:r>
              <a:rPr lang="ja-JP" altLang="en-US" dirty="0" err="1"/>
              <a:t>ずつ</a:t>
            </a:r>
            <a:r>
              <a:rPr lang="ja-JP" altLang="en-US" dirty="0"/>
              <a:t>増やした。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88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62886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580112" y="4365104"/>
            <a:ext cx="2905050" cy="720080"/>
          </a:xfrm>
          <a:prstGeom prst="wedgeRoundRectCallout">
            <a:avLst>
              <a:gd name="adj1" fmla="val -126888"/>
              <a:gd name="adj2" fmla="val 281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４</a:t>
            </a:r>
            <a:r>
              <a:rPr kumimoji="1" lang="ja-JP" altLang="en-US" dirty="0"/>
              <a:t>行目の記録の比較開始。</a:t>
            </a:r>
          </a:p>
        </p:txBody>
      </p:sp>
    </p:spTree>
    <p:extLst>
      <p:ext uri="{BB962C8B-B14F-4D97-AF65-F5344CB8AC3E}">
        <p14:creationId xmlns:p14="http://schemas.microsoft.com/office/powerpoint/2010/main" val="13206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05409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940152" y="2276872"/>
            <a:ext cx="2592288" cy="1008112"/>
          </a:xfrm>
          <a:prstGeom prst="wedgeRoundRectCallout">
            <a:avLst>
              <a:gd name="adj1" fmla="val -156734"/>
              <a:gd name="adj2" fmla="val 871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</a:t>
            </a:r>
            <a:r>
              <a:rPr kumimoji="1" lang="ja-JP" altLang="en-US" dirty="0"/>
              <a:t>１行目と比較。同点なので順位をそのままにする。</a:t>
            </a:r>
          </a:p>
        </p:txBody>
      </p:sp>
    </p:spTree>
    <p:extLst>
      <p:ext uri="{BB962C8B-B14F-4D97-AF65-F5344CB8AC3E}">
        <p14:creationId xmlns:p14="http://schemas.microsoft.com/office/powerpoint/2010/main" val="1744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47400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296660" y="3212976"/>
            <a:ext cx="3024336" cy="720080"/>
          </a:xfrm>
          <a:prstGeom prst="wedgeRoundRectCallout">
            <a:avLst>
              <a:gd name="adj1" fmla="val -116120"/>
              <a:gd name="adj2" fmla="val -14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行目の記録と比較する。</a:t>
            </a:r>
          </a:p>
          <a:p>
            <a:r>
              <a:rPr lang="ja-JP" altLang="en-US" dirty="0"/>
              <a:t>２</a:t>
            </a:r>
            <a:r>
              <a:rPr kumimoji="1" lang="ja-JP" altLang="en-US" dirty="0"/>
              <a:t>行目の方が小さい。</a:t>
            </a:r>
          </a:p>
        </p:txBody>
      </p:sp>
    </p:spTree>
    <p:extLst>
      <p:ext uri="{BB962C8B-B14F-4D97-AF65-F5344CB8AC3E}">
        <p14:creationId xmlns:p14="http://schemas.microsoft.com/office/powerpoint/2010/main" val="31055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18485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724128" y="2924944"/>
            <a:ext cx="2798262" cy="720080"/>
          </a:xfrm>
          <a:prstGeom prst="wedgeRoundRectCallout">
            <a:avLst>
              <a:gd name="adj1" fmla="val -93363"/>
              <a:gd name="adj2" fmla="val 2205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行目の順位を１増やす。</a:t>
            </a:r>
          </a:p>
        </p:txBody>
      </p:sp>
    </p:spTree>
    <p:extLst>
      <p:ext uri="{BB962C8B-B14F-4D97-AF65-F5344CB8AC3E}">
        <p14:creationId xmlns:p14="http://schemas.microsoft.com/office/powerpoint/2010/main" val="57860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037114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148064" y="3501008"/>
            <a:ext cx="2905050" cy="900100"/>
          </a:xfrm>
          <a:prstGeom prst="wedgeRoundRectCallout">
            <a:avLst>
              <a:gd name="adj1" fmla="val -107692"/>
              <a:gd name="adj2" fmla="val 2523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３</a:t>
            </a:r>
            <a:r>
              <a:rPr kumimoji="1" lang="ja-JP" altLang="en-US" dirty="0"/>
              <a:t>行目の選手の</a:t>
            </a:r>
            <a:r>
              <a:rPr lang="ja-JP" altLang="en-US" dirty="0"/>
              <a:t>記録の方が大きいので、この順位はそのままにする。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02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31183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0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6120172" y="1916832"/>
            <a:ext cx="2376264" cy="1440160"/>
          </a:xfrm>
          <a:prstGeom prst="wedgeRoundRectCallout">
            <a:avLst>
              <a:gd name="adj1" fmla="val -115404"/>
              <a:gd name="adj2" fmla="val 8402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まず全員に１を初期設定し、一度も負けなければ１位になるように準備する。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順位付け開始（自分の順位操作）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8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08725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606930" y="4149080"/>
            <a:ext cx="3141534" cy="864096"/>
          </a:xfrm>
          <a:prstGeom prst="wedgeRoundRectCallout">
            <a:avLst>
              <a:gd name="adj1" fmla="val -122636"/>
              <a:gd name="adj2" fmla="val 50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自分自身の記録と比較する。</a:t>
            </a:r>
          </a:p>
          <a:p>
            <a:r>
              <a:rPr lang="ja-JP" altLang="en-US" dirty="0"/>
              <a:t>同点なので、順位はそのままにする。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8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867455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各記録の比較（相手の順位操作）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652120" y="4509120"/>
            <a:ext cx="3096344" cy="1008112"/>
          </a:xfrm>
          <a:prstGeom prst="wedgeRoundRectCallout">
            <a:avLst>
              <a:gd name="adj1" fmla="val -86943"/>
              <a:gd name="adj2" fmla="val -2219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４</a:t>
            </a:r>
            <a:r>
              <a:rPr kumimoji="1" lang="ja-JP" altLang="en-US" dirty="0"/>
              <a:t>行目の比較終了。同点の１行目との比較でも矛盾なく計算できている。</a:t>
            </a:r>
          </a:p>
        </p:txBody>
      </p:sp>
    </p:spTree>
    <p:extLst>
      <p:ext uri="{BB962C8B-B14F-4D97-AF65-F5344CB8AC3E}">
        <p14:creationId xmlns:p14="http://schemas.microsoft.com/office/powerpoint/2010/main" val="4295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86151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971600" y="533400"/>
            <a:ext cx="7715200" cy="990600"/>
          </a:xfrm>
        </p:spPr>
        <p:txBody>
          <a:bodyPr/>
          <a:lstStyle/>
          <a:p>
            <a:r>
              <a:rPr lang="ja-JP" altLang="en-US" dirty="0"/>
              <a:t>順位付け完成（相手の順位操作）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686252" y="2996952"/>
            <a:ext cx="2737551" cy="1008112"/>
          </a:xfrm>
          <a:prstGeom prst="wedgeRoundRectCallout">
            <a:avLst>
              <a:gd name="adj1" fmla="val -97796"/>
              <a:gd name="adj2" fmla="val -6804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全データ</a:t>
            </a:r>
            <a:r>
              <a:rPr kumimoji="1" lang="ja-JP" altLang="en-US" dirty="0"/>
              <a:t>の比較終了。順位が正しく導けている。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5650872" y="4365104"/>
            <a:ext cx="2808312" cy="122413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相手側の順位を増やしていっても、順位は計算できる。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810020" y="1772816"/>
            <a:ext cx="2419253" cy="10801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比較回数は、</a:t>
            </a:r>
          </a:p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４件 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×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 ４回 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</a:rPr>
              <a:t>=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 １６回</a:t>
            </a:r>
            <a:endParaRPr lang="en-US" altLang="ja-JP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1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5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984248" y="737272"/>
            <a:ext cx="6752792" cy="936104"/>
          </a:xfrm>
        </p:spPr>
        <p:txBody>
          <a:bodyPr/>
          <a:lstStyle/>
          <a:p>
            <a:r>
              <a:rPr kumimoji="1" lang="ja-JP" altLang="en-US" dirty="0"/>
              <a:t>順位付けのポイント確認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7987314"/>
              </p:ext>
            </p:extLst>
          </p:nvPr>
        </p:nvGraphicFramePr>
        <p:xfrm>
          <a:off x="4640719" y="2265341"/>
          <a:ext cx="4038798" cy="31487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60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marL="91584" marR="91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marL="91584" marR="915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marL="91584" marR="915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marL="91584" marR="91584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marL="91584" marR="9158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marL="91584" marR="9158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marL="91584" marR="91584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marL="91584" marR="9158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marL="91584" marR="9158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marL="91584" marR="91584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marL="91584" marR="9158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marL="91584" marR="9158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marL="91584" marR="91584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marL="91584" marR="91584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marL="91584" marR="91584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3885000" cy="3808456"/>
          </a:xfrm>
        </p:spPr>
        <p:txBody>
          <a:bodyPr>
            <a:normAutofit fontScale="77500" lnSpcReduction="20000"/>
          </a:bodyPr>
          <a:lstStyle/>
          <a:p>
            <a:pPr marL="179388" indent="-179388">
              <a:spcBef>
                <a:spcPts val="1200"/>
              </a:spcBef>
              <a:buClr>
                <a:schemeClr val="bg2">
                  <a:lumMod val="10000"/>
                </a:schemeClr>
              </a:buClr>
              <a:buFont typeface="+mj-ea"/>
              <a:buAutoNum type="circleNumDbPlain"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kumimoji="1" lang="ja-JP" altLang="en-US" dirty="0">
                <a:solidFill>
                  <a:schemeClr val="bg2">
                    <a:lumMod val="1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順位の最初の値を</a:t>
            </a:r>
            <a:r>
              <a:rPr kumimoji="1" lang="en-US" altLang="ja-JP" dirty="0">
                <a:solidFill>
                  <a:schemeClr val="bg2">
                    <a:lumMod val="1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1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にする。</a:t>
            </a:r>
          </a:p>
          <a:p>
            <a:pPr marL="179388" indent="-179388">
              <a:spcBef>
                <a:spcPts val="1200"/>
              </a:spcBef>
              <a:buClr>
                <a:schemeClr val="bg2">
                  <a:lumMod val="10000"/>
                </a:schemeClr>
              </a:buClr>
              <a:buFont typeface="+mj-ea"/>
              <a:buAutoNum type="circleNumDbPlain"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 順番に値を較べていく。</a:t>
            </a:r>
          </a:p>
          <a:p>
            <a:pPr marL="179388" indent="-179388">
              <a:spcBef>
                <a:spcPts val="1200"/>
              </a:spcBef>
              <a:buClr>
                <a:schemeClr val="bg2">
                  <a:lumMod val="10000"/>
                </a:schemeClr>
              </a:buClr>
              <a:buFont typeface="+mj-ea"/>
              <a:buAutoNum type="circleNumDbPlain"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 値が小さかったら、順位を１増やす。</a:t>
            </a:r>
          </a:p>
          <a:p>
            <a:pPr marL="179388" indent="-179388">
              <a:lnSpc>
                <a:spcPct val="120000"/>
              </a:lnSpc>
              <a:spcBef>
                <a:spcPts val="1200"/>
              </a:spcBef>
              <a:buClr>
                <a:schemeClr val="bg2">
                  <a:lumMod val="10000"/>
                </a:schemeClr>
              </a:buClr>
              <a:buFont typeface="+mj-ea"/>
              <a:buAutoNum type="circleNumDbPlain"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 すべての組合せの比較を済ませると順位の計算が完成する。</a:t>
            </a:r>
          </a:p>
          <a:p>
            <a:pPr marL="179388" indent="-179388">
              <a:spcBef>
                <a:spcPts val="1200"/>
              </a:spcBef>
              <a:buClr>
                <a:schemeClr val="bg2">
                  <a:lumMod val="10000"/>
                </a:schemeClr>
              </a:buClr>
              <a:buFont typeface="+mj-ea"/>
              <a:buAutoNum type="circleNumDbPlain"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ＭＳ ゴシック" pitchFamily="49" charset="-128"/>
                <a:ea typeface="ＭＳ ゴシック" pitchFamily="49" charset="-128"/>
              </a:rPr>
              <a:t> もし同点の値があっても、うまく同点になり、後の順位も間違いない。</a:t>
            </a:r>
          </a:p>
          <a:p>
            <a:pPr marL="514350" indent="-514350">
              <a:spcBef>
                <a:spcPts val="1200"/>
              </a:spcBef>
              <a:buFont typeface="+mj-ea"/>
              <a:buAutoNum type="circleNumDbPlain"/>
            </a:pPr>
            <a:endParaRPr kumimoji="1" lang="ja-JP" altLang="en-US" dirty="0">
              <a:solidFill>
                <a:schemeClr val="bg2">
                  <a:lumMod val="10000"/>
                </a:schemeClr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0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bg1">
                <a:lumMod val="95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idx="4294967295"/>
          </p:nvPr>
        </p:nvSpPr>
        <p:spPr>
          <a:xfrm>
            <a:off x="859592" y="1724808"/>
            <a:ext cx="8064952" cy="41090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6600" dirty="0"/>
              <a:t>今度は</a:t>
            </a:r>
            <a:r>
              <a:rPr lang="ja-JP" altLang="en-US" sz="6600" dirty="0"/>
              <a:t>自分の順位も</a:t>
            </a:r>
            <a:r>
              <a:rPr kumimoji="1" lang="ja-JP" altLang="en-US" sz="6600" dirty="0"/>
              <a:t>相手の順位</a:t>
            </a:r>
            <a:r>
              <a:rPr lang="ja-JP" altLang="en-US" sz="6600" dirty="0"/>
              <a:t>も</a:t>
            </a:r>
            <a:r>
              <a:rPr kumimoji="1" lang="ja-JP" altLang="en-US" sz="6600" dirty="0"/>
              <a:t>足していってみよう。</a:t>
            </a:r>
          </a:p>
        </p:txBody>
      </p:sp>
    </p:spTree>
    <p:extLst>
      <p:ext uri="{BB962C8B-B14F-4D97-AF65-F5344CB8AC3E}">
        <p14:creationId xmlns:p14="http://schemas.microsoft.com/office/powerpoint/2010/main" val="1081375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992888" cy="87937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各記録の比較開始（お互いの順位操作）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6799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724128" y="2636912"/>
            <a:ext cx="2376264" cy="1440160"/>
          </a:xfrm>
          <a:prstGeom prst="wedgeRoundRectCallout">
            <a:avLst>
              <a:gd name="adj1" fmla="val -90739"/>
              <a:gd name="adj2" fmla="val 22176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まずすべての順位の値を１ 用意する。</a:t>
            </a:r>
          </a:p>
        </p:txBody>
      </p:sp>
    </p:spTree>
    <p:extLst>
      <p:ext uri="{BB962C8B-B14F-4D97-AF65-F5344CB8AC3E}">
        <p14:creationId xmlns:p14="http://schemas.microsoft.com/office/powerpoint/2010/main" val="7691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992888" cy="87937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各記録の比較開始（お互いの順位操作）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353965"/>
              </p:ext>
            </p:extLst>
          </p:nvPr>
        </p:nvGraphicFramePr>
        <p:xfrm>
          <a:off x="788719" y="1773961"/>
          <a:ext cx="3330347" cy="29523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6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6170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40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609805" y="5166360"/>
            <a:ext cx="3381245" cy="121615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少なかった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方の順位を増やしていく。</a:t>
            </a:r>
          </a:p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ただし、２回繰り返さないように、比較範囲を狭めていく。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91050" y="2452880"/>
            <a:ext cx="4723181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Arial" pitchFamily="34" charset="0"/>
              <a:buChar char="←"/>
            </a:pPr>
            <a:r>
              <a:rPr kumimoji="1" lang="en-US" altLang="ja-JP" dirty="0"/>
              <a:t>1</a:t>
            </a:r>
            <a:r>
              <a:rPr kumimoji="1" lang="ja-JP" altLang="en-US" dirty="0"/>
              <a:t>行目は、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～</a:t>
            </a:r>
            <a:r>
              <a:rPr kumimoji="1" lang="en-US" altLang="ja-JP" dirty="0"/>
              <a:t>4</a:t>
            </a:r>
            <a:r>
              <a:rPr kumimoji="1" lang="ja-JP" altLang="en-US" dirty="0"/>
              <a:t>行目と比較し計算する。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Arial" pitchFamily="34" charset="0"/>
              <a:buChar char="←"/>
            </a:pPr>
            <a:r>
              <a:rPr lang="en-US" altLang="ja-JP" dirty="0"/>
              <a:t>2</a:t>
            </a:r>
            <a:r>
              <a:rPr lang="ja-JP" altLang="en-US" dirty="0"/>
              <a:t>行目は、</a:t>
            </a:r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行目と比較し計算する。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Arial" pitchFamily="34" charset="0"/>
              <a:buChar char="←"/>
            </a:pPr>
            <a:r>
              <a:rPr lang="en-US" altLang="ja-JP" dirty="0"/>
              <a:t>3</a:t>
            </a:r>
            <a:r>
              <a:rPr lang="ja-JP" altLang="en-US" dirty="0"/>
              <a:t>行目は、</a:t>
            </a:r>
            <a:r>
              <a:rPr lang="en-US" altLang="ja-JP" dirty="0"/>
              <a:t>4</a:t>
            </a:r>
            <a:r>
              <a:rPr lang="ja-JP" altLang="en-US" dirty="0"/>
              <a:t>行目と比較し計算する。</a:t>
            </a:r>
            <a:endParaRPr lang="en-US" altLang="ja-JP" dirty="0"/>
          </a:p>
          <a:p>
            <a:pPr marL="265113">
              <a:lnSpc>
                <a:spcPct val="150000"/>
              </a:lnSpc>
              <a:spcBef>
                <a:spcPts val="1200"/>
              </a:spcBef>
            </a:pPr>
            <a:r>
              <a:rPr lang="ja-JP" altLang="en-US" dirty="0"/>
              <a:t>　つまり、</a:t>
            </a:r>
            <a:r>
              <a:rPr lang="en-US" altLang="ja-JP" dirty="0"/>
              <a:t>1</a:t>
            </a:r>
            <a:r>
              <a:rPr lang="ja-JP" altLang="en-US" dirty="0"/>
              <a:t>行目対</a:t>
            </a:r>
            <a:r>
              <a:rPr lang="en-US" altLang="ja-JP" dirty="0"/>
              <a:t>2</a:t>
            </a:r>
            <a:r>
              <a:rPr lang="ja-JP" altLang="en-US" dirty="0"/>
              <a:t>行目の比較を済ませた後で、</a:t>
            </a:r>
            <a:r>
              <a:rPr lang="en-US" altLang="ja-JP" dirty="0"/>
              <a:t>2</a:t>
            </a:r>
            <a:r>
              <a:rPr lang="ja-JP" altLang="en-US" dirty="0"/>
              <a:t>行目対</a:t>
            </a:r>
            <a:r>
              <a:rPr lang="en-US" altLang="ja-JP" dirty="0"/>
              <a:t>1</a:t>
            </a:r>
            <a:r>
              <a:rPr lang="ja-JP" altLang="en-US" dirty="0"/>
              <a:t>行目の比較をしないように相手を後の番号のみに絞り込んでいく。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05216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652120" y="2636912"/>
            <a:ext cx="3168352" cy="1080120"/>
          </a:xfrm>
          <a:prstGeom prst="wedgeRoundRectCallout">
            <a:avLst>
              <a:gd name="adj1" fmla="val -124743"/>
              <a:gd name="adj2" fmla="val -194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まず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行目と他の３つの行との</a:t>
            </a:r>
            <a:r>
              <a:rPr lang="ja-JP" altLang="en-US" dirty="0"/>
              <a:t>比較計算を行う。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804520" y="1412776"/>
            <a:ext cx="2444688" cy="864096"/>
          </a:xfrm>
          <a:prstGeom prst="wedgeRoundRectCallout">
            <a:avLst>
              <a:gd name="adj1" fmla="val -103607"/>
              <a:gd name="adj2" fmla="val 106994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調べる側の背景を</a:t>
            </a:r>
            <a:r>
              <a:rPr kumimoji="1" lang="ja-JP" altLang="en-US" dirty="0">
                <a:solidFill>
                  <a:srgbClr val="FF0000"/>
                </a:solidFill>
              </a:rPr>
              <a:t>赤色</a:t>
            </a:r>
            <a:r>
              <a:rPr kumimoji="1" lang="ja-JP" altLang="en-US" dirty="0"/>
              <a:t>にする。</a:t>
            </a:r>
          </a:p>
        </p:txBody>
      </p:sp>
    </p:spTree>
    <p:extLst>
      <p:ext uri="{BB962C8B-B14F-4D97-AF65-F5344CB8AC3E}">
        <p14:creationId xmlns:p14="http://schemas.microsoft.com/office/powerpoint/2010/main" val="31786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46487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537473" y="3356992"/>
            <a:ext cx="3168352" cy="1080120"/>
          </a:xfrm>
          <a:prstGeom prst="wedgeRoundRectCallout">
            <a:avLst>
              <a:gd name="adj1" fmla="val -119496"/>
              <a:gd name="adj2" fmla="val -2843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行目と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行目の記録を</a:t>
            </a:r>
            <a:r>
              <a:rPr lang="ja-JP" altLang="en-US" dirty="0"/>
              <a:t>比較する。</a:t>
            </a:r>
          </a:p>
          <a:p>
            <a:r>
              <a:rPr lang="ja-JP" altLang="en-US" dirty="0"/>
              <a:t>２行目の記録の方が小さい。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5700709" y="2204864"/>
            <a:ext cx="2444688" cy="864096"/>
          </a:xfrm>
          <a:prstGeom prst="wedgeRoundRectCallout">
            <a:avLst>
              <a:gd name="adj1" fmla="val -103040"/>
              <a:gd name="adj2" fmla="val 89357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較べる相手選手の背景を</a:t>
            </a:r>
            <a:r>
              <a:rPr kumimoji="1" lang="ja-JP" altLang="en-US" dirty="0">
                <a:solidFill>
                  <a:srgbClr val="FFFF00"/>
                </a:solidFill>
              </a:rPr>
              <a:t>黄色</a:t>
            </a:r>
            <a:r>
              <a:rPr kumimoji="1" lang="ja-JP" altLang="en-US" dirty="0"/>
              <a:t>にする。</a:t>
            </a:r>
          </a:p>
        </p:txBody>
      </p:sp>
    </p:spTree>
    <p:extLst>
      <p:ext uri="{BB962C8B-B14F-4D97-AF65-F5344CB8AC3E}">
        <p14:creationId xmlns:p14="http://schemas.microsoft.com/office/powerpoint/2010/main" val="41834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712082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5402978" y="3286441"/>
            <a:ext cx="3040151" cy="720080"/>
          </a:xfrm>
          <a:prstGeom prst="wedgeRoundRectCallout">
            <a:avLst>
              <a:gd name="adj1" fmla="val -83312"/>
              <a:gd name="adj2" fmla="val -791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ja-JP" altLang="en-US" dirty="0"/>
              <a:t>２行目の順位を１増やす。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8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6408712" cy="864096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順位付け開始（相手の順位操作）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78168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71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5837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652120" y="3735435"/>
            <a:ext cx="3168352" cy="1080120"/>
          </a:xfrm>
          <a:prstGeom prst="wedgeRoundRectCallout">
            <a:avLst>
              <a:gd name="adj1" fmla="val -124743"/>
              <a:gd name="adj2" fmla="val -194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行目と</a:t>
            </a:r>
            <a:r>
              <a:rPr kumimoji="1" lang="en-US" altLang="ja-JP" dirty="0"/>
              <a:t>3</a:t>
            </a:r>
            <a:r>
              <a:rPr kumimoji="1" lang="ja-JP" altLang="en-US" dirty="0"/>
              <a:t>行目の記録を</a:t>
            </a:r>
            <a:r>
              <a:rPr lang="ja-JP" altLang="en-US" dirty="0"/>
              <a:t>比較する。</a:t>
            </a:r>
          </a:p>
          <a:p>
            <a:r>
              <a:rPr lang="ja-JP" altLang="en-US" dirty="0"/>
              <a:t>１行目の記録の方が小さい。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7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00923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402977" y="2780928"/>
            <a:ext cx="3040151" cy="720080"/>
          </a:xfrm>
          <a:prstGeom prst="wedgeRoundRectCallout">
            <a:avLst>
              <a:gd name="adj1" fmla="val -80578"/>
              <a:gd name="adj2" fmla="val -271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en-US" altLang="ja-JP" dirty="0"/>
              <a:t>1</a:t>
            </a:r>
            <a:r>
              <a:rPr lang="ja-JP" altLang="en-US" dirty="0"/>
              <a:t>行目の順位を１増やす。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534149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971728" y="4149080"/>
            <a:ext cx="2592288" cy="1008112"/>
          </a:xfrm>
          <a:prstGeom prst="wedgeRoundRectCallout">
            <a:avLst>
              <a:gd name="adj1" fmla="val -156734"/>
              <a:gd name="adj2" fmla="val 8711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</a:t>
            </a:r>
            <a:r>
              <a:rPr lang="en-US" altLang="ja-JP" dirty="0"/>
              <a:t>4</a:t>
            </a:r>
            <a:r>
              <a:rPr kumimoji="1" lang="ja-JP" altLang="en-US" dirty="0"/>
              <a:t>行目と比較。同点なので順位をそのままにする。</a:t>
            </a:r>
          </a:p>
        </p:txBody>
      </p:sp>
    </p:spTree>
    <p:extLst>
      <p:ext uri="{BB962C8B-B14F-4D97-AF65-F5344CB8AC3E}">
        <p14:creationId xmlns:p14="http://schemas.microsoft.com/office/powerpoint/2010/main" val="3404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071815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395664" y="1988840"/>
            <a:ext cx="3168352" cy="14257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１行目の比較計算が終了。</a:t>
            </a:r>
          </a:p>
          <a:p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　以後の比較計算では、１行目との組合せはしない。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070174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652120" y="3176972"/>
            <a:ext cx="3168352" cy="1080120"/>
          </a:xfrm>
          <a:prstGeom prst="wedgeRoundRectCallout">
            <a:avLst>
              <a:gd name="adj1" fmla="val -124743"/>
              <a:gd name="adj2" fmla="val -194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行目と</a:t>
            </a:r>
            <a:r>
              <a:rPr lang="ja-JP" altLang="en-US" dirty="0"/>
              <a:t>残り</a:t>
            </a:r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行との</a:t>
            </a:r>
            <a:r>
              <a:rPr lang="ja-JP" altLang="en-US" dirty="0"/>
              <a:t>比較計算を行う。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3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8110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549902" y="3901244"/>
            <a:ext cx="3168352" cy="1080120"/>
          </a:xfrm>
          <a:prstGeom prst="wedgeRoundRectCallout">
            <a:avLst>
              <a:gd name="adj1" fmla="val -119496"/>
              <a:gd name="adj2" fmla="val -2843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行目と</a:t>
            </a:r>
            <a:r>
              <a:rPr kumimoji="1" lang="en-US" altLang="ja-JP" dirty="0"/>
              <a:t>3</a:t>
            </a:r>
            <a:r>
              <a:rPr kumimoji="1" lang="ja-JP" altLang="en-US" dirty="0"/>
              <a:t>行目の記録を</a:t>
            </a:r>
            <a:r>
              <a:rPr lang="ja-JP" altLang="en-US" dirty="0"/>
              <a:t>比較する。</a:t>
            </a:r>
          </a:p>
          <a:p>
            <a:r>
              <a:rPr lang="ja-JP" altLang="en-US" dirty="0"/>
              <a:t>２行目の記録の方が小さい。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5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72237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220072" y="3356992"/>
            <a:ext cx="3040151" cy="720080"/>
          </a:xfrm>
          <a:prstGeom prst="wedgeRoundRectCallout">
            <a:avLst>
              <a:gd name="adj1" fmla="val -80578"/>
              <a:gd name="adj2" fmla="val -271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行目の順位を１増やす。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8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840943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549902" y="4509120"/>
            <a:ext cx="3168352" cy="1080120"/>
          </a:xfrm>
          <a:prstGeom prst="wedgeRoundRectCallout">
            <a:avLst>
              <a:gd name="adj1" fmla="val -119496"/>
              <a:gd name="adj2" fmla="val -2843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行目と</a:t>
            </a:r>
            <a:r>
              <a:rPr kumimoji="1" lang="en-US" altLang="ja-JP" dirty="0"/>
              <a:t>4</a:t>
            </a:r>
            <a:r>
              <a:rPr kumimoji="1" lang="ja-JP" altLang="en-US" dirty="0"/>
              <a:t>行目の記録を</a:t>
            </a:r>
            <a:r>
              <a:rPr lang="ja-JP" altLang="en-US" dirty="0"/>
              <a:t>比較する。</a:t>
            </a:r>
          </a:p>
          <a:p>
            <a:r>
              <a:rPr lang="ja-JP" altLang="en-US" dirty="0"/>
              <a:t>２行目の記録の方が小さい。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64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71095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220072" y="3356992"/>
            <a:ext cx="3040151" cy="720080"/>
          </a:xfrm>
          <a:prstGeom prst="wedgeRoundRectCallout">
            <a:avLst>
              <a:gd name="adj1" fmla="val -80578"/>
              <a:gd name="adj2" fmla="val -271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行目の順位を１増やす。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7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710110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395664" y="1988840"/>
            <a:ext cx="3168352" cy="14257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行目の比較計算が終了。</a:t>
            </a:r>
          </a:p>
          <a:p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　以後の比較計算では、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行目との組合せはしない。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079457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角丸四角形吹き出し 2"/>
          <p:cNvSpPr/>
          <p:nvPr/>
        </p:nvSpPr>
        <p:spPr>
          <a:xfrm>
            <a:off x="6300192" y="1222791"/>
            <a:ext cx="2376264" cy="1440160"/>
          </a:xfrm>
          <a:prstGeom prst="wedgeRoundRectCallout">
            <a:avLst>
              <a:gd name="adj1" fmla="val -176712"/>
              <a:gd name="adj2" fmla="val 6034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　１行目の選手の記録を順番に比べ、自分が小さかったら、自分の順位を １ 増やす。</a:t>
            </a: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各記録の比較（相手の順位操作）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5868144" y="2986286"/>
            <a:ext cx="2520280" cy="1522834"/>
          </a:xfrm>
          <a:prstGeom prst="wedgeRoundRectCallout">
            <a:avLst>
              <a:gd name="adj1" fmla="val -110081"/>
              <a:gd name="adj2" fmla="val -58754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調べる選手の背景を赤にする。</a:t>
            </a:r>
          </a:p>
          <a:p>
            <a:r>
              <a:rPr lang="ja-JP" altLang="en-US" dirty="0"/>
              <a:t>この赤い枠の順位を計算していく。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03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286925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580112" y="3861048"/>
            <a:ext cx="3168352" cy="1080120"/>
          </a:xfrm>
          <a:prstGeom prst="wedgeRoundRectCallout">
            <a:avLst>
              <a:gd name="adj1" fmla="val -124743"/>
              <a:gd name="adj2" fmla="val -1946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en-US" altLang="ja-JP" dirty="0"/>
              <a:t>3</a:t>
            </a:r>
            <a:r>
              <a:rPr kumimoji="1" lang="ja-JP" altLang="en-US" dirty="0"/>
              <a:t>行目と</a:t>
            </a:r>
            <a:r>
              <a:rPr lang="ja-JP" altLang="en-US" dirty="0"/>
              <a:t>残り</a:t>
            </a:r>
            <a:r>
              <a:rPr kumimoji="1" lang="ja-JP" altLang="en-US" dirty="0"/>
              <a:t>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行との</a:t>
            </a:r>
            <a:r>
              <a:rPr lang="ja-JP" altLang="en-US" dirty="0"/>
              <a:t>比較計算を行う。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3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325221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5549902" y="4509120"/>
            <a:ext cx="3168352" cy="1080120"/>
          </a:xfrm>
          <a:prstGeom prst="wedgeRoundRectCallout">
            <a:avLst>
              <a:gd name="adj1" fmla="val -119496"/>
              <a:gd name="adj2" fmla="val -28439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en-US" altLang="ja-JP" dirty="0"/>
              <a:t>3</a:t>
            </a:r>
            <a:r>
              <a:rPr kumimoji="1" lang="ja-JP" altLang="en-US" dirty="0"/>
              <a:t>行目と</a:t>
            </a:r>
            <a:r>
              <a:rPr kumimoji="1" lang="en-US" altLang="ja-JP" dirty="0"/>
              <a:t>4</a:t>
            </a:r>
            <a:r>
              <a:rPr kumimoji="1" lang="ja-JP" altLang="en-US" dirty="0"/>
              <a:t>行目の記録を</a:t>
            </a:r>
            <a:r>
              <a:rPr lang="ja-JP" altLang="en-US" dirty="0"/>
              <a:t>比較する。</a:t>
            </a:r>
          </a:p>
          <a:p>
            <a:r>
              <a:rPr lang="en-US" altLang="ja-JP" dirty="0"/>
              <a:t>4</a:t>
            </a:r>
            <a:r>
              <a:rPr lang="ja-JP" altLang="en-US" dirty="0"/>
              <a:t>行目の記録の方が小さい。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5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480716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364088" y="4581128"/>
            <a:ext cx="3040151" cy="720080"/>
          </a:xfrm>
          <a:prstGeom prst="wedgeRoundRectCallout">
            <a:avLst>
              <a:gd name="adj1" fmla="val -80578"/>
              <a:gd name="adj2" fmla="val -27155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　</a:t>
            </a:r>
            <a:r>
              <a:rPr lang="en-US" altLang="ja-JP" dirty="0"/>
              <a:t>4</a:t>
            </a:r>
            <a:r>
              <a:rPr lang="ja-JP" altLang="en-US" dirty="0"/>
              <a:t>行目の順位を１増やす。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1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6830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374913" y="3660157"/>
            <a:ext cx="3168352" cy="7200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ctr"/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行目の比較計算が終了。</a:t>
            </a:r>
          </a:p>
        </p:txBody>
      </p:sp>
    </p:spTree>
    <p:extLst>
      <p:ext uri="{BB962C8B-B14F-4D97-AF65-F5344CB8AC3E}">
        <p14:creationId xmlns:p14="http://schemas.microsoft.com/office/powerpoint/2010/main" val="26762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21458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395664" y="3789040"/>
            <a:ext cx="3168352" cy="128172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つまり、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行目との比較も終わり、すべての比較と順位計算が完了したということ。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28484"/>
              </p:ext>
            </p:extLst>
          </p:nvPr>
        </p:nvGraphicFramePr>
        <p:xfrm>
          <a:off x="971600" y="1700808"/>
          <a:ext cx="4032448" cy="334096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5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2293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2000" dirty="0"/>
                        <a:t>飛距離</a:t>
                      </a:r>
                      <a:r>
                        <a:rPr kumimoji="1" lang="en-US" altLang="ja-JP" sz="2000" dirty="0"/>
                        <a:t>(m)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169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329482" y="3212976"/>
            <a:ext cx="3096343" cy="864096"/>
          </a:xfrm>
          <a:custGeom>
            <a:avLst/>
            <a:gdLst>
              <a:gd name="connsiteX0" fmla="*/ 0 w 3040151"/>
              <a:gd name="connsiteY0" fmla="*/ 120016 h 720080"/>
              <a:gd name="connsiteX1" fmla="*/ 120016 w 3040151"/>
              <a:gd name="connsiteY1" fmla="*/ 0 h 720080"/>
              <a:gd name="connsiteX2" fmla="*/ 506692 w 3040151"/>
              <a:gd name="connsiteY2" fmla="*/ 0 h 720080"/>
              <a:gd name="connsiteX3" fmla="*/ 506692 w 3040151"/>
              <a:gd name="connsiteY3" fmla="*/ 0 h 720080"/>
              <a:gd name="connsiteX4" fmla="*/ 1266730 w 3040151"/>
              <a:gd name="connsiteY4" fmla="*/ 0 h 720080"/>
              <a:gd name="connsiteX5" fmla="*/ 2920135 w 3040151"/>
              <a:gd name="connsiteY5" fmla="*/ 0 h 720080"/>
              <a:gd name="connsiteX6" fmla="*/ 3040151 w 3040151"/>
              <a:gd name="connsiteY6" fmla="*/ 120016 h 720080"/>
              <a:gd name="connsiteX7" fmla="*/ 3040151 w 3040151"/>
              <a:gd name="connsiteY7" fmla="*/ 120013 h 720080"/>
              <a:gd name="connsiteX8" fmla="*/ 3040151 w 3040151"/>
              <a:gd name="connsiteY8" fmla="*/ 120013 h 720080"/>
              <a:gd name="connsiteX9" fmla="*/ 3040151 w 3040151"/>
              <a:gd name="connsiteY9" fmla="*/ 300033 h 720080"/>
              <a:gd name="connsiteX10" fmla="*/ 3040151 w 3040151"/>
              <a:gd name="connsiteY10" fmla="*/ 600064 h 720080"/>
              <a:gd name="connsiteX11" fmla="*/ 2920135 w 3040151"/>
              <a:gd name="connsiteY11" fmla="*/ 720080 h 720080"/>
              <a:gd name="connsiteX12" fmla="*/ 1266730 w 3040151"/>
              <a:gd name="connsiteY12" fmla="*/ 720080 h 720080"/>
              <a:gd name="connsiteX13" fmla="*/ 506692 w 3040151"/>
              <a:gd name="connsiteY13" fmla="*/ 720080 h 720080"/>
              <a:gd name="connsiteX14" fmla="*/ 506692 w 3040151"/>
              <a:gd name="connsiteY14" fmla="*/ 720080 h 720080"/>
              <a:gd name="connsiteX15" fmla="*/ 120016 w 3040151"/>
              <a:gd name="connsiteY15" fmla="*/ 720080 h 720080"/>
              <a:gd name="connsiteX16" fmla="*/ 0 w 3040151"/>
              <a:gd name="connsiteY16" fmla="*/ 600064 h 720080"/>
              <a:gd name="connsiteX17" fmla="*/ 0 w 3040151"/>
              <a:gd name="connsiteY17" fmla="*/ 300033 h 720080"/>
              <a:gd name="connsiteX18" fmla="*/ -929617 w 3040151"/>
              <a:gd name="connsiteY18" fmla="*/ 164502 h 720080"/>
              <a:gd name="connsiteX19" fmla="*/ 0 w 3040151"/>
              <a:gd name="connsiteY19" fmla="*/ 120013 h 720080"/>
              <a:gd name="connsiteX20" fmla="*/ 0 w 3040151"/>
              <a:gd name="connsiteY20" fmla="*/ 120016 h 720080"/>
              <a:gd name="connsiteX0" fmla="*/ 0 w 3040151"/>
              <a:gd name="connsiteY0" fmla="*/ 120016 h 720080"/>
              <a:gd name="connsiteX1" fmla="*/ 120016 w 3040151"/>
              <a:gd name="connsiteY1" fmla="*/ 0 h 720080"/>
              <a:gd name="connsiteX2" fmla="*/ 506692 w 3040151"/>
              <a:gd name="connsiteY2" fmla="*/ 0 h 720080"/>
              <a:gd name="connsiteX3" fmla="*/ 506692 w 3040151"/>
              <a:gd name="connsiteY3" fmla="*/ 0 h 720080"/>
              <a:gd name="connsiteX4" fmla="*/ 1266730 w 3040151"/>
              <a:gd name="connsiteY4" fmla="*/ 0 h 720080"/>
              <a:gd name="connsiteX5" fmla="*/ 2920135 w 3040151"/>
              <a:gd name="connsiteY5" fmla="*/ 0 h 720080"/>
              <a:gd name="connsiteX6" fmla="*/ 3040151 w 3040151"/>
              <a:gd name="connsiteY6" fmla="*/ 120016 h 720080"/>
              <a:gd name="connsiteX7" fmla="*/ 3040151 w 3040151"/>
              <a:gd name="connsiteY7" fmla="*/ 120013 h 720080"/>
              <a:gd name="connsiteX8" fmla="*/ 3040151 w 3040151"/>
              <a:gd name="connsiteY8" fmla="*/ 120013 h 720080"/>
              <a:gd name="connsiteX9" fmla="*/ 3040151 w 3040151"/>
              <a:gd name="connsiteY9" fmla="*/ 300033 h 720080"/>
              <a:gd name="connsiteX10" fmla="*/ 3040151 w 3040151"/>
              <a:gd name="connsiteY10" fmla="*/ 600064 h 720080"/>
              <a:gd name="connsiteX11" fmla="*/ 2920135 w 3040151"/>
              <a:gd name="connsiteY11" fmla="*/ 720080 h 720080"/>
              <a:gd name="connsiteX12" fmla="*/ 1266730 w 3040151"/>
              <a:gd name="connsiteY12" fmla="*/ 720080 h 720080"/>
              <a:gd name="connsiteX13" fmla="*/ 506692 w 3040151"/>
              <a:gd name="connsiteY13" fmla="*/ 720080 h 720080"/>
              <a:gd name="connsiteX14" fmla="*/ 506692 w 3040151"/>
              <a:gd name="connsiteY14" fmla="*/ 720080 h 720080"/>
              <a:gd name="connsiteX15" fmla="*/ 120016 w 3040151"/>
              <a:gd name="connsiteY15" fmla="*/ 720080 h 720080"/>
              <a:gd name="connsiteX16" fmla="*/ 0 w 3040151"/>
              <a:gd name="connsiteY16" fmla="*/ 600064 h 720080"/>
              <a:gd name="connsiteX17" fmla="*/ 0 w 3040151"/>
              <a:gd name="connsiteY17" fmla="*/ 300033 h 720080"/>
              <a:gd name="connsiteX18" fmla="*/ 0 w 3040151"/>
              <a:gd name="connsiteY18" fmla="*/ 120013 h 720080"/>
              <a:gd name="connsiteX19" fmla="*/ 0 w 3040151"/>
              <a:gd name="connsiteY19" fmla="*/ 120016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0151" h="720080">
                <a:moveTo>
                  <a:pt x="0" y="120016"/>
                </a:moveTo>
                <a:cubicBezTo>
                  <a:pt x="0" y="53733"/>
                  <a:pt x="53733" y="0"/>
                  <a:pt x="120016" y="0"/>
                </a:cubicBezTo>
                <a:lnTo>
                  <a:pt x="506692" y="0"/>
                </a:lnTo>
                <a:lnTo>
                  <a:pt x="506692" y="0"/>
                </a:lnTo>
                <a:lnTo>
                  <a:pt x="1266730" y="0"/>
                </a:lnTo>
                <a:lnTo>
                  <a:pt x="2920135" y="0"/>
                </a:lnTo>
                <a:cubicBezTo>
                  <a:pt x="2986418" y="0"/>
                  <a:pt x="3040151" y="53733"/>
                  <a:pt x="3040151" y="120016"/>
                </a:cubicBezTo>
                <a:lnTo>
                  <a:pt x="3040151" y="120013"/>
                </a:lnTo>
                <a:lnTo>
                  <a:pt x="3040151" y="120013"/>
                </a:lnTo>
                <a:lnTo>
                  <a:pt x="3040151" y="300033"/>
                </a:lnTo>
                <a:lnTo>
                  <a:pt x="3040151" y="600064"/>
                </a:lnTo>
                <a:cubicBezTo>
                  <a:pt x="3040151" y="666347"/>
                  <a:pt x="2986418" y="720080"/>
                  <a:pt x="2920135" y="720080"/>
                </a:cubicBezTo>
                <a:lnTo>
                  <a:pt x="1266730" y="720080"/>
                </a:lnTo>
                <a:lnTo>
                  <a:pt x="506692" y="720080"/>
                </a:lnTo>
                <a:lnTo>
                  <a:pt x="506692" y="720080"/>
                </a:lnTo>
                <a:lnTo>
                  <a:pt x="120016" y="720080"/>
                </a:lnTo>
                <a:cubicBezTo>
                  <a:pt x="53733" y="720080"/>
                  <a:pt x="0" y="666347"/>
                  <a:pt x="0" y="600064"/>
                </a:cubicBezTo>
                <a:lnTo>
                  <a:pt x="0" y="300033"/>
                </a:lnTo>
                <a:lnTo>
                  <a:pt x="0" y="120013"/>
                </a:lnTo>
                <a:lnTo>
                  <a:pt x="0" y="1200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/>
              <a:t>　順位の処理完了</a:t>
            </a:r>
          </a:p>
        </p:txBody>
      </p:sp>
    </p:spTree>
    <p:extLst>
      <p:ext uri="{BB962C8B-B14F-4D97-AF65-F5344CB8AC3E}">
        <p14:creationId xmlns:p14="http://schemas.microsoft.com/office/powerpoint/2010/main" val="4447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264548"/>
              </p:ext>
            </p:extLst>
          </p:nvPr>
        </p:nvGraphicFramePr>
        <p:xfrm>
          <a:off x="1043608" y="2348880"/>
          <a:ext cx="2952329" cy="30243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832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走り幅跳びの</a:t>
                      </a:r>
                    </a:p>
                    <a:p>
                      <a:pPr algn="ctr"/>
                      <a:r>
                        <a:rPr kumimoji="1" lang="ja-JP" altLang="en-US" sz="1800" dirty="0"/>
                        <a:t>飛距離</a:t>
                      </a:r>
                      <a:r>
                        <a:rPr kumimoji="1" lang="en-US" altLang="ja-JP" sz="1800" dirty="0"/>
                        <a:t>(m)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順位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2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2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3.80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2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3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7.30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1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26"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4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6.20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各記録の</a:t>
            </a:r>
            <a:r>
              <a:rPr lang="ja-JP" altLang="en-US" dirty="0"/>
              <a:t>比較（お互いの順位操作）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788024" y="1628800"/>
            <a:ext cx="3456384" cy="44644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　比較回数は、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３回 ＋２回＋１回 ＝ ６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回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総当たりの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16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回よりも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回も少ない。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　もっとデータが多ければ、さらに差が出る。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例．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100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件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では、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　　　　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</a:rPr>
              <a:t>4,950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回 対 </a:t>
            </a:r>
            <a:r>
              <a:rPr lang="en-US" altLang="ja-JP" dirty="0">
                <a:solidFill>
                  <a:schemeClr val="accent6">
                    <a:lumMod val="50000"/>
                  </a:schemeClr>
                </a:solidFill>
              </a:rPr>
              <a:t>10,000</a:t>
            </a:r>
            <a:r>
              <a:rPr lang="ja-JP" altLang="en-US" dirty="0">
                <a:solidFill>
                  <a:schemeClr val="accent6">
                    <a:lumMod val="50000"/>
                  </a:schemeClr>
                </a:solidFill>
              </a:rPr>
              <a:t>回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kumimoji="1" lang="ja-JP" altLang="en-US" dirty="0">
                <a:solidFill>
                  <a:schemeClr val="accent6">
                    <a:lumMod val="50000"/>
                  </a:schemeClr>
                </a:solidFill>
              </a:rPr>
              <a:t>　お互いに順位を増やす方が断然、効率がよい。</a:t>
            </a:r>
          </a:p>
        </p:txBody>
      </p:sp>
    </p:spTree>
    <p:extLst>
      <p:ext uri="{BB962C8B-B14F-4D97-AF65-F5344CB8AC3E}">
        <p14:creationId xmlns:p14="http://schemas.microsoft.com/office/powerpoint/2010/main" val="4447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idx="4294967295"/>
          </p:nvPr>
        </p:nvSpPr>
        <p:spPr>
          <a:xfrm>
            <a:off x="1106678" y="1486345"/>
            <a:ext cx="8280400" cy="30956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ja-JP" altLang="en-US" sz="6600" dirty="0"/>
              <a:t>順位付けの流れ図と</a:t>
            </a:r>
            <a:br>
              <a:rPr lang="ja-JP" altLang="en-US" sz="6600" dirty="0"/>
            </a:br>
            <a:r>
              <a:rPr lang="ja-JP" altLang="en-US" sz="6600" dirty="0"/>
              <a:t>簡易言語表記</a:t>
            </a:r>
            <a:endParaRPr lang="ja-JP" alt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949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/>
          <p:cNvCxnSpPr/>
          <p:nvPr/>
        </p:nvCxnSpPr>
        <p:spPr>
          <a:xfrm>
            <a:off x="5472100" y="1983170"/>
            <a:ext cx="0" cy="4398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015716" y="1772816"/>
            <a:ext cx="0" cy="29319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9500" y="566192"/>
            <a:ext cx="8229600" cy="9906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流れ図で表現　自分の順位を総当たりで計算</a:t>
            </a:r>
          </a:p>
        </p:txBody>
      </p:sp>
      <p:sp>
        <p:nvSpPr>
          <p:cNvPr id="4" name="フローチャート : 端子 3"/>
          <p:cNvSpPr/>
          <p:nvPr/>
        </p:nvSpPr>
        <p:spPr>
          <a:xfrm>
            <a:off x="1187624" y="1556792"/>
            <a:ext cx="165618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 じ め</a:t>
            </a:r>
            <a:endParaRPr kumimoji="1" lang="ja-JP" altLang="en-US" dirty="0"/>
          </a:p>
        </p:txBody>
      </p:sp>
      <p:sp>
        <p:nvSpPr>
          <p:cNvPr id="5" name="フローチャート : 端子 4"/>
          <p:cNvSpPr/>
          <p:nvPr/>
        </p:nvSpPr>
        <p:spPr>
          <a:xfrm>
            <a:off x="4677552" y="6237312"/>
            <a:ext cx="165618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 わ り</a:t>
            </a:r>
          </a:p>
        </p:txBody>
      </p:sp>
      <p:sp>
        <p:nvSpPr>
          <p:cNvPr id="8" name="フローチャート : 準備 7"/>
          <p:cNvSpPr/>
          <p:nvPr/>
        </p:nvSpPr>
        <p:spPr>
          <a:xfrm>
            <a:off x="539552" y="2060848"/>
            <a:ext cx="2952328" cy="3600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記録</a:t>
            </a:r>
            <a:r>
              <a:rPr kumimoji="1" lang="en-US" altLang="ja-JP" sz="1400" dirty="0"/>
              <a:t>(1)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(4)</a:t>
            </a:r>
            <a:r>
              <a:rPr kumimoji="1" lang="ja-JP" altLang="en-US" sz="1400" dirty="0"/>
              <a:t>を準備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95285" y="2996952"/>
            <a:ext cx="2021145" cy="648072"/>
          </a:xfrm>
          <a:custGeom>
            <a:avLst/>
            <a:gdLst>
              <a:gd name="connsiteX0" fmla="*/ 0 w 2016224"/>
              <a:gd name="connsiteY0" fmla="*/ 0 h 648072"/>
              <a:gd name="connsiteX1" fmla="*/ 2016224 w 2016224"/>
              <a:gd name="connsiteY1" fmla="*/ 0 h 648072"/>
              <a:gd name="connsiteX2" fmla="*/ 2016224 w 2016224"/>
              <a:gd name="connsiteY2" fmla="*/ 648072 h 648072"/>
              <a:gd name="connsiteX3" fmla="*/ 0 w 2016224"/>
              <a:gd name="connsiteY3" fmla="*/ 648072 h 648072"/>
              <a:gd name="connsiteX4" fmla="*/ 0 w 2016224"/>
              <a:gd name="connsiteY4" fmla="*/ 0 h 648072"/>
              <a:gd name="connsiteX0" fmla="*/ 0 w 2016224"/>
              <a:gd name="connsiteY0" fmla="*/ 0 h 648072"/>
              <a:gd name="connsiteX1" fmla="*/ 2016224 w 2016224"/>
              <a:gd name="connsiteY1" fmla="*/ 0 h 648072"/>
              <a:gd name="connsiteX2" fmla="*/ 2010310 w 2016224"/>
              <a:gd name="connsiteY2" fmla="*/ 210845 h 648072"/>
              <a:gd name="connsiteX3" fmla="*/ 2016224 w 2016224"/>
              <a:gd name="connsiteY3" fmla="*/ 648072 h 648072"/>
              <a:gd name="connsiteX4" fmla="*/ 0 w 2016224"/>
              <a:gd name="connsiteY4" fmla="*/ 648072 h 648072"/>
              <a:gd name="connsiteX5" fmla="*/ 0 w 2016224"/>
              <a:gd name="connsiteY5" fmla="*/ 0 h 648072"/>
              <a:gd name="connsiteX0" fmla="*/ 0 w 2016224"/>
              <a:gd name="connsiteY0" fmla="*/ 0 h 648072"/>
              <a:gd name="connsiteX1" fmla="*/ 1723261 w 2016224"/>
              <a:gd name="connsiteY1" fmla="*/ 0 h 648072"/>
              <a:gd name="connsiteX2" fmla="*/ 2010310 w 2016224"/>
              <a:gd name="connsiteY2" fmla="*/ 210845 h 648072"/>
              <a:gd name="connsiteX3" fmla="*/ 2016224 w 2016224"/>
              <a:gd name="connsiteY3" fmla="*/ 648072 h 648072"/>
              <a:gd name="connsiteX4" fmla="*/ 0 w 2016224"/>
              <a:gd name="connsiteY4" fmla="*/ 648072 h 648072"/>
              <a:gd name="connsiteX5" fmla="*/ 0 w 2016224"/>
              <a:gd name="connsiteY5" fmla="*/ 0 h 648072"/>
              <a:gd name="connsiteX0" fmla="*/ 4921 w 2021145"/>
              <a:gd name="connsiteY0" fmla="*/ 0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4921 w 2021145"/>
              <a:gd name="connsiteY6" fmla="*/ 0 h 648072"/>
              <a:gd name="connsiteX0" fmla="*/ 297884 w 2021145"/>
              <a:gd name="connsiteY0" fmla="*/ 8878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297884 w 2021145"/>
              <a:gd name="connsiteY6" fmla="*/ 8878 h 648072"/>
              <a:gd name="connsiteX0" fmla="*/ 253496 w 2021145"/>
              <a:gd name="connsiteY0" fmla="*/ 8878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253496 w 2021145"/>
              <a:gd name="connsiteY6" fmla="*/ 8878 h 648072"/>
              <a:gd name="connsiteX0" fmla="*/ 324517 w 2021145"/>
              <a:gd name="connsiteY0" fmla="*/ 0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324517 w 2021145"/>
              <a:gd name="connsiteY6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1145" h="648072">
                <a:moveTo>
                  <a:pt x="324517" y="0"/>
                </a:moveTo>
                <a:lnTo>
                  <a:pt x="1728182" y="0"/>
                </a:lnTo>
                <a:lnTo>
                  <a:pt x="2015231" y="210845"/>
                </a:lnTo>
                <a:cubicBezTo>
                  <a:pt x="2017202" y="356587"/>
                  <a:pt x="2019174" y="502330"/>
                  <a:pt x="2021145" y="648072"/>
                </a:cubicBezTo>
                <a:lnTo>
                  <a:pt x="4921" y="648072"/>
                </a:lnTo>
                <a:cubicBezTo>
                  <a:pt x="3281" y="499370"/>
                  <a:pt x="1640" y="350669"/>
                  <a:pt x="0" y="201967"/>
                </a:cubicBezTo>
                <a:lnTo>
                  <a:pt x="32451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繰り返し</a:t>
            </a:r>
            <a:r>
              <a:rPr kumimoji="1" lang="ja-JP" altLang="en-US" dirty="0"/>
              <a:t>１</a:t>
            </a:r>
          </a:p>
          <a:p>
            <a:pPr algn="ctr"/>
            <a:r>
              <a:rPr kumimoji="1" lang="ja-JP" altLang="en-US" sz="1400" dirty="0"/>
              <a:t>調べる行を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から</a:t>
            </a:r>
            <a:r>
              <a:rPr kumimoji="1" lang="en-US" altLang="ja-JP" sz="1400" dirty="0"/>
              <a:t>4</a:t>
            </a:r>
            <a:r>
              <a:rPr kumimoji="1" lang="ja-JP" altLang="en-US" sz="1400" dirty="0"/>
              <a:t>まで</a:t>
            </a:r>
            <a:endParaRPr kumimoji="1" lang="ja-JP" altLang="en-US" dirty="0"/>
          </a:p>
        </p:txBody>
      </p:sp>
      <p:sp>
        <p:nvSpPr>
          <p:cNvPr id="12" name="正方形/長方形 10"/>
          <p:cNvSpPr/>
          <p:nvPr/>
        </p:nvSpPr>
        <p:spPr>
          <a:xfrm>
            <a:off x="971600" y="3783370"/>
            <a:ext cx="2021145" cy="648000"/>
          </a:xfrm>
          <a:custGeom>
            <a:avLst/>
            <a:gdLst>
              <a:gd name="connsiteX0" fmla="*/ 0 w 2016224"/>
              <a:gd name="connsiteY0" fmla="*/ 0 h 648072"/>
              <a:gd name="connsiteX1" fmla="*/ 2016224 w 2016224"/>
              <a:gd name="connsiteY1" fmla="*/ 0 h 648072"/>
              <a:gd name="connsiteX2" fmla="*/ 2016224 w 2016224"/>
              <a:gd name="connsiteY2" fmla="*/ 648072 h 648072"/>
              <a:gd name="connsiteX3" fmla="*/ 0 w 2016224"/>
              <a:gd name="connsiteY3" fmla="*/ 648072 h 648072"/>
              <a:gd name="connsiteX4" fmla="*/ 0 w 2016224"/>
              <a:gd name="connsiteY4" fmla="*/ 0 h 648072"/>
              <a:gd name="connsiteX0" fmla="*/ 0 w 2016224"/>
              <a:gd name="connsiteY0" fmla="*/ 0 h 648072"/>
              <a:gd name="connsiteX1" fmla="*/ 2016224 w 2016224"/>
              <a:gd name="connsiteY1" fmla="*/ 0 h 648072"/>
              <a:gd name="connsiteX2" fmla="*/ 2010310 w 2016224"/>
              <a:gd name="connsiteY2" fmla="*/ 210845 h 648072"/>
              <a:gd name="connsiteX3" fmla="*/ 2016224 w 2016224"/>
              <a:gd name="connsiteY3" fmla="*/ 648072 h 648072"/>
              <a:gd name="connsiteX4" fmla="*/ 0 w 2016224"/>
              <a:gd name="connsiteY4" fmla="*/ 648072 h 648072"/>
              <a:gd name="connsiteX5" fmla="*/ 0 w 2016224"/>
              <a:gd name="connsiteY5" fmla="*/ 0 h 648072"/>
              <a:gd name="connsiteX0" fmla="*/ 0 w 2016224"/>
              <a:gd name="connsiteY0" fmla="*/ 0 h 648072"/>
              <a:gd name="connsiteX1" fmla="*/ 1723261 w 2016224"/>
              <a:gd name="connsiteY1" fmla="*/ 0 h 648072"/>
              <a:gd name="connsiteX2" fmla="*/ 2010310 w 2016224"/>
              <a:gd name="connsiteY2" fmla="*/ 210845 h 648072"/>
              <a:gd name="connsiteX3" fmla="*/ 2016224 w 2016224"/>
              <a:gd name="connsiteY3" fmla="*/ 648072 h 648072"/>
              <a:gd name="connsiteX4" fmla="*/ 0 w 2016224"/>
              <a:gd name="connsiteY4" fmla="*/ 648072 h 648072"/>
              <a:gd name="connsiteX5" fmla="*/ 0 w 2016224"/>
              <a:gd name="connsiteY5" fmla="*/ 0 h 648072"/>
              <a:gd name="connsiteX0" fmla="*/ 4921 w 2021145"/>
              <a:gd name="connsiteY0" fmla="*/ 0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4921 w 2021145"/>
              <a:gd name="connsiteY6" fmla="*/ 0 h 648072"/>
              <a:gd name="connsiteX0" fmla="*/ 297884 w 2021145"/>
              <a:gd name="connsiteY0" fmla="*/ 8878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297884 w 2021145"/>
              <a:gd name="connsiteY6" fmla="*/ 8878 h 648072"/>
              <a:gd name="connsiteX0" fmla="*/ 253496 w 2021145"/>
              <a:gd name="connsiteY0" fmla="*/ 8878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253496 w 2021145"/>
              <a:gd name="connsiteY6" fmla="*/ 8878 h 648072"/>
              <a:gd name="connsiteX0" fmla="*/ 324517 w 2021145"/>
              <a:gd name="connsiteY0" fmla="*/ 0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324517 w 2021145"/>
              <a:gd name="connsiteY6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1145" h="648072">
                <a:moveTo>
                  <a:pt x="324517" y="0"/>
                </a:moveTo>
                <a:lnTo>
                  <a:pt x="1728182" y="0"/>
                </a:lnTo>
                <a:lnTo>
                  <a:pt x="2015231" y="210845"/>
                </a:lnTo>
                <a:cubicBezTo>
                  <a:pt x="2017202" y="356587"/>
                  <a:pt x="2019174" y="502330"/>
                  <a:pt x="2021145" y="648072"/>
                </a:cubicBezTo>
                <a:lnTo>
                  <a:pt x="4921" y="648072"/>
                </a:lnTo>
                <a:cubicBezTo>
                  <a:pt x="3281" y="499370"/>
                  <a:pt x="1640" y="350669"/>
                  <a:pt x="0" y="201967"/>
                </a:cubicBezTo>
                <a:lnTo>
                  <a:pt x="32451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繰り返し２</a:t>
            </a:r>
          </a:p>
          <a:p>
            <a:pPr algn="ctr"/>
            <a:r>
              <a:rPr lang="ja-JP" altLang="en-US" sz="1400" dirty="0"/>
              <a:t>相手の行を</a:t>
            </a:r>
            <a:r>
              <a:rPr lang="en-US" altLang="ja-JP" sz="1400" dirty="0"/>
              <a:t>1</a:t>
            </a:r>
            <a:r>
              <a:rPr lang="ja-JP" altLang="en-US" sz="1400" dirty="0"/>
              <a:t>から</a:t>
            </a:r>
            <a:r>
              <a:rPr lang="en-US" altLang="ja-JP" sz="1400" dirty="0"/>
              <a:t>4</a:t>
            </a:r>
            <a:r>
              <a:rPr lang="ja-JP" altLang="en-US" sz="1400" dirty="0"/>
              <a:t>まで</a:t>
            </a:r>
            <a:endParaRPr kumimoji="1" lang="ja-JP" altLang="en-US" dirty="0"/>
          </a:p>
        </p:txBody>
      </p:sp>
      <p:sp>
        <p:nvSpPr>
          <p:cNvPr id="15" name="フローチャート: データ 14"/>
          <p:cNvSpPr/>
          <p:nvPr/>
        </p:nvSpPr>
        <p:spPr>
          <a:xfrm>
            <a:off x="4317512" y="5589240"/>
            <a:ext cx="227071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結果を出力</a:t>
            </a:r>
          </a:p>
        </p:txBody>
      </p:sp>
      <p:sp>
        <p:nvSpPr>
          <p:cNvPr id="16" name="フローチャート : 判断 15"/>
          <p:cNvSpPr/>
          <p:nvPr/>
        </p:nvSpPr>
        <p:spPr>
          <a:xfrm>
            <a:off x="4000878" y="2312876"/>
            <a:ext cx="2952328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r>
              <a:rPr kumimoji="1" lang="ja-JP" altLang="en-US" sz="1400" dirty="0"/>
              <a:t>記録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調べる行</a:t>
            </a:r>
            <a:r>
              <a:rPr kumimoji="1" lang="en-US" altLang="ja-JP" sz="1400" dirty="0"/>
              <a:t>)</a:t>
            </a:r>
          </a:p>
          <a:p>
            <a:pPr algn="r"/>
            <a:r>
              <a:rPr lang="en-US" altLang="ja-JP" sz="1400" dirty="0"/>
              <a:t>&lt;</a:t>
            </a:r>
            <a:r>
              <a:rPr lang="ja-JP" altLang="en-US" sz="1400" dirty="0"/>
              <a:t>記録</a:t>
            </a:r>
            <a:r>
              <a:rPr lang="en-US" altLang="ja-JP" sz="1400" dirty="0"/>
              <a:t>(</a:t>
            </a:r>
            <a:r>
              <a:rPr lang="ja-JP" altLang="en-US" sz="1400" dirty="0"/>
              <a:t>相手の行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182810" y="2960948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記録</a:t>
            </a:r>
            <a:r>
              <a:rPr lang="en-US" altLang="ja-JP" sz="1400" dirty="0"/>
              <a:t>(</a:t>
            </a:r>
            <a:r>
              <a:rPr lang="ja-JP" altLang="en-US" sz="1400" dirty="0"/>
              <a:t>調べる行</a:t>
            </a:r>
            <a:r>
              <a:rPr lang="en-US" altLang="ja-JP" sz="1400" dirty="0"/>
              <a:t>) </a:t>
            </a:r>
            <a:r>
              <a:rPr lang="ja-JP" altLang="en-US" sz="1400" dirty="0"/>
              <a:t>＋ １</a:t>
            </a:r>
            <a:endParaRPr lang="en-US" altLang="ja-JP" sz="1400" dirty="0"/>
          </a:p>
          <a:p>
            <a:pPr algn="r"/>
            <a:r>
              <a:rPr lang="ja-JP" altLang="en-US" sz="1400" dirty="0"/>
              <a:t>→ 記録</a:t>
            </a:r>
            <a:r>
              <a:rPr lang="en-US" altLang="ja-JP" sz="1400" dirty="0"/>
              <a:t>(</a:t>
            </a:r>
            <a:r>
              <a:rPr lang="ja-JP" altLang="en-US" sz="1400" dirty="0"/>
              <a:t>調べる行</a:t>
            </a:r>
            <a:r>
              <a:rPr lang="en-US" altLang="ja-JP" sz="1400" dirty="0"/>
              <a:t>)</a:t>
            </a:r>
          </a:p>
        </p:txBody>
      </p:sp>
      <p:sp>
        <p:nvSpPr>
          <p:cNvPr id="6" name="フローチャート : 結合子 5"/>
          <p:cNvSpPr/>
          <p:nvPr/>
        </p:nvSpPr>
        <p:spPr>
          <a:xfrm>
            <a:off x="1727684" y="4581128"/>
            <a:ext cx="57606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dirty="0"/>
              <a:t>1</a:t>
            </a: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5184068" y="1556792"/>
            <a:ext cx="576064" cy="5760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dirty="0"/>
              <a:t>1</a:t>
            </a:r>
          </a:p>
        </p:txBody>
      </p:sp>
      <p:grpSp>
        <p:nvGrpSpPr>
          <p:cNvPr id="27" name="グループ化 26"/>
          <p:cNvGrpSpPr/>
          <p:nvPr/>
        </p:nvGrpSpPr>
        <p:grpSpPr>
          <a:xfrm>
            <a:off x="5459767" y="2645546"/>
            <a:ext cx="1884541" cy="1162974"/>
            <a:chOff x="5459767" y="2645546"/>
            <a:chExt cx="1970853" cy="1162974"/>
          </a:xfrm>
        </p:grpSpPr>
        <p:sp>
          <p:nvSpPr>
            <p:cNvPr id="23" name="フリーフォーム 22"/>
            <p:cNvSpPr/>
            <p:nvPr/>
          </p:nvSpPr>
          <p:spPr>
            <a:xfrm>
              <a:off x="5459767" y="2645546"/>
              <a:ext cx="1970843" cy="1162974"/>
            </a:xfrm>
            <a:custGeom>
              <a:avLst/>
              <a:gdLst>
                <a:gd name="connsiteX0" fmla="*/ 1056443 w 1970843"/>
                <a:gd name="connsiteY0" fmla="*/ 0 h 1162974"/>
                <a:gd name="connsiteX1" fmla="*/ 1970843 w 1970843"/>
                <a:gd name="connsiteY1" fmla="*/ 17755 h 1162974"/>
                <a:gd name="connsiteX2" fmla="*/ 1970843 w 1970843"/>
                <a:gd name="connsiteY2" fmla="*/ 301840 h 1162974"/>
                <a:gd name="connsiteX3" fmla="*/ 1970843 w 1970843"/>
                <a:gd name="connsiteY3" fmla="*/ 896644 h 1162974"/>
                <a:gd name="connsiteX4" fmla="*/ 1970843 w 1970843"/>
                <a:gd name="connsiteY4" fmla="*/ 1162974 h 1162974"/>
                <a:gd name="connsiteX5" fmla="*/ 8878 w 1970843"/>
                <a:gd name="connsiteY5" fmla="*/ 1162974 h 1162974"/>
                <a:gd name="connsiteX6" fmla="*/ 0 w 1970843"/>
                <a:gd name="connsiteY6" fmla="*/ 1162974 h 116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0843" h="1162974">
                  <a:moveTo>
                    <a:pt x="1056443" y="0"/>
                  </a:moveTo>
                  <a:lnTo>
                    <a:pt x="1970843" y="17755"/>
                  </a:lnTo>
                  <a:lnTo>
                    <a:pt x="1970843" y="301840"/>
                  </a:lnTo>
                  <a:lnTo>
                    <a:pt x="1970843" y="896644"/>
                  </a:lnTo>
                  <a:lnTo>
                    <a:pt x="1970843" y="1162974"/>
                  </a:lnTo>
                  <a:lnTo>
                    <a:pt x="8878" y="1162974"/>
                  </a:lnTo>
                  <a:lnTo>
                    <a:pt x="0" y="1162974"/>
                  </a:ln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>
              <a:off x="7430620" y="2780928"/>
              <a:ext cx="0" cy="15265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/>
          <p:cNvSpPr txBox="1"/>
          <p:nvPr/>
        </p:nvSpPr>
        <p:spPr>
          <a:xfrm>
            <a:off x="6876256" y="235548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468655" y="2931833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no</a:t>
            </a:r>
            <a:endParaRPr kumimoji="1" lang="ja-JP" altLang="en-US" sz="1400" dirty="0"/>
          </a:p>
        </p:txBody>
      </p:sp>
      <p:sp>
        <p:nvSpPr>
          <p:cNvPr id="30" name="フローチャート : 準備 29"/>
          <p:cNvSpPr/>
          <p:nvPr/>
        </p:nvSpPr>
        <p:spPr>
          <a:xfrm>
            <a:off x="539552" y="2501774"/>
            <a:ext cx="2952328" cy="3600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1200" dirty="0"/>
              <a:t>順位</a:t>
            </a:r>
            <a:r>
              <a:rPr kumimoji="1" lang="en-US" altLang="ja-JP" sz="1200" dirty="0"/>
              <a:t>(1)</a:t>
            </a:r>
            <a:r>
              <a:rPr kumimoji="1" lang="ja-JP" altLang="en-US" sz="1200" dirty="0"/>
              <a:t>～</a:t>
            </a:r>
            <a:r>
              <a:rPr kumimoji="1" lang="en-US" altLang="ja-JP" sz="1200" dirty="0"/>
              <a:t>(4)</a:t>
            </a:r>
            <a:r>
              <a:rPr kumimoji="1" lang="ja-JP" altLang="en-US" sz="1200" dirty="0"/>
              <a:t>に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を入れる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454618" y="4098528"/>
            <a:ext cx="2022132" cy="581734"/>
          </a:xfrm>
          <a:custGeom>
            <a:avLst/>
            <a:gdLst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21145 w 2021145"/>
              <a:gd name="connsiteY2" fmla="*/ 581734 h 581734"/>
              <a:gd name="connsiteX3" fmla="*/ 0 w 2021145"/>
              <a:gd name="connsiteY3" fmla="*/ 581734 h 581734"/>
              <a:gd name="connsiteX4" fmla="*/ 0 w 2021145"/>
              <a:gd name="connsiteY4" fmla="*/ 0 h 581734"/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14244 w 2021145"/>
              <a:gd name="connsiteY2" fmla="*/ 326985 h 581734"/>
              <a:gd name="connsiteX3" fmla="*/ 2021145 w 2021145"/>
              <a:gd name="connsiteY3" fmla="*/ 581734 h 581734"/>
              <a:gd name="connsiteX4" fmla="*/ 0 w 2021145"/>
              <a:gd name="connsiteY4" fmla="*/ 581734 h 581734"/>
              <a:gd name="connsiteX5" fmla="*/ 0 w 2021145"/>
              <a:gd name="connsiteY5" fmla="*/ 0 h 581734"/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14244 w 2021145"/>
              <a:gd name="connsiteY2" fmla="*/ 326985 h 581734"/>
              <a:gd name="connsiteX3" fmla="*/ 1763692 w 2021145"/>
              <a:gd name="connsiteY3" fmla="*/ 581734 h 581734"/>
              <a:gd name="connsiteX4" fmla="*/ 0 w 2021145"/>
              <a:gd name="connsiteY4" fmla="*/ 581734 h 581734"/>
              <a:gd name="connsiteX5" fmla="*/ 0 w 2021145"/>
              <a:gd name="connsiteY5" fmla="*/ 0 h 581734"/>
              <a:gd name="connsiteX0" fmla="*/ 987 w 2022132"/>
              <a:gd name="connsiteY0" fmla="*/ 0 h 581734"/>
              <a:gd name="connsiteX1" fmla="*/ 2022132 w 2022132"/>
              <a:gd name="connsiteY1" fmla="*/ 0 h 581734"/>
              <a:gd name="connsiteX2" fmla="*/ 2015231 w 2022132"/>
              <a:gd name="connsiteY2" fmla="*/ 326985 h 581734"/>
              <a:gd name="connsiteX3" fmla="*/ 1764679 w 2022132"/>
              <a:gd name="connsiteY3" fmla="*/ 581734 h 581734"/>
              <a:gd name="connsiteX4" fmla="*/ 987 w 2022132"/>
              <a:gd name="connsiteY4" fmla="*/ 581734 h 581734"/>
              <a:gd name="connsiteX5" fmla="*/ 0 w 2022132"/>
              <a:gd name="connsiteY5" fmla="*/ 326985 h 581734"/>
              <a:gd name="connsiteX6" fmla="*/ 987 w 2022132"/>
              <a:gd name="connsiteY6" fmla="*/ 0 h 581734"/>
              <a:gd name="connsiteX0" fmla="*/ 987 w 2022132"/>
              <a:gd name="connsiteY0" fmla="*/ 0 h 581734"/>
              <a:gd name="connsiteX1" fmla="*/ 2022132 w 2022132"/>
              <a:gd name="connsiteY1" fmla="*/ 0 h 581734"/>
              <a:gd name="connsiteX2" fmla="*/ 2015231 w 2022132"/>
              <a:gd name="connsiteY2" fmla="*/ 326985 h 581734"/>
              <a:gd name="connsiteX3" fmla="*/ 1764679 w 2022132"/>
              <a:gd name="connsiteY3" fmla="*/ 581734 h 581734"/>
              <a:gd name="connsiteX4" fmla="*/ 293950 w 2022132"/>
              <a:gd name="connsiteY4" fmla="*/ 581734 h 581734"/>
              <a:gd name="connsiteX5" fmla="*/ 0 w 2022132"/>
              <a:gd name="connsiteY5" fmla="*/ 326985 h 581734"/>
              <a:gd name="connsiteX6" fmla="*/ 987 w 2022132"/>
              <a:gd name="connsiteY6" fmla="*/ 0 h 58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132" h="581734">
                <a:moveTo>
                  <a:pt x="987" y="0"/>
                </a:moveTo>
                <a:lnTo>
                  <a:pt x="2022132" y="0"/>
                </a:lnTo>
                <a:lnTo>
                  <a:pt x="2015231" y="326985"/>
                </a:lnTo>
                <a:lnTo>
                  <a:pt x="1764679" y="581734"/>
                </a:lnTo>
                <a:lnTo>
                  <a:pt x="293950" y="581734"/>
                </a:lnTo>
                <a:lnTo>
                  <a:pt x="0" y="326985"/>
                </a:lnTo>
                <a:lnTo>
                  <a:pt x="98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繰り返し２</a:t>
            </a:r>
          </a:p>
        </p:txBody>
      </p:sp>
      <p:sp>
        <p:nvSpPr>
          <p:cNvPr id="32" name="正方形/長方形 30"/>
          <p:cNvSpPr/>
          <p:nvPr/>
        </p:nvSpPr>
        <p:spPr>
          <a:xfrm>
            <a:off x="4454618" y="4848821"/>
            <a:ext cx="2022132" cy="581734"/>
          </a:xfrm>
          <a:custGeom>
            <a:avLst/>
            <a:gdLst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21145 w 2021145"/>
              <a:gd name="connsiteY2" fmla="*/ 581734 h 581734"/>
              <a:gd name="connsiteX3" fmla="*/ 0 w 2021145"/>
              <a:gd name="connsiteY3" fmla="*/ 581734 h 581734"/>
              <a:gd name="connsiteX4" fmla="*/ 0 w 2021145"/>
              <a:gd name="connsiteY4" fmla="*/ 0 h 581734"/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14244 w 2021145"/>
              <a:gd name="connsiteY2" fmla="*/ 326985 h 581734"/>
              <a:gd name="connsiteX3" fmla="*/ 2021145 w 2021145"/>
              <a:gd name="connsiteY3" fmla="*/ 581734 h 581734"/>
              <a:gd name="connsiteX4" fmla="*/ 0 w 2021145"/>
              <a:gd name="connsiteY4" fmla="*/ 581734 h 581734"/>
              <a:gd name="connsiteX5" fmla="*/ 0 w 2021145"/>
              <a:gd name="connsiteY5" fmla="*/ 0 h 581734"/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14244 w 2021145"/>
              <a:gd name="connsiteY2" fmla="*/ 326985 h 581734"/>
              <a:gd name="connsiteX3" fmla="*/ 1763692 w 2021145"/>
              <a:gd name="connsiteY3" fmla="*/ 581734 h 581734"/>
              <a:gd name="connsiteX4" fmla="*/ 0 w 2021145"/>
              <a:gd name="connsiteY4" fmla="*/ 581734 h 581734"/>
              <a:gd name="connsiteX5" fmla="*/ 0 w 2021145"/>
              <a:gd name="connsiteY5" fmla="*/ 0 h 581734"/>
              <a:gd name="connsiteX0" fmla="*/ 987 w 2022132"/>
              <a:gd name="connsiteY0" fmla="*/ 0 h 581734"/>
              <a:gd name="connsiteX1" fmla="*/ 2022132 w 2022132"/>
              <a:gd name="connsiteY1" fmla="*/ 0 h 581734"/>
              <a:gd name="connsiteX2" fmla="*/ 2015231 w 2022132"/>
              <a:gd name="connsiteY2" fmla="*/ 326985 h 581734"/>
              <a:gd name="connsiteX3" fmla="*/ 1764679 w 2022132"/>
              <a:gd name="connsiteY3" fmla="*/ 581734 h 581734"/>
              <a:gd name="connsiteX4" fmla="*/ 987 w 2022132"/>
              <a:gd name="connsiteY4" fmla="*/ 581734 h 581734"/>
              <a:gd name="connsiteX5" fmla="*/ 0 w 2022132"/>
              <a:gd name="connsiteY5" fmla="*/ 326985 h 581734"/>
              <a:gd name="connsiteX6" fmla="*/ 987 w 2022132"/>
              <a:gd name="connsiteY6" fmla="*/ 0 h 581734"/>
              <a:gd name="connsiteX0" fmla="*/ 987 w 2022132"/>
              <a:gd name="connsiteY0" fmla="*/ 0 h 581734"/>
              <a:gd name="connsiteX1" fmla="*/ 2022132 w 2022132"/>
              <a:gd name="connsiteY1" fmla="*/ 0 h 581734"/>
              <a:gd name="connsiteX2" fmla="*/ 2015231 w 2022132"/>
              <a:gd name="connsiteY2" fmla="*/ 326985 h 581734"/>
              <a:gd name="connsiteX3" fmla="*/ 1764679 w 2022132"/>
              <a:gd name="connsiteY3" fmla="*/ 581734 h 581734"/>
              <a:gd name="connsiteX4" fmla="*/ 293950 w 2022132"/>
              <a:gd name="connsiteY4" fmla="*/ 581734 h 581734"/>
              <a:gd name="connsiteX5" fmla="*/ 0 w 2022132"/>
              <a:gd name="connsiteY5" fmla="*/ 326985 h 581734"/>
              <a:gd name="connsiteX6" fmla="*/ 987 w 2022132"/>
              <a:gd name="connsiteY6" fmla="*/ 0 h 58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132" h="581734">
                <a:moveTo>
                  <a:pt x="987" y="0"/>
                </a:moveTo>
                <a:lnTo>
                  <a:pt x="2022132" y="0"/>
                </a:lnTo>
                <a:lnTo>
                  <a:pt x="2015231" y="326985"/>
                </a:lnTo>
                <a:lnTo>
                  <a:pt x="1764679" y="581734"/>
                </a:lnTo>
                <a:lnTo>
                  <a:pt x="293950" y="581734"/>
                </a:lnTo>
                <a:lnTo>
                  <a:pt x="0" y="326985"/>
                </a:lnTo>
                <a:lnTo>
                  <a:pt x="98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繰り返し１</a:t>
            </a:r>
          </a:p>
        </p:txBody>
      </p:sp>
    </p:spTree>
    <p:extLst>
      <p:ext uri="{BB962C8B-B14F-4D97-AF65-F5344CB8AC3E}">
        <p14:creationId xmlns:p14="http://schemas.microsoft.com/office/powerpoint/2010/main" val="12730945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ローチャート : 結合子 34"/>
          <p:cNvSpPr/>
          <p:nvPr/>
        </p:nvSpPr>
        <p:spPr>
          <a:xfrm>
            <a:off x="3756042" y="4962453"/>
            <a:ext cx="427325" cy="4273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ja-JP" altLang="en-US" dirty="0"/>
              <a:t>２</a:t>
            </a:r>
            <a:endParaRPr lang="en-US" altLang="ja-JP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073566" y="5182516"/>
            <a:ext cx="66416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5397208" y="2441778"/>
            <a:ext cx="2435460" cy="1287510"/>
            <a:chOff x="5310810" y="2717554"/>
            <a:chExt cx="2435460" cy="1287510"/>
          </a:xfrm>
        </p:grpSpPr>
        <p:sp>
          <p:nvSpPr>
            <p:cNvPr id="23" name="フリーフォーム 22"/>
            <p:cNvSpPr/>
            <p:nvPr/>
          </p:nvSpPr>
          <p:spPr>
            <a:xfrm>
              <a:off x="5310810" y="2717554"/>
              <a:ext cx="2435448" cy="1287510"/>
            </a:xfrm>
            <a:custGeom>
              <a:avLst/>
              <a:gdLst>
                <a:gd name="connsiteX0" fmla="*/ 1056443 w 1970843"/>
                <a:gd name="connsiteY0" fmla="*/ 0 h 1162974"/>
                <a:gd name="connsiteX1" fmla="*/ 1970843 w 1970843"/>
                <a:gd name="connsiteY1" fmla="*/ 17755 h 1162974"/>
                <a:gd name="connsiteX2" fmla="*/ 1970843 w 1970843"/>
                <a:gd name="connsiteY2" fmla="*/ 301840 h 1162974"/>
                <a:gd name="connsiteX3" fmla="*/ 1970843 w 1970843"/>
                <a:gd name="connsiteY3" fmla="*/ 896644 h 1162974"/>
                <a:gd name="connsiteX4" fmla="*/ 1970843 w 1970843"/>
                <a:gd name="connsiteY4" fmla="*/ 1162974 h 1162974"/>
                <a:gd name="connsiteX5" fmla="*/ 8878 w 1970843"/>
                <a:gd name="connsiteY5" fmla="*/ 1162974 h 1162974"/>
                <a:gd name="connsiteX6" fmla="*/ 0 w 1970843"/>
                <a:gd name="connsiteY6" fmla="*/ 1162974 h 116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70843" h="1162974">
                  <a:moveTo>
                    <a:pt x="1056443" y="0"/>
                  </a:moveTo>
                  <a:lnTo>
                    <a:pt x="1970843" y="17755"/>
                  </a:lnTo>
                  <a:lnTo>
                    <a:pt x="1970843" y="301840"/>
                  </a:lnTo>
                  <a:lnTo>
                    <a:pt x="1970843" y="896644"/>
                  </a:lnTo>
                  <a:lnTo>
                    <a:pt x="1970843" y="1162974"/>
                  </a:lnTo>
                  <a:lnTo>
                    <a:pt x="8878" y="1162974"/>
                  </a:lnTo>
                  <a:lnTo>
                    <a:pt x="0" y="1162974"/>
                  </a:ln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/>
            <p:cNvCxnSpPr/>
            <p:nvPr/>
          </p:nvCxnSpPr>
          <p:spPr>
            <a:xfrm>
              <a:off x="7746270" y="2996952"/>
              <a:ext cx="0" cy="168996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コネクタ 19"/>
          <p:cNvCxnSpPr/>
          <p:nvPr/>
        </p:nvCxnSpPr>
        <p:spPr>
          <a:xfrm>
            <a:off x="5382906" y="1788280"/>
            <a:ext cx="0" cy="4398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773243" y="1618653"/>
            <a:ext cx="16378" cy="4207745"/>
          </a:xfrm>
          <a:prstGeom prst="line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6152" y="444468"/>
            <a:ext cx="7616952" cy="99060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流れ図で表現　お互いの順位を重複なしで計算</a:t>
            </a:r>
          </a:p>
        </p:txBody>
      </p:sp>
      <p:sp>
        <p:nvSpPr>
          <p:cNvPr id="4" name="フローチャート : 端子 3"/>
          <p:cNvSpPr/>
          <p:nvPr/>
        </p:nvSpPr>
        <p:spPr>
          <a:xfrm>
            <a:off x="944168" y="1546645"/>
            <a:ext cx="165618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は じ め</a:t>
            </a:r>
            <a:endParaRPr kumimoji="1" lang="ja-JP" altLang="en-US" dirty="0"/>
          </a:p>
        </p:txBody>
      </p:sp>
      <p:sp>
        <p:nvSpPr>
          <p:cNvPr id="5" name="フローチャート : 端子 4"/>
          <p:cNvSpPr/>
          <p:nvPr/>
        </p:nvSpPr>
        <p:spPr>
          <a:xfrm>
            <a:off x="4588358" y="6042422"/>
            <a:ext cx="165618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 わ り</a:t>
            </a:r>
          </a:p>
        </p:txBody>
      </p:sp>
      <p:sp>
        <p:nvSpPr>
          <p:cNvPr id="8" name="フローチャート : 準備 7"/>
          <p:cNvSpPr/>
          <p:nvPr/>
        </p:nvSpPr>
        <p:spPr>
          <a:xfrm>
            <a:off x="296096" y="2050701"/>
            <a:ext cx="2952328" cy="3600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記録</a:t>
            </a:r>
            <a:r>
              <a:rPr kumimoji="1" lang="en-US" altLang="ja-JP" sz="1400" dirty="0"/>
              <a:t>(1)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(4)</a:t>
            </a:r>
            <a:r>
              <a:rPr kumimoji="1" lang="ja-JP" altLang="en-US" sz="1400" dirty="0"/>
              <a:t>を準備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51829" y="2986805"/>
            <a:ext cx="2021145" cy="648072"/>
          </a:xfrm>
          <a:custGeom>
            <a:avLst/>
            <a:gdLst>
              <a:gd name="connsiteX0" fmla="*/ 0 w 2016224"/>
              <a:gd name="connsiteY0" fmla="*/ 0 h 648072"/>
              <a:gd name="connsiteX1" fmla="*/ 2016224 w 2016224"/>
              <a:gd name="connsiteY1" fmla="*/ 0 h 648072"/>
              <a:gd name="connsiteX2" fmla="*/ 2016224 w 2016224"/>
              <a:gd name="connsiteY2" fmla="*/ 648072 h 648072"/>
              <a:gd name="connsiteX3" fmla="*/ 0 w 2016224"/>
              <a:gd name="connsiteY3" fmla="*/ 648072 h 648072"/>
              <a:gd name="connsiteX4" fmla="*/ 0 w 2016224"/>
              <a:gd name="connsiteY4" fmla="*/ 0 h 648072"/>
              <a:gd name="connsiteX0" fmla="*/ 0 w 2016224"/>
              <a:gd name="connsiteY0" fmla="*/ 0 h 648072"/>
              <a:gd name="connsiteX1" fmla="*/ 2016224 w 2016224"/>
              <a:gd name="connsiteY1" fmla="*/ 0 h 648072"/>
              <a:gd name="connsiteX2" fmla="*/ 2010310 w 2016224"/>
              <a:gd name="connsiteY2" fmla="*/ 210845 h 648072"/>
              <a:gd name="connsiteX3" fmla="*/ 2016224 w 2016224"/>
              <a:gd name="connsiteY3" fmla="*/ 648072 h 648072"/>
              <a:gd name="connsiteX4" fmla="*/ 0 w 2016224"/>
              <a:gd name="connsiteY4" fmla="*/ 648072 h 648072"/>
              <a:gd name="connsiteX5" fmla="*/ 0 w 2016224"/>
              <a:gd name="connsiteY5" fmla="*/ 0 h 648072"/>
              <a:gd name="connsiteX0" fmla="*/ 0 w 2016224"/>
              <a:gd name="connsiteY0" fmla="*/ 0 h 648072"/>
              <a:gd name="connsiteX1" fmla="*/ 1723261 w 2016224"/>
              <a:gd name="connsiteY1" fmla="*/ 0 h 648072"/>
              <a:gd name="connsiteX2" fmla="*/ 2010310 w 2016224"/>
              <a:gd name="connsiteY2" fmla="*/ 210845 h 648072"/>
              <a:gd name="connsiteX3" fmla="*/ 2016224 w 2016224"/>
              <a:gd name="connsiteY3" fmla="*/ 648072 h 648072"/>
              <a:gd name="connsiteX4" fmla="*/ 0 w 2016224"/>
              <a:gd name="connsiteY4" fmla="*/ 648072 h 648072"/>
              <a:gd name="connsiteX5" fmla="*/ 0 w 2016224"/>
              <a:gd name="connsiteY5" fmla="*/ 0 h 648072"/>
              <a:gd name="connsiteX0" fmla="*/ 4921 w 2021145"/>
              <a:gd name="connsiteY0" fmla="*/ 0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4921 w 2021145"/>
              <a:gd name="connsiteY6" fmla="*/ 0 h 648072"/>
              <a:gd name="connsiteX0" fmla="*/ 297884 w 2021145"/>
              <a:gd name="connsiteY0" fmla="*/ 8878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297884 w 2021145"/>
              <a:gd name="connsiteY6" fmla="*/ 8878 h 648072"/>
              <a:gd name="connsiteX0" fmla="*/ 253496 w 2021145"/>
              <a:gd name="connsiteY0" fmla="*/ 8878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253496 w 2021145"/>
              <a:gd name="connsiteY6" fmla="*/ 8878 h 648072"/>
              <a:gd name="connsiteX0" fmla="*/ 324517 w 2021145"/>
              <a:gd name="connsiteY0" fmla="*/ 0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324517 w 2021145"/>
              <a:gd name="connsiteY6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1145" h="648072">
                <a:moveTo>
                  <a:pt x="324517" y="0"/>
                </a:moveTo>
                <a:lnTo>
                  <a:pt x="1728182" y="0"/>
                </a:lnTo>
                <a:lnTo>
                  <a:pt x="2015231" y="210845"/>
                </a:lnTo>
                <a:cubicBezTo>
                  <a:pt x="2017202" y="356587"/>
                  <a:pt x="2019174" y="502330"/>
                  <a:pt x="2021145" y="648072"/>
                </a:cubicBezTo>
                <a:lnTo>
                  <a:pt x="4921" y="648072"/>
                </a:lnTo>
                <a:cubicBezTo>
                  <a:pt x="3281" y="499370"/>
                  <a:pt x="1640" y="350669"/>
                  <a:pt x="0" y="201967"/>
                </a:cubicBezTo>
                <a:lnTo>
                  <a:pt x="32451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繰り返し</a:t>
            </a:r>
            <a:r>
              <a:rPr kumimoji="1" lang="ja-JP" altLang="en-US" dirty="0"/>
              <a:t>１</a:t>
            </a:r>
          </a:p>
          <a:p>
            <a:pPr algn="ctr"/>
            <a:r>
              <a:rPr kumimoji="1" lang="ja-JP" altLang="en-US" sz="1400" dirty="0"/>
              <a:t>調べる行を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から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まで</a:t>
            </a:r>
            <a:endParaRPr kumimoji="1" lang="ja-JP" altLang="en-US" dirty="0"/>
          </a:p>
        </p:txBody>
      </p:sp>
      <p:sp>
        <p:nvSpPr>
          <p:cNvPr id="12" name="正方形/長方形 10"/>
          <p:cNvSpPr/>
          <p:nvPr/>
        </p:nvSpPr>
        <p:spPr>
          <a:xfrm>
            <a:off x="728144" y="3773223"/>
            <a:ext cx="2021145" cy="797758"/>
          </a:xfrm>
          <a:custGeom>
            <a:avLst/>
            <a:gdLst>
              <a:gd name="connsiteX0" fmla="*/ 0 w 2016224"/>
              <a:gd name="connsiteY0" fmla="*/ 0 h 648072"/>
              <a:gd name="connsiteX1" fmla="*/ 2016224 w 2016224"/>
              <a:gd name="connsiteY1" fmla="*/ 0 h 648072"/>
              <a:gd name="connsiteX2" fmla="*/ 2016224 w 2016224"/>
              <a:gd name="connsiteY2" fmla="*/ 648072 h 648072"/>
              <a:gd name="connsiteX3" fmla="*/ 0 w 2016224"/>
              <a:gd name="connsiteY3" fmla="*/ 648072 h 648072"/>
              <a:gd name="connsiteX4" fmla="*/ 0 w 2016224"/>
              <a:gd name="connsiteY4" fmla="*/ 0 h 648072"/>
              <a:gd name="connsiteX0" fmla="*/ 0 w 2016224"/>
              <a:gd name="connsiteY0" fmla="*/ 0 h 648072"/>
              <a:gd name="connsiteX1" fmla="*/ 2016224 w 2016224"/>
              <a:gd name="connsiteY1" fmla="*/ 0 h 648072"/>
              <a:gd name="connsiteX2" fmla="*/ 2010310 w 2016224"/>
              <a:gd name="connsiteY2" fmla="*/ 210845 h 648072"/>
              <a:gd name="connsiteX3" fmla="*/ 2016224 w 2016224"/>
              <a:gd name="connsiteY3" fmla="*/ 648072 h 648072"/>
              <a:gd name="connsiteX4" fmla="*/ 0 w 2016224"/>
              <a:gd name="connsiteY4" fmla="*/ 648072 h 648072"/>
              <a:gd name="connsiteX5" fmla="*/ 0 w 2016224"/>
              <a:gd name="connsiteY5" fmla="*/ 0 h 648072"/>
              <a:gd name="connsiteX0" fmla="*/ 0 w 2016224"/>
              <a:gd name="connsiteY0" fmla="*/ 0 h 648072"/>
              <a:gd name="connsiteX1" fmla="*/ 1723261 w 2016224"/>
              <a:gd name="connsiteY1" fmla="*/ 0 h 648072"/>
              <a:gd name="connsiteX2" fmla="*/ 2010310 w 2016224"/>
              <a:gd name="connsiteY2" fmla="*/ 210845 h 648072"/>
              <a:gd name="connsiteX3" fmla="*/ 2016224 w 2016224"/>
              <a:gd name="connsiteY3" fmla="*/ 648072 h 648072"/>
              <a:gd name="connsiteX4" fmla="*/ 0 w 2016224"/>
              <a:gd name="connsiteY4" fmla="*/ 648072 h 648072"/>
              <a:gd name="connsiteX5" fmla="*/ 0 w 2016224"/>
              <a:gd name="connsiteY5" fmla="*/ 0 h 648072"/>
              <a:gd name="connsiteX0" fmla="*/ 4921 w 2021145"/>
              <a:gd name="connsiteY0" fmla="*/ 0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4921 w 2021145"/>
              <a:gd name="connsiteY6" fmla="*/ 0 h 648072"/>
              <a:gd name="connsiteX0" fmla="*/ 297884 w 2021145"/>
              <a:gd name="connsiteY0" fmla="*/ 8878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297884 w 2021145"/>
              <a:gd name="connsiteY6" fmla="*/ 8878 h 648072"/>
              <a:gd name="connsiteX0" fmla="*/ 253496 w 2021145"/>
              <a:gd name="connsiteY0" fmla="*/ 8878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253496 w 2021145"/>
              <a:gd name="connsiteY6" fmla="*/ 8878 h 648072"/>
              <a:gd name="connsiteX0" fmla="*/ 324517 w 2021145"/>
              <a:gd name="connsiteY0" fmla="*/ 0 h 648072"/>
              <a:gd name="connsiteX1" fmla="*/ 1728182 w 2021145"/>
              <a:gd name="connsiteY1" fmla="*/ 0 h 648072"/>
              <a:gd name="connsiteX2" fmla="*/ 2015231 w 2021145"/>
              <a:gd name="connsiteY2" fmla="*/ 210845 h 648072"/>
              <a:gd name="connsiteX3" fmla="*/ 2021145 w 2021145"/>
              <a:gd name="connsiteY3" fmla="*/ 648072 h 648072"/>
              <a:gd name="connsiteX4" fmla="*/ 4921 w 2021145"/>
              <a:gd name="connsiteY4" fmla="*/ 648072 h 648072"/>
              <a:gd name="connsiteX5" fmla="*/ 0 w 2021145"/>
              <a:gd name="connsiteY5" fmla="*/ 201967 h 648072"/>
              <a:gd name="connsiteX6" fmla="*/ 324517 w 2021145"/>
              <a:gd name="connsiteY6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1145" h="648072">
                <a:moveTo>
                  <a:pt x="324517" y="0"/>
                </a:moveTo>
                <a:lnTo>
                  <a:pt x="1728182" y="0"/>
                </a:lnTo>
                <a:lnTo>
                  <a:pt x="2015231" y="210845"/>
                </a:lnTo>
                <a:cubicBezTo>
                  <a:pt x="2017202" y="356587"/>
                  <a:pt x="2019174" y="502330"/>
                  <a:pt x="2021145" y="648072"/>
                </a:cubicBezTo>
                <a:lnTo>
                  <a:pt x="4921" y="648072"/>
                </a:lnTo>
                <a:cubicBezTo>
                  <a:pt x="3281" y="499370"/>
                  <a:pt x="1640" y="350669"/>
                  <a:pt x="0" y="201967"/>
                </a:cubicBezTo>
                <a:lnTo>
                  <a:pt x="32451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繰り返し２</a:t>
            </a:r>
          </a:p>
          <a:p>
            <a:pPr algn="ctr"/>
            <a:r>
              <a:rPr lang="ja-JP" altLang="en-US" sz="1400" dirty="0"/>
              <a:t>相手の行を</a:t>
            </a:r>
          </a:p>
          <a:p>
            <a:pPr algn="ctr"/>
            <a:r>
              <a:rPr lang="en-US" altLang="ja-JP" sz="1400" dirty="0"/>
              <a:t>(</a:t>
            </a:r>
            <a:r>
              <a:rPr lang="ja-JP" altLang="en-US" sz="1400" dirty="0"/>
              <a:t>調べる行</a:t>
            </a:r>
            <a:r>
              <a:rPr lang="en-US" altLang="ja-JP" sz="1400" dirty="0"/>
              <a:t>+1)</a:t>
            </a:r>
            <a:r>
              <a:rPr lang="ja-JP" altLang="en-US" sz="1400" dirty="0"/>
              <a:t>から</a:t>
            </a:r>
            <a:r>
              <a:rPr lang="en-US" altLang="ja-JP" sz="1400" dirty="0"/>
              <a:t>4</a:t>
            </a:r>
            <a:r>
              <a:rPr lang="ja-JP" altLang="en-US" sz="1400" dirty="0"/>
              <a:t>まで</a:t>
            </a:r>
          </a:p>
        </p:txBody>
      </p:sp>
      <p:sp>
        <p:nvSpPr>
          <p:cNvPr id="15" name="フローチャート: データ 14"/>
          <p:cNvSpPr/>
          <p:nvPr/>
        </p:nvSpPr>
        <p:spPr>
          <a:xfrm>
            <a:off x="4228318" y="5394350"/>
            <a:ext cx="2270712" cy="4320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結果を出力</a:t>
            </a:r>
          </a:p>
        </p:txBody>
      </p:sp>
      <p:sp>
        <p:nvSpPr>
          <p:cNvPr id="16" name="フローチャート : 判断 15"/>
          <p:cNvSpPr/>
          <p:nvPr/>
        </p:nvSpPr>
        <p:spPr>
          <a:xfrm>
            <a:off x="3911684" y="2117986"/>
            <a:ext cx="2952328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r>
              <a:rPr kumimoji="1" lang="ja-JP" altLang="en-US" sz="1400" dirty="0"/>
              <a:t>記録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調べる行</a:t>
            </a:r>
            <a:r>
              <a:rPr kumimoji="1" lang="en-US" altLang="ja-JP" sz="1400" dirty="0"/>
              <a:t>)</a:t>
            </a:r>
          </a:p>
          <a:p>
            <a:pPr algn="r"/>
            <a:r>
              <a:rPr lang="en-US" altLang="ja-JP" sz="1400" dirty="0"/>
              <a:t>&lt;</a:t>
            </a:r>
            <a:r>
              <a:rPr lang="ja-JP" altLang="en-US" sz="1400" dirty="0"/>
              <a:t>記録</a:t>
            </a:r>
            <a:r>
              <a:rPr lang="en-US" altLang="ja-JP" sz="1400" dirty="0"/>
              <a:t>(</a:t>
            </a:r>
            <a:r>
              <a:rPr lang="ja-JP" altLang="en-US" sz="1400" dirty="0"/>
              <a:t>相手の行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7" name="正方形/長方形 16"/>
          <p:cNvSpPr/>
          <p:nvPr/>
        </p:nvSpPr>
        <p:spPr>
          <a:xfrm>
            <a:off x="6653905" y="2910074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記録</a:t>
            </a:r>
            <a:r>
              <a:rPr lang="en-US" altLang="ja-JP" sz="1400" dirty="0"/>
              <a:t>(</a:t>
            </a:r>
            <a:r>
              <a:rPr lang="ja-JP" altLang="en-US" sz="1400" dirty="0"/>
              <a:t>調べる行</a:t>
            </a:r>
            <a:r>
              <a:rPr lang="en-US" altLang="ja-JP" sz="1400" dirty="0"/>
              <a:t>) </a:t>
            </a:r>
            <a:r>
              <a:rPr lang="ja-JP" altLang="en-US" sz="1400" dirty="0"/>
              <a:t>＋ １</a:t>
            </a:r>
            <a:endParaRPr lang="en-US" altLang="ja-JP" sz="1400" dirty="0"/>
          </a:p>
          <a:p>
            <a:pPr algn="r"/>
            <a:r>
              <a:rPr lang="ja-JP" altLang="en-US" sz="1400" dirty="0"/>
              <a:t>→ 記録</a:t>
            </a:r>
            <a:r>
              <a:rPr lang="en-US" altLang="ja-JP" sz="1400" dirty="0"/>
              <a:t>(</a:t>
            </a:r>
            <a:r>
              <a:rPr lang="ja-JP" altLang="en-US" sz="1400" dirty="0"/>
              <a:t>調べる行</a:t>
            </a:r>
            <a:r>
              <a:rPr lang="en-US" altLang="ja-JP" sz="1400" dirty="0"/>
              <a:t>)</a:t>
            </a:r>
          </a:p>
        </p:txBody>
      </p:sp>
      <p:sp>
        <p:nvSpPr>
          <p:cNvPr id="6" name="フローチャート : 結合子 5"/>
          <p:cNvSpPr/>
          <p:nvPr/>
        </p:nvSpPr>
        <p:spPr>
          <a:xfrm>
            <a:off x="1587683" y="5832695"/>
            <a:ext cx="427325" cy="4273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dirty="0"/>
              <a:t>1</a:t>
            </a: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5167473" y="1435068"/>
            <a:ext cx="427325" cy="4273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ja-JP" dirty="0"/>
              <a:t>1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787062" y="2160593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704480" y="2612169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no</a:t>
            </a:r>
            <a:endParaRPr kumimoji="1" lang="ja-JP" altLang="en-US" sz="1400" dirty="0"/>
          </a:p>
        </p:txBody>
      </p:sp>
      <p:sp>
        <p:nvSpPr>
          <p:cNvPr id="30" name="フローチャート : 準備 29"/>
          <p:cNvSpPr/>
          <p:nvPr/>
        </p:nvSpPr>
        <p:spPr>
          <a:xfrm>
            <a:off x="296096" y="2491627"/>
            <a:ext cx="2952328" cy="36004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1200" dirty="0"/>
              <a:t>順位</a:t>
            </a:r>
            <a:r>
              <a:rPr kumimoji="1" lang="en-US" altLang="ja-JP" sz="1200" dirty="0"/>
              <a:t>(1)</a:t>
            </a:r>
            <a:r>
              <a:rPr kumimoji="1" lang="ja-JP" altLang="en-US" sz="1200" dirty="0"/>
              <a:t>～</a:t>
            </a:r>
            <a:r>
              <a:rPr kumimoji="1" lang="en-US" altLang="ja-JP" sz="1200" dirty="0"/>
              <a:t>(4)</a:t>
            </a:r>
            <a:r>
              <a:rPr kumimoji="1" lang="ja-JP" altLang="en-US" sz="1200" dirty="0"/>
              <a:t>に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を入れる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4365424" y="3903638"/>
            <a:ext cx="2022132" cy="581734"/>
          </a:xfrm>
          <a:custGeom>
            <a:avLst/>
            <a:gdLst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21145 w 2021145"/>
              <a:gd name="connsiteY2" fmla="*/ 581734 h 581734"/>
              <a:gd name="connsiteX3" fmla="*/ 0 w 2021145"/>
              <a:gd name="connsiteY3" fmla="*/ 581734 h 581734"/>
              <a:gd name="connsiteX4" fmla="*/ 0 w 2021145"/>
              <a:gd name="connsiteY4" fmla="*/ 0 h 581734"/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14244 w 2021145"/>
              <a:gd name="connsiteY2" fmla="*/ 326985 h 581734"/>
              <a:gd name="connsiteX3" fmla="*/ 2021145 w 2021145"/>
              <a:gd name="connsiteY3" fmla="*/ 581734 h 581734"/>
              <a:gd name="connsiteX4" fmla="*/ 0 w 2021145"/>
              <a:gd name="connsiteY4" fmla="*/ 581734 h 581734"/>
              <a:gd name="connsiteX5" fmla="*/ 0 w 2021145"/>
              <a:gd name="connsiteY5" fmla="*/ 0 h 581734"/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14244 w 2021145"/>
              <a:gd name="connsiteY2" fmla="*/ 326985 h 581734"/>
              <a:gd name="connsiteX3" fmla="*/ 1763692 w 2021145"/>
              <a:gd name="connsiteY3" fmla="*/ 581734 h 581734"/>
              <a:gd name="connsiteX4" fmla="*/ 0 w 2021145"/>
              <a:gd name="connsiteY4" fmla="*/ 581734 h 581734"/>
              <a:gd name="connsiteX5" fmla="*/ 0 w 2021145"/>
              <a:gd name="connsiteY5" fmla="*/ 0 h 581734"/>
              <a:gd name="connsiteX0" fmla="*/ 987 w 2022132"/>
              <a:gd name="connsiteY0" fmla="*/ 0 h 581734"/>
              <a:gd name="connsiteX1" fmla="*/ 2022132 w 2022132"/>
              <a:gd name="connsiteY1" fmla="*/ 0 h 581734"/>
              <a:gd name="connsiteX2" fmla="*/ 2015231 w 2022132"/>
              <a:gd name="connsiteY2" fmla="*/ 326985 h 581734"/>
              <a:gd name="connsiteX3" fmla="*/ 1764679 w 2022132"/>
              <a:gd name="connsiteY3" fmla="*/ 581734 h 581734"/>
              <a:gd name="connsiteX4" fmla="*/ 987 w 2022132"/>
              <a:gd name="connsiteY4" fmla="*/ 581734 h 581734"/>
              <a:gd name="connsiteX5" fmla="*/ 0 w 2022132"/>
              <a:gd name="connsiteY5" fmla="*/ 326985 h 581734"/>
              <a:gd name="connsiteX6" fmla="*/ 987 w 2022132"/>
              <a:gd name="connsiteY6" fmla="*/ 0 h 581734"/>
              <a:gd name="connsiteX0" fmla="*/ 987 w 2022132"/>
              <a:gd name="connsiteY0" fmla="*/ 0 h 581734"/>
              <a:gd name="connsiteX1" fmla="*/ 2022132 w 2022132"/>
              <a:gd name="connsiteY1" fmla="*/ 0 h 581734"/>
              <a:gd name="connsiteX2" fmla="*/ 2015231 w 2022132"/>
              <a:gd name="connsiteY2" fmla="*/ 326985 h 581734"/>
              <a:gd name="connsiteX3" fmla="*/ 1764679 w 2022132"/>
              <a:gd name="connsiteY3" fmla="*/ 581734 h 581734"/>
              <a:gd name="connsiteX4" fmla="*/ 293950 w 2022132"/>
              <a:gd name="connsiteY4" fmla="*/ 581734 h 581734"/>
              <a:gd name="connsiteX5" fmla="*/ 0 w 2022132"/>
              <a:gd name="connsiteY5" fmla="*/ 326985 h 581734"/>
              <a:gd name="connsiteX6" fmla="*/ 987 w 2022132"/>
              <a:gd name="connsiteY6" fmla="*/ 0 h 58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132" h="581734">
                <a:moveTo>
                  <a:pt x="987" y="0"/>
                </a:moveTo>
                <a:lnTo>
                  <a:pt x="2022132" y="0"/>
                </a:lnTo>
                <a:lnTo>
                  <a:pt x="2015231" y="326985"/>
                </a:lnTo>
                <a:lnTo>
                  <a:pt x="1764679" y="581734"/>
                </a:lnTo>
                <a:lnTo>
                  <a:pt x="293950" y="581734"/>
                </a:lnTo>
                <a:lnTo>
                  <a:pt x="0" y="326985"/>
                </a:lnTo>
                <a:lnTo>
                  <a:pt x="98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繰り返し２</a:t>
            </a:r>
          </a:p>
        </p:txBody>
      </p:sp>
      <p:sp>
        <p:nvSpPr>
          <p:cNvPr id="32" name="正方形/長方形 30"/>
          <p:cNvSpPr/>
          <p:nvPr/>
        </p:nvSpPr>
        <p:spPr>
          <a:xfrm>
            <a:off x="4365424" y="4653931"/>
            <a:ext cx="2022132" cy="581734"/>
          </a:xfrm>
          <a:custGeom>
            <a:avLst/>
            <a:gdLst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21145 w 2021145"/>
              <a:gd name="connsiteY2" fmla="*/ 581734 h 581734"/>
              <a:gd name="connsiteX3" fmla="*/ 0 w 2021145"/>
              <a:gd name="connsiteY3" fmla="*/ 581734 h 581734"/>
              <a:gd name="connsiteX4" fmla="*/ 0 w 2021145"/>
              <a:gd name="connsiteY4" fmla="*/ 0 h 581734"/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14244 w 2021145"/>
              <a:gd name="connsiteY2" fmla="*/ 326985 h 581734"/>
              <a:gd name="connsiteX3" fmla="*/ 2021145 w 2021145"/>
              <a:gd name="connsiteY3" fmla="*/ 581734 h 581734"/>
              <a:gd name="connsiteX4" fmla="*/ 0 w 2021145"/>
              <a:gd name="connsiteY4" fmla="*/ 581734 h 581734"/>
              <a:gd name="connsiteX5" fmla="*/ 0 w 2021145"/>
              <a:gd name="connsiteY5" fmla="*/ 0 h 581734"/>
              <a:gd name="connsiteX0" fmla="*/ 0 w 2021145"/>
              <a:gd name="connsiteY0" fmla="*/ 0 h 581734"/>
              <a:gd name="connsiteX1" fmla="*/ 2021145 w 2021145"/>
              <a:gd name="connsiteY1" fmla="*/ 0 h 581734"/>
              <a:gd name="connsiteX2" fmla="*/ 2014244 w 2021145"/>
              <a:gd name="connsiteY2" fmla="*/ 326985 h 581734"/>
              <a:gd name="connsiteX3" fmla="*/ 1763692 w 2021145"/>
              <a:gd name="connsiteY3" fmla="*/ 581734 h 581734"/>
              <a:gd name="connsiteX4" fmla="*/ 0 w 2021145"/>
              <a:gd name="connsiteY4" fmla="*/ 581734 h 581734"/>
              <a:gd name="connsiteX5" fmla="*/ 0 w 2021145"/>
              <a:gd name="connsiteY5" fmla="*/ 0 h 581734"/>
              <a:gd name="connsiteX0" fmla="*/ 987 w 2022132"/>
              <a:gd name="connsiteY0" fmla="*/ 0 h 581734"/>
              <a:gd name="connsiteX1" fmla="*/ 2022132 w 2022132"/>
              <a:gd name="connsiteY1" fmla="*/ 0 h 581734"/>
              <a:gd name="connsiteX2" fmla="*/ 2015231 w 2022132"/>
              <a:gd name="connsiteY2" fmla="*/ 326985 h 581734"/>
              <a:gd name="connsiteX3" fmla="*/ 1764679 w 2022132"/>
              <a:gd name="connsiteY3" fmla="*/ 581734 h 581734"/>
              <a:gd name="connsiteX4" fmla="*/ 987 w 2022132"/>
              <a:gd name="connsiteY4" fmla="*/ 581734 h 581734"/>
              <a:gd name="connsiteX5" fmla="*/ 0 w 2022132"/>
              <a:gd name="connsiteY5" fmla="*/ 326985 h 581734"/>
              <a:gd name="connsiteX6" fmla="*/ 987 w 2022132"/>
              <a:gd name="connsiteY6" fmla="*/ 0 h 581734"/>
              <a:gd name="connsiteX0" fmla="*/ 987 w 2022132"/>
              <a:gd name="connsiteY0" fmla="*/ 0 h 581734"/>
              <a:gd name="connsiteX1" fmla="*/ 2022132 w 2022132"/>
              <a:gd name="connsiteY1" fmla="*/ 0 h 581734"/>
              <a:gd name="connsiteX2" fmla="*/ 2015231 w 2022132"/>
              <a:gd name="connsiteY2" fmla="*/ 326985 h 581734"/>
              <a:gd name="connsiteX3" fmla="*/ 1764679 w 2022132"/>
              <a:gd name="connsiteY3" fmla="*/ 581734 h 581734"/>
              <a:gd name="connsiteX4" fmla="*/ 293950 w 2022132"/>
              <a:gd name="connsiteY4" fmla="*/ 581734 h 581734"/>
              <a:gd name="connsiteX5" fmla="*/ 0 w 2022132"/>
              <a:gd name="connsiteY5" fmla="*/ 326985 h 581734"/>
              <a:gd name="connsiteX6" fmla="*/ 987 w 2022132"/>
              <a:gd name="connsiteY6" fmla="*/ 0 h 58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132" h="581734">
                <a:moveTo>
                  <a:pt x="987" y="0"/>
                </a:moveTo>
                <a:lnTo>
                  <a:pt x="2022132" y="0"/>
                </a:lnTo>
                <a:lnTo>
                  <a:pt x="2015231" y="326985"/>
                </a:lnTo>
                <a:lnTo>
                  <a:pt x="1764679" y="581734"/>
                </a:lnTo>
                <a:lnTo>
                  <a:pt x="293950" y="581734"/>
                </a:lnTo>
                <a:lnTo>
                  <a:pt x="0" y="326985"/>
                </a:lnTo>
                <a:lnTo>
                  <a:pt x="98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繰り返し１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4235720" y="2910074"/>
            <a:ext cx="230425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記録</a:t>
            </a:r>
            <a:r>
              <a:rPr lang="en-US" altLang="ja-JP" sz="1400" dirty="0"/>
              <a:t>(</a:t>
            </a:r>
            <a:r>
              <a:rPr lang="ja-JP" altLang="en-US" sz="1400" dirty="0"/>
              <a:t>相手の行</a:t>
            </a:r>
            <a:r>
              <a:rPr lang="en-US" altLang="ja-JP" sz="1400" dirty="0"/>
              <a:t>) </a:t>
            </a:r>
            <a:r>
              <a:rPr lang="ja-JP" altLang="en-US" sz="1400" dirty="0"/>
              <a:t>＋ １</a:t>
            </a:r>
            <a:endParaRPr lang="en-US" altLang="ja-JP" sz="1400" dirty="0"/>
          </a:p>
          <a:p>
            <a:pPr algn="r"/>
            <a:r>
              <a:rPr lang="ja-JP" altLang="en-US" sz="1400" dirty="0"/>
              <a:t>→ 記録</a:t>
            </a:r>
            <a:r>
              <a:rPr lang="en-US" altLang="ja-JP" sz="1400" dirty="0"/>
              <a:t>(</a:t>
            </a:r>
            <a:r>
              <a:rPr lang="ja-JP" altLang="en-US" sz="1400" dirty="0"/>
              <a:t>相手の行</a:t>
            </a:r>
            <a:r>
              <a:rPr lang="en-US" altLang="ja-JP" sz="1400" dirty="0"/>
              <a:t>)</a:t>
            </a:r>
          </a:p>
        </p:txBody>
      </p:sp>
      <p:sp>
        <p:nvSpPr>
          <p:cNvPr id="27" name="フローチャート : 判断 26"/>
          <p:cNvSpPr/>
          <p:nvPr/>
        </p:nvSpPr>
        <p:spPr>
          <a:xfrm>
            <a:off x="313457" y="4861595"/>
            <a:ext cx="2952328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r>
              <a:rPr kumimoji="1" lang="ja-JP" altLang="en-US" sz="1400" dirty="0"/>
              <a:t>記録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調べる行</a:t>
            </a:r>
            <a:r>
              <a:rPr kumimoji="1" lang="en-US" altLang="ja-JP" sz="1400" dirty="0"/>
              <a:t>)</a:t>
            </a:r>
          </a:p>
          <a:p>
            <a:pPr algn="r"/>
            <a:r>
              <a:rPr lang="ja-JP" altLang="en-US" sz="1400" dirty="0"/>
              <a:t>＝</a:t>
            </a:r>
            <a:r>
              <a:rPr lang="en-US" altLang="ja-JP" sz="1400" dirty="0"/>
              <a:t> </a:t>
            </a:r>
            <a:r>
              <a:rPr lang="ja-JP" altLang="en-US" sz="1400" dirty="0"/>
              <a:t>記録</a:t>
            </a:r>
            <a:r>
              <a:rPr lang="en-US" altLang="ja-JP" sz="1400" dirty="0"/>
              <a:t>(</a:t>
            </a:r>
            <a:r>
              <a:rPr lang="ja-JP" altLang="en-US" sz="1400" dirty="0"/>
              <a:t>相手の行</a:t>
            </a:r>
            <a:r>
              <a:rPr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54854" y="487785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yes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106253" y="5355778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no</a:t>
            </a:r>
            <a:endParaRPr kumimoji="1" lang="ja-JP" altLang="en-US" sz="1400" dirty="0"/>
          </a:p>
        </p:txBody>
      </p:sp>
      <p:sp>
        <p:nvSpPr>
          <p:cNvPr id="36" name="フローチャート : 結合子 35"/>
          <p:cNvSpPr/>
          <p:nvPr/>
        </p:nvSpPr>
        <p:spPr>
          <a:xfrm>
            <a:off x="3449694" y="3491937"/>
            <a:ext cx="427325" cy="4273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ja-JP" altLang="en-US" dirty="0"/>
              <a:t>２</a:t>
            </a:r>
            <a:endParaRPr lang="en-US" altLang="ja-JP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3830918" y="3717549"/>
            <a:ext cx="153275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2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2609</TotalTime>
  <Words>19992</Words>
  <Application>Microsoft Office PowerPoint</Application>
  <PresentationFormat>画面に合わせる (4:3)</PresentationFormat>
  <Paragraphs>5835</Paragraphs>
  <Slides>207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207</vt:i4>
      </vt:variant>
    </vt:vector>
  </HeadingPairs>
  <TitlesOfParts>
    <vt:vector size="210" baseType="lpstr">
      <vt:lpstr>ＭＳ ゴシック</vt:lpstr>
      <vt:lpstr>Arial</vt:lpstr>
      <vt:lpstr>クラリティ</vt:lpstr>
      <vt:lpstr>順位付けのアルゴリズムの説明</vt:lpstr>
      <vt:lpstr>　内　　容　　目　　次</vt:lpstr>
      <vt:lpstr>順位付け処理の概要</vt:lpstr>
      <vt:lpstr>説明用のデータ</vt:lpstr>
      <vt:lpstr>計算結果</vt:lpstr>
      <vt:lpstr>全員が自分の順位を計算していく動作を見ていこう。</vt:lpstr>
      <vt:lpstr>順位付け開始（自分の順位操作）</vt:lpstr>
      <vt:lpstr>順位付け開始（相手の順位操作）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各記録の比較（自分の順位操作）</vt:lpstr>
      <vt:lpstr>今度は相手の順位を 足していってみよう。</vt:lpstr>
      <vt:lpstr>各記録の比較開始（相手の順位操作）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各記録の比較（相手の順位操作）</vt:lpstr>
      <vt:lpstr>順位付け完成（相手の順位操作）</vt:lpstr>
      <vt:lpstr>順位付けのポイント確認</vt:lpstr>
      <vt:lpstr>今度は自分の順位も相手の順位も足していってみよう。</vt:lpstr>
      <vt:lpstr>各記録の比較開始（お互いの順位操作）</vt:lpstr>
      <vt:lpstr>各記録の比較開始（お互いの順位操作）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各記録の比較（お互いの順位操作）</vt:lpstr>
      <vt:lpstr>順位付けの流れ図と 簡易言語表記</vt:lpstr>
      <vt:lpstr>流れ図で表現　自分の順位を総当たりで計算</vt:lpstr>
      <vt:lpstr>流れ図で表現　お互いの順位を重複なしで計算</vt:lpstr>
      <vt:lpstr>総当たり順位付けの疑似言語表現</vt:lpstr>
      <vt:lpstr>お互いへの順位付けの疑似言語表現</vt:lpstr>
      <vt:lpstr>順位付けについて 流れ図で値の変化を追ってみよう。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（自分の順位を総当たりで計算）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流れ図でトレース 　（範囲を狭めながらお互いの順位を計算）</vt:lpstr>
      <vt:lpstr>順位付けのアルゴリズムの説明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順位付けのアルゴリズムの説明</dc:title>
  <dc:creator>情報処理部コンテンツ2011</dc:creator>
  <cp:lastModifiedBy>seastar 3</cp:lastModifiedBy>
  <cp:revision>79</cp:revision>
  <dcterms:created xsi:type="dcterms:W3CDTF">2011-06-22T02:35:09Z</dcterms:created>
  <dcterms:modified xsi:type="dcterms:W3CDTF">2021-03-06T03:12:51Z</dcterms:modified>
</cp:coreProperties>
</file>