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97" r:id="rId2"/>
    <p:sldId id="262" r:id="rId3"/>
    <p:sldId id="296" r:id="rId4"/>
    <p:sldId id="293" r:id="rId5"/>
    <p:sldId id="295" r:id="rId6"/>
    <p:sldId id="291" r:id="rId7"/>
    <p:sldId id="298" r:id="rId8"/>
    <p:sldId id="288" r:id="rId9"/>
    <p:sldId id="258" r:id="rId10"/>
    <p:sldId id="287" r:id="rId11"/>
  </p:sldIdLst>
  <p:sldSz cx="12192000" cy="6858000"/>
  <p:notesSz cx="6858000" cy="9144000"/>
  <p:embeddedFontLst>
    <p:embeddedFont>
      <p:font typeface="SimSun" panose="02010600030101010101" pitchFamily="2" charset="-122"/>
      <p:regular r:id="rId13"/>
    </p:embeddedFont>
    <p:embeddedFont>
      <p:font typeface="맑은 고딕 Semilight" panose="020B0502040204020203" pitchFamily="50" charset="-127"/>
      <p:regular r:id="rId14"/>
    </p:embeddedFont>
    <p:embeddedFont>
      <p:font typeface="배달의민족 주아" panose="02020603020101020101" pitchFamily="18" charset="-127"/>
      <p:regular r:id="rId15"/>
    </p:embeddedFont>
    <p:embeddedFont>
      <p:font typeface="Segoe UI Symbol" panose="020B0502040204020203" pitchFamily="34" charset="0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Arial Black" panose="020B0A04020102020204" pitchFamily="34" charset="0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3DE"/>
    <a:srgbClr val="F44674"/>
    <a:srgbClr val="F77B9B"/>
    <a:srgbClr val="FFFFFF"/>
    <a:srgbClr val="9253DF"/>
    <a:srgbClr val="CCAEF0"/>
    <a:srgbClr val="414142"/>
    <a:srgbClr val="F2F2F2"/>
    <a:srgbClr val="F9A7BD"/>
    <a:srgbClr val="EBCD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774" autoAdjust="0"/>
  </p:normalViewPr>
  <p:slideViewPr>
    <p:cSldViewPr snapToGrid="0" showGuides="1">
      <p:cViewPr varScale="1">
        <p:scale>
          <a:sx n="109" d="100"/>
          <a:sy n="109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BEB60-4241-45AE-9ACE-49EDE91D75AD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DCF7D-953A-4B29-BAE5-6209F8C3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4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DCF7D-953A-4B29-BAE5-6209F8C3FB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7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DCF7D-953A-4B29-BAE5-6209F8C3FB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8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DEEA4-ECAB-CCA3-3230-EE82916D1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2A23D-CB8B-333F-F06F-85A4FF8EB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47980-6715-60DA-5F72-CE097D6F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7D111-20CB-38D5-696B-AADC520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10B10-2A41-BAAE-3605-79B129CF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B336-6892-83BE-01CA-A27116A8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BBC0F-861A-1409-E106-274E84AC1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163BFD-D870-E887-92AE-5E04399D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F1041-CE77-34AE-C158-DDEE73D6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0BED5-268A-5C3B-186C-6BEB68C4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296F4-544B-F1AD-308E-F61D5CE5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6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2312-94C9-A84F-C27F-F8A427DD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0982A-B6F0-1D50-4862-BE6371C6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85D6A-C54A-5874-7B99-F291C428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EC619-C5ED-6270-8BD2-ADA02740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F4DAC-B799-6A2C-D4D0-A8CC991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7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5E846D-C63B-42D1-2A2B-8581B9E06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6665A-3732-D95C-185E-CAF75CB4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05932-4EF9-2A54-03FF-DAECFDC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8643F-6A66-3277-ECF4-7D326F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D5E32-7E93-521C-D170-42AF5100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3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E68C3-8583-9EFE-E561-7AA84B10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39A21-516B-A529-BE39-03B15D2B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039EB-39AA-B470-BF83-49B78BF0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D90D3-41BC-3BCC-3FE0-38EBC071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797A7-C024-A0AA-EA64-FD9DC19B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619A-C899-A1AB-3138-40A9CB2E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4D7CC4-80B5-6852-7D30-24E89517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17637-3522-3BF6-83A8-C0881140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B51C8-B57E-05FD-54BD-E90F5AC9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CC032-FB24-A6E3-08B3-9A0B6A5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4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6E08E-703C-14DB-B68F-EC7D5D78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51F2F-B20A-E6A2-D2A9-47E0B948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807D4D-BA2D-8EE8-A11A-E0E00030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43E44-CA06-4936-AC3E-B0CB484B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D5A39-4F49-06BD-0353-B6272631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CC3D9-34B1-49F3-D525-B3C5C5F6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E83C-CFDF-1C5C-58CB-231A3693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CD01B-945B-DD09-07CA-9EEC1C0D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3B891-B491-1E44-4D09-C8ADC15C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C12-0DA5-9236-0FC4-68794A717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3E628-A3AD-85A2-0723-33EED49D9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F34431-EA51-89E7-ED18-8D29B2C7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75433-9BB9-6476-C57A-479BBC95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DB8A0D-265C-1A26-17CF-6EB32BDB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1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14BC6-A524-1576-1642-40953DD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A759B2-F3EF-2FCB-56A0-AEAA2272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0EE54-AF05-0B96-F6B1-C1A467C3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8D1DF2-D0B1-CE7F-D894-EA82A6D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3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58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1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77C7-03DC-0FA9-F1B3-7CA77C9C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AC83D-7A93-4499-FCE0-B4EA43C1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B8107-B9B0-DD08-6A63-4A98B15A7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0C153-F171-979C-F37A-A811B2A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58122-73B4-3952-49A2-B133FE72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DCE51-676C-A975-2404-02334DA0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CFFE07-C64E-0866-EE88-9BBF24A9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484AA-24AB-E58E-2A96-5A9D4AEF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3FDC2-060A-91B6-6576-F33B11F9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AECB-742C-49E3-9B09-00C8E9378F3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22145-3D27-5145-6BCD-F106DAB5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06DBF-DCBD-9235-DC9C-89A6ED7D6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04D6F96-CBFB-37A5-A19A-8A8C04D8C6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2A54F3-1158-171C-4A8E-0F04F027933B}"/>
              </a:ext>
            </a:extLst>
          </p:cNvPr>
          <p:cNvSpPr/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3CAA764-9100-FB1E-A8A1-D9B646FF6FFF}"/>
              </a:ext>
            </a:extLst>
          </p:cNvPr>
          <p:cNvGrpSpPr/>
          <p:nvPr/>
        </p:nvGrpSpPr>
        <p:grpSpPr>
          <a:xfrm>
            <a:off x="2145205" y="2528910"/>
            <a:ext cx="7901590" cy="1932592"/>
            <a:chOff x="2096655" y="2612544"/>
            <a:chExt cx="7901590" cy="1932592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09B6A8F-4CCA-1945-3491-2AF98CF21C13}"/>
                </a:ext>
              </a:extLst>
            </p:cNvPr>
            <p:cNvSpPr/>
            <p:nvPr/>
          </p:nvSpPr>
          <p:spPr>
            <a:xfrm>
              <a:off x="2096655" y="2612544"/>
              <a:ext cx="447079" cy="589737"/>
            </a:xfrm>
            <a:custGeom>
              <a:avLst/>
              <a:gdLst>
                <a:gd name="connsiteX0" fmla="*/ 241242 w 482483"/>
                <a:gd name="connsiteY0" fmla="*/ 577505 h 577504"/>
                <a:gd name="connsiteX1" fmla="*/ 482484 w 482483"/>
                <a:gd name="connsiteY1" fmla="*/ 288752 h 577504"/>
                <a:gd name="connsiteX2" fmla="*/ 241242 w 482483"/>
                <a:gd name="connsiteY2" fmla="*/ 0 h 577504"/>
                <a:gd name="connsiteX3" fmla="*/ 0 w 482483"/>
                <a:gd name="connsiteY3" fmla="*/ 288752 h 577504"/>
                <a:gd name="connsiteX4" fmla="*/ 241242 w 482483"/>
                <a:gd name="connsiteY4" fmla="*/ 577505 h 57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483" h="577504">
                  <a:moveTo>
                    <a:pt x="241242" y="577505"/>
                  </a:moveTo>
                  <a:cubicBezTo>
                    <a:pt x="276583" y="451142"/>
                    <a:pt x="364423" y="346003"/>
                    <a:pt x="482484" y="288752"/>
                  </a:cubicBezTo>
                  <a:cubicBezTo>
                    <a:pt x="364273" y="231689"/>
                    <a:pt x="276370" y="126476"/>
                    <a:pt x="241242" y="0"/>
                  </a:cubicBezTo>
                  <a:cubicBezTo>
                    <a:pt x="205893" y="126360"/>
                    <a:pt x="118058" y="231493"/>
                    <a:pt x="0" y="288752"/>
                  </a:cubicBezTo>
                  <a:cubicBezTo>
                    <a:pt x="118061" y="346003"/>
                    <a:pt x="205901" y="451142"/>
                    <a:pt x="241242" y="5775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3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812F4C1-7C01-1B19-2FA5-9B47FCAAF55A}"/>
                </a:ext>
              </a:extLst>
            </p:cNvPr>
            <p:cNvSpPr/>
            <p:nvPr/>
          </p:nvSpPr>
          <p:spPr>
            <a:xfrm>
              <a:off x="9794467" y="4003656"/>
              <a:ext cx="203778" cy="243909"/>
            </a:xfrm>
            <a:custGeom>
              <a:avLst/>
              <a:gdLst>
                <a:gd name="connsiteX0" fmla="*/ 101889 w 203778"/>
                <a:gd name="connsiteY0" fmla="*/ 243910 h 243909"/>
                <a:gd name="connsiteX1" fmla="*/ 203778 w 203778"/>
                <a:gd name="connsiteY1" fmla="*/ 121870 h 243909"/>
                <a:gd name="connsiteX2" fmla="*/ 101889 w 203778"/>
                <a:gd name="connsiteY2" fmla="*/ 0 h 243909"/>
                <a:gd name="connsiteX3" fmla="*/ 0 w 203778"/>
                <a:gd name="connsiteY3" fmla="*/ 122040 h 243909"/>
                <a:gd name="connsiteX4" fmla="*/ 101889 w 203778"/>
                <a:gd name="connsiteY4" fmla="*/ 243910 h 24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778" h="243909">
                  <a:moveTo>
                    <a:pt x="101889" y="243910"/>
                  </a:moveTo>
                  <a:cubicBezTo>
                    <a:pt x="116812" y="190516"/>
                    <a:pt x="153907" y="146085"/>
                    <a:pt x="203778" y="121870"/>
                  </a:cubicBezTo>
                  <a:cubicBezTo>
                    <a:pt x="153870" y="97788"/>
                    <a:pt x="116747" y="53385"/>
                    <a:pt x="101889" y="0"/>
                  </a:cubicBezTo>
                  <a:cubicBezTo>
                    <a:pt x="86966" y="53391"/>
                    <a:pt x="49872" y="97825"/>
                    <a:pt x="0" y="122040"/>
                  </a:cubicBezTo>
                  <a:cubicBezTo>
                    <a:pt x="49832" y="146218"/>
                    <a:pt x="86924" y="190581"/>
                    <a:pt x="101889" y="24391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3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6">
              <a:extLst>
                <a:ext uri="{FF2B5EF4-FFF2-40B4-BE49-F238E27FC236}">
                  <a16:creationId xmlns:a16="http://schemas.microsoft.com/office/drawing/2014/main" id="{D812F4C1-7C01-1B19-2FA5-9B47FCAAF55A}"/>
                </a:ext>
              </a:extLst>
            </p:cNvPr>
            <p:cNvSpPr/>
            <p:nvPr/>
          </p:nvSpPr>
          <p:spPr>
            <a:xfrm>
              <a:off x="2543445" y="3102747"/>
              <a:ext cx="203778" cy="243909"/>
            </a:xfrm>
            <a:custGeom>
              <a:avLst/>
              <a:gdLst>
                <a:gd name="connsiteX0" fmla="*/ 101889 w 203778"/>
                <a:gd name="connsiteY0" fmla="*/ 243910 h 243909"/>
                <a:gd name="connsiteX1" fmla="*/ 203778 w 203778"/>
                <a:gd name="connsiteY1" fmla="*/ 121870 h 243909"/>
                <a:gd name="connsiteX2" fmla="*/ 101889 w 203778"/>
                <a:gd name="connsiteY2" fmla="*/ 0 h 243909"/>
                <a:gd name="connsiteX3" fmla="*/ 0 w 203778"/>
                <a:gd name="connsiteY3" fmla="*/ 122040 h 243909"/>
                <a:gd name="connsiteX4" fmla="*/ 101889 w 203778"/>
                <a:gd name="connsiteY4" fmla="*/ 243910 h 24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778" h="243909">
                  <a:moveTo>
                    <a:pt x="101889" y="243910"/>
                  </a:moveTo>
                  <a:cubicBezTo>
                    <a:pt x="116812" y="190516"/>
                    <a:pt x="153907" y="146085"/>
                    <a:pt x="203778" y="121870"/>
                  </a:cubicBezTo>
                  <a:cubicBezTo>
                    <a:pt x="153870" y="97788"/>
                    <a:pt x="116747" y="53385"/>
                    <a:pt x="101889" y="0"/>
                  </a:cubicBezTo>
                  <a:cubicBezTo>
                    <a:pt x="86966" y="53391"/>
                    <a:pt x="49872" y="97825"/>
                    <a:pt x="0" y="122040"/>
                  </a:cubicBezTo>
                  <a:cubicBezTo>
                    <a:pt x="49832" y="146218"/>
                    <a:pt x="86924" y="190581"/>
                    <a:pt x="101889" y="24391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3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4">
              <a:extLst>
                <a:ext uri="{FF2B5EF4-FFF2-40B4-BE49-F238E27FC236}">
                  <a16:creationId xmlns:a16="http://schemas.microsoft.com/office/drawing/2014/main" id="{D09B6A8F-4CCA-1945-3491-2AF98CF21C13}"/>
                </a:ext>
              </a:extLst>
            </p:cNvPr>
            <p:cNvSpPr/>
            <p:nvPr/>
          </p:nvSpPr>
          <p:spPr>
            <a:xfrm>
              <a:off x="9328727" y="3574473"/>
              <a:ext cx="406678" cy="551138"/>
            </a:xfrm>
            <a:custGeom>
              <a:avLst/>
              <a:gdLst>
                <a:gd name="connsiteX0" fmla="*/ 241242 w 482483"/>
                <a:gd name="connsiteY0" fmla="*/ 577505 h 577504"/>
                <a:gd name="connsiteX1" fmla="*/ 482484 w 482483"/>
                <a:gd name="connsiteY1" fmla="*/ 288752 h 577504"/>
                <a:gd name="connsiteX2" fmla="*/ 241242 w 482483"/>
                <a:gd name="connsiteY2" fmla="*/ 0 h 577504"/>
                <a:gd name="connsiteX3" fmla="*/ 0 w 482483"/>
                <a:gd name="connsiteY3" fmla="*/ 288752 h 577504"/>
                <a:gd name="connsiteX4" fmla="*/ 241242 w 482483"/>
                <a:gd name="connsiteY4" fmla="*/ 577505 h 57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483" h="577504">
                  <a:moveTo>
                    <a:pt x="241242" y="577505"/>
                  </a:moveTo>
                  <a:cubicBezTo>
                    <a:pt x="276583" y="451142"/>
                    <a:pt x="364423" y="346003"/>
                    <a:pt x="482484" y="288752"/>
                  </a:cubicBezTo>
                  <a:cubicBezTo>
                    <a:pt x="364273" y="231689"/>
                    <a:pt x="276370" y="126476"/>
                    <a:pt x="241242" y="0"/>
                  </a:cubicBezTo>
                  <a:cubicBezTo>
                    <a:pt x="205893" y="126360"/>
                    <a:pt x="118058" y="231493"/>
                    <a:pt x="0" y="288752"/>
                  </a:cubicBezTo>
                  <a:cubicBezTo>
                    <a:pt x="118061" y="346003"/>
                    <a:pt x="205901" y="451142"/>
                    <a:pt x="241242" y="5775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3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pic>
          <p:nvPicPr>
            <p:cNvPr id="3" name="그림 2" descr="폰트, 그래픽, 그래픽 디자인, 로고이(가) 표시된 사진&#10;&#10;자동 생성된 설명">
              <a:extLst>
                <a:ext uri="{FF2B5EF4-FFF2-40B4-BE49-F238E27FC236}">
                  <a16:creationId xmlns:a16="http://schemas.microsoft.com/office/drawing/2014/main" id="{B660D7DE-92E2-8755-6437-EC8DC6919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2000" y="2621278"/>
              <a:ext cx="7247744" cy="1923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025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4B3DD-B20B-0710-AA1B-D6B926574E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CE800-36BC-6655-8EAC-B9179811AC25}"/>
              </a:ext>
            </a:extLst>
          </p:cNvPr>
          <p:cNvSpPr txBox="1"/>
          <p:nvPr/>
        </p:nvSpPr>
        <p:spPr>
          <a:xfrm>
            <a:off x="4048003" y="3013501"/>
            <a:ext cx="4095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600" b="1" spc="6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495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5C48FA8-33B3-ADD0-CC07-5A171F1C860D}"/>
              </a:ext>
            </a:extLst>
          </p:cNvPr>
          <p:cNvSpPr txBox="1"/>
          <p:nvPr/>
        </p:nvSpPr>
        <p:spPr>
          <a:xfrm>
            <a:off x="5461852" y="472185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땅스부대찌개 Medium"/>
                <a:ea typeface="굴림" panose="020B0600000101010101" pitchFamily="50" charset="-127"/>
              </a:rPr>
              <a:t>목차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18301F-AF29-96A3-EEE4-C13E7A17EC84}"/>
              </a:ext>
            </a:extLst>
          </p:cNvPr>
          <p:cNvCxnSpPr/>
          <p:nvPr/>
        </p:nvCxnSpPr>
        <p:spPr>
          <a:xfrm>
            <a:off x="1215629" y="1320686"/>
            <a:ext cx="9586842" cy="359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CCDF22-7971-E8DD-06BD-9B98E33775AE}"/>
              </a:ext>
            </a:extLst>
          </p:cNvPr>
          <p:cNvGrpSpPr/>
          <p:nvPr/>
        </p:nvGrpSpPr>
        <p:grpSpPr>
          <a:xfrm>
            <a:off x="4448754" y="1641583"/>
            <a:ext cx="3294492" cy="4697927"/>
            <a:chOff x="4448754" y="1641583"/>
            <a:chExt cx="3294492" cy="46979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5AEF39-84F1-BB36-181E-50419B368CA5}"/>
                </a:ext>
              </a:extLst>
            </p:cNvPr>
            <p:cNvSpPr txBox="1"/>
            <p:nvPr/>
          </p:nvSpPr>
          <p:spPr>
            <a:xfrm>
              <a:off x="4448754" y="1641583"/>
              <a:ext cx="329449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rPr>
                <a:t>StoryTelling</a:t>
              </a:r>
              <a:endParaRPr lang="ko-KR" altLang="en-US" sz="3200" b="1" spc="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endParaRPr>
            </a:p>
            <a:p>
              <a:endParaRPr lang="en-US" altLang="ko-KR" sz="3200" b="1" spc="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064680-CE5B-9B24-F6EE-BB00E151106F}"/>
                </a:ext>
              </a:extLst>
            </p:cNvPr>
            <p:cNvSpPr txBox="1"/>
            <p:nvPr/>
          </p:nvSpPr>
          <p:spPr>
            <a:xfrm>
              <a:off x="4965723" y="2570119"/>
              <a:ext cx="22605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rPr>
                <a:t>Persona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CB410F-8380-1586-2723-A39EF1DBF778}"/>
                </a:ext>
              </a:extLst>
            </p:cNvPr>
            <p:cNvSpPr txBox="1"/>
            <p:nvPr/>
          </p:nvSpPr>
          <p:spPr>
            <a:xfrm>
              <a:off x="5699898" y="3498655"/>
              <a:ext cx="7922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rPr>
                <a:t>Ex</a:t>
              </a:r>
              <a:endParaRPr lang="ko-KR" altLang="en-US" sz="3200" b="1" spc="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32FC0D-38C3-0909-9C2B-614354912900}"/>
                </a:ext>
              </a:extLst>
            </p:cNvPr>
            <p:cNvSpPr txBox="1"/>
            <p:nvPr/>
          </p:nvSpPr>
          <p:spPr>
            <a:xfrm>
              <a:off x="4509669" y="4427191"/>
              <a:ext cx="31726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rPr>
                <a:t>Web Layout</a:t>
              </a:r>
              <a:endParaRPr lang="ko-KR" altLang="en-US" sz="3200" b="1" spc="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732FC0D-38C3-0909-9C2B-614354912900}"/>
                </a:ext>
              </a:extLst>
            </p:cNvPr>
            <p:cNvSpPr txBox="1"/>
            <p:nvPr/>
          </p:nvSpPr>
          <p:spPr>
            <a:xfrm>
              <a:off x="4737295" y="5262292"/>
              <a:ext cx="271741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rPr>
                <a:t>Divide UP</a:t>
              </a:r>
              <a:endParaRPr lang="ko-KR" altLang="en-US" sz="3200" b="1" spc="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endParaRPr>
            </a:p>
            <a:p>
              <a:endParaRPr lang="ko-KR" altLang="en-US" sz="3200" b="1" spc="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5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14233A-DD30-D13C-D2E2-74ACC0ADF691}"/>
              </a:ext>
            </a:extLst>
          </p:cNvPr>
          <p:cNvSpPr/>
          <p:nvPr/>
        </p:nvSpPr>
        <p:spPr>
          <a:xfrm>
            <a:off x="6305849" y="1129767"/>
            <a:ext cx="5153585" cy="5089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1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StoryTelling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52AC02-250F-067F-3FAF-787C91DA8471}"/>
              </a:ext>
            </a:extLst>
          </p:cNvPr>
          <p:cNvCxnSpPr/>
          <p:nvPr/>
        </p:nvCxnSpPr>
        <p:spPr>
          <a:xfrm>
            <a:off x="6457020" y="1836218"/>
            <a:ext cx="48512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08062" y="1447666"/>
            <a:ext cx="4283602" cy="4543082"/>
            <a:chOff x="909449" y="1528348"/>
            <a:chExt cx="3849008" cy="454308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55BC0F-4DB3-26A6-29B1-913236279EEB}"/>
                </a:ext>
              </a:extLst>
            </p:cNvPr>
            <p:cNvGrpSpPr/>
            <p:nvPr/>
          </p:nvGrpSpPr>
          <p:grpSpPr>
            <a:xfrm>
              <a:off x="909449" y="1528348"/>
              <a:ext cx="3790388" cy="4543082"/>
              <a:chOff x="915005" y="1342313"/>
              <a:chExt cx="4183733" cy="5014538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C2411E4-C49E-CEDA-C743-47CCD4B3FC99}"/>
                  </a:ext>
                </a:extLst>
              </p:cNvPr>
              <p:cNvSpPr/>
              <p:nvPr/>
            </p:nvSpPr>
            <p:spPr>
              <a:xfrm>
                <a:off x="915005" y="2099791"/>
                <a:ext cx="2969941" cy="289694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04EB077-E049-5404-2E11-72EE0B1708E2}"/>
                  </a:ext>
                </a:extLst>
              </p:cNvPr>
              <p:cNvSpPr/>
              <p:nvPr/>
            </p:nvSpPr>
            <p:spPr>
              <a:xfrm>
                <a:off x="3531868" y="1342313"/>
                <a:ext cx="1314121" cy="1314121"/>
              </a:xfrm>
              <a:prstGeom prst="ellipse">
                <a:avLst/>
              </a:prstGeom>
              <a:solidFill>
                <a:srgbClr val="FCD3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7BA39AC-F916-65C6-CA4D-AF415B2A841D}"/>
                  </a:ext>
                </a:extLst>
              </p:cNvPr>
              <p:cNvSpPr/>
              <p:nvPr/>
            </p:nvSpPr>
            <p:spPr>
              <a:xfrm>
                <a:off x="4014354" y="3258191"/>
                <a:ext cx="1084384" cy="1084384"/>
              </a:xfrm>
              <a:prstGeom prst="ellipse">
                <a:avLst/>
              </a:prstGeom>
              <a:solidFill>
                <a:srgbClr val="CCA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92CB0EB-477E-ED27-8B87-82DF0A56C14B}"/>
                  </a:ext>
                </a:extLst>
              </p:cNvPr>
              <p:cNvSpPr/>
              <p:nvPr/>
            </p:nvSpPr>
            <p:spPr>
              <a:xfrm>
                <a:off x="2826464" y="4854344"/>
                <a:ext cx="1502507" cy="150250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EC2FA-38F5-EEF6-D991-CDFBA2554B4A}"/>
                </a:ext>
              </a:extLst>
            </p:cNvPr>
            <p:cNvSpPr txBox="1"/>
            <p:nvPr/>
          </p:nvSpPr>
          <p:spPr>
            <a:xfrm flipH="1">
              <a:off x="2726535" y="5214374"/>
              <a:ext cx="1190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+mn-ea"/>
                </a:rPr>
                <a:t>맛집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81C038-B104-CCA7-E2B2-1285E1EA0732}"/>
                </a:ext>
              </a:extLst>
            </p:cNvPr>
            <p:cNvSpPr txBox="1"/>
            <p:nvPr/>
          </p:nvSpPr>
          <p:spPr>
            <a:xfrm flipH="1">
              <a:off x="3658784" y="3570706"/>
              <a:ext cx="1099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+mn-ea"/>
                </a:rPr>
                <a:t>카페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208707-207F-AC18-18CC-C3855AD1927B}"/>
                </a:ext>
              </a:extLst>
            </p:cNvPr>
            <p:cNvSpPr txBox="1"/>
            <p:nvPr/>
          </p:nvSpPr>
          <p:spPr>
            <a:xfrm flipH="1">
              <a:off x="3136265" y="1938967"/>
              <a:ext cx="1478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데이트 장소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57020" y="1298327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로맨스를 디자인하다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6233" y="1851176"/>
            <a:ext cx="4692807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/>
              <a:t>데이트를 할 때 여러분은 어떤 것들을 </a:t>
            </a:r>
            <a:r>
              <a:rPr lang="ko-KR" altLang="en-US" sz="1100" dirty="0" err="1"/>
              <a:t>고려하시나요</a:t>
            </a:r>
            <a:r>
              <a:rPr lang="en-US" altLang="ko-KR" sz="1100" dirty="0"/>
              <a:t>?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아마 대부분 어디로 갈지</a:t>
            </a:r>
            <a:r>
              <a:rPr lang="en-US" altLang="ko-KR" sz="1100" dirty="0"/>
              <a:t>, </a:t>
            </a:r>
            <a:r>
              <a:rPr lang="ko-KR" altLang="en-US" sz="1100" dirty="0"/>
              <a:t>무엇을 먹을지 또는</a:t>
            </a:r>
            <a:r>
              <a:rPr lang="en-US" altLang="ko-KR" sz="1100" dirty="0"/>
              <a:t> </a:t>
            </a:r>
            <a:r>
              <a:rPr lang="ko-KR" altLang="en-US" sz="1100" dirty="0"/>
              <a:t>무엇을 할지를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고민하는 것 같습니다</a:t>
            </a:r>
            <a:r>
              <a:rPr lang="en-US" altLang="ko-KR" sz="11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하나하나 다 찾아보기는 번거롭고</a:t>
            </a:r>
            <a:r>
              <a:rPr lang="en-US" altLang="ko-KR" sz="1100" dirty="0"/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100" dirty="0"/>
              <a:t>대충 만나면 데이트의 의미가 옅어지는 것 같죠</a:t>
            </a:r>
            <a:r>
              <a:rPr lang="en-US" altLang="ko-KR" sz="11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100" dirty="0"/>
              <a:t>‘Daejeon Love U’ </a:t>
            </a:r>
            <a:r>
              <a:rPr lang="ko-KR" altLang="en-US" sz="1100" dirty="0"/>
              <a:t>는 그런 행복하고 설레는 데이트를 위해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이 사이트를 제작했습니다</a:t>
            </a:r>
            <a:r>
              <a:rPr lang="en-US" altLang="ko-KR" sz="11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대전의 맛있는 맛집이나 분위기 있는 카페</a:t>
            </a:r>
            <a:r>
              <a:rPr lang="en-US" altLang="ko-KR" sz="1100" dirty="0"/>
              <a:t>, </a:t>
            </a:r>
            <a:r>
              <a:rPr lang="ko-KR" altLang="en-US" sz="1100" dirty="0"/>
              <a:t>축제</a:t>
            </a:r>
            <a:r>
              <a:rPr lang="en-US" altLang="ko-KR" sz="1100" dirty="0"/>
              <a:t>, </a:t>
            </a:r>
            <a:r>
              <a:rPr lang="ko-KR" altLang="en-US" sz="1100" dirty="0"/>
              <a:t>행사 까지</a:t>
            </a:r>
            <a:r>
              <a:rPr lang="en-US" altLang="ko-KR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‘Daejeon Love U’ </a:t>
            </a:r>
            <a:r>
              <a:rPr lang="ko-KR" altLang="en-US" sz="1100" dirty="0"/>
              <a:t>가 보기편리하게 디자인하였습니다</a:t>
            </a:r>
            <a:r>
              <a:rPr lang="en-US" altLang="ko-KR" sz="11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배달의 민족이나 카카오 플랫폼처럼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대전에 방문하는 고객과 지역의 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많은 가게의 기회와 고객의 만족을 위해 연결다리로서 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중요한 역할을 할 것이라 기대됩니다</a:t>
            </a:r>
            <a:r>
              <a:rPr lang="en-US" altLang="ko-KR" sz="11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사랑 과 설렘</a:t>
            </a:r>
            <a:r>
              <a:rPr lang="en-US" altLang="ko-KR" sz="1100" dirty="0"/>
              <a:t>,</a:t>
            </a:r>
            <a:r>
              <a:rPr lang="ko-KR" altLang="en-US" sz="1100" dirty="0"/>
              <a:t> 행복</a:t>
            </a:r>
            <a:r>
              <a:rPr lang="en-US" altLang="ko-KR" sz="1100" dirty="0"/>
              <a:t>,</a:t>
            </a:r>
            <a:r>
              <a:rPr lang="ko-KR" altLang="en-US" sz="1100" dirty="0"/>
              <a:t> 추억 그 외 모든 두근거리는 감정들 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저희 </a:t>
            </a:r>
            <a:r>
              <a:rPr lang="en-US" altLang="ko-KR" sz="1100" dirty="0"/>
              <a:t>‘Daejeon Love U‘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얻어 가시기 바랍니다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6904" y="3230774"/>
            <a:ext cx="2970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로맨스를 디자인하다</a:t>
            </a:r>
            <a:r>
              <a:rPr lang="en-US" altLang="ko-KR" sz="2200" b="1" dirty="0">
                <a:solidFill>
                  <a:schemeClr val="bg1"/>
                </a:solidFill>
              </a:rPr>
              <a:t>.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52034" y="1827195"/>
            <a:ext cx="1138517" cy="10604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7583" y="2203782"/>
            <a:ext cx="6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대전</a:t>
            </a:r>
          </a:p>
        </p:txBody>
      </p:sp>
    </p:spTree>
    <p:extLst>
      <p:ext uri="{BB962C8B-B14F-4D97-AF65-F5344CB8AC3E}">
        <p14:creationId xmlns:p14="http://schemas.microsoft.com/office/powerpoint/2010/main" val="40821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B9F8807-7E0B-1144-C8F1-132F290E2860}"/>
              </a:ext>
            </a:extLst>
          </p:cNvPr>
          <p:cNvSpPr/>
          <p:nvPr/>
        </p:nvSpPr>
        <p:spPr>
          <a:xfrm>
            <a:off x="745490" y="1358900"/>
            <a:ext cx="3443324" cy="5047476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FDE3E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4FC5AFD-A65E-E41A-2AA6-EB347A8267D3}"/>
              </a:ext>
            </a:extLst>
          </p:cNvPr>
          <p:cNvSpPr/>
          <p:nvPr/>
        </p:nvSpPr>
        <p:spPr>
          <a:xfrm>
            <a:off x="4374337" y="1358900"/>
            <a:ext cx="3443324" cy="5047476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6515722-8F06-D76E-E4CD-5220B1B0FFF1}"/>
              </a:ext>
            </a:extLst>
          </p:cNvPr>
          <p:cNvSpPr/>
          <p:nvPr/>
        </p:nvSpPr>
        <p:spPr>
          <a:xfrm>
            <a:off x="7957331" y="1358900"/>
            <a:ext cx="3443324" cy="5047476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EBCDCF">
              <a:alpha val="50196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83CFA-BB6A-8800-691C-355544F50D08}"/>
              </a:ext>
            </a:extLst>
          </p:cNvPr>
          <p:cNvSpPr txBox="1"/>
          <p:nvPr/>
        </p:nvSpPr>
        <p:spPr>
          <a:xfrm>
            <a:off x="4767354" y="1621881"/>
            <a:ext cx="2657288" cy="121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대전새내기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남자친구가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대전에 놀러 온다는데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대전에서 </a:t>
            </a:r>
            <a:r>
              <a:rPr lang="ko-KR" alt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분위기 있는 카페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어디 없나요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D73FD-C6DB-D8D2-8560-15039255D2A8}"/>
              </a:ext>
            </a:extLst>
          </p:cNvPr>
          <p:cNvSpPr txBox="1"/>
          <p:nvPr/>
        </p:nvSpPr>
        <p:spPr>
          <a:xfrm>
            <a:off x="8306863" y="1569060"/>
            <a:ext cx="267152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대전스윗남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(27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조만간 여자친구랑 기념일인데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데리고 </a:t>
            </a:r>
            <a:r>
              <a:rPr lang="ko-KR" alt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가볼 만한 곳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어디 없을까요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7331" y="4906330"/>
            <a:ext cx="3443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lphaUcPeriod"/>
            </a:pPr>
            <a:r>
              <a:rPr lang="ko-KR" altLang="en-US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계절마다 </a:t>
            </a:r>
            <a:r>
              <a:rPr lang="ko-KR" altLang="en-US" sz="1200" b="1" dirty="0" err="1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가볼만한</a:t>
            </a:r>
            <a:r>
              <a:rPr lang="ko-KR" altLang="en-US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장소나</a:t>
            </a:r>
            <a:r>
              <a:rPr lang="en-US" altLang="ko-KR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구역마다 개최되는 축제</a:t>
            </a:r>
            <a:r>
              <a:rPr lang="en-US" altLang="ko-KR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행사를 </a:t>
            </a:r>
            <a:r>
              <a:rPr lang="en-US" altLang="ko-KR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 할 수 있습니다</a:t>
            </a:r>
            <a:r>
              <a:rPr lang="en-US" altLang="ko-KR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lphaUcPeriod"/>
            </a:pPr>
            <a:endParaRPr lang="en-US" altLang="ko-KR" sz="1200" b="1" dirty="0">
              <a:solidFill>
                <a:srgbClr val="B1173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추천 루트를 통해 효율적인 시간 관리까지</a:t>
            </a:r>
            <a:r>
              <a:rPr lang="en-US" altLang="ko-KR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74337" y="4906330"/>
            <a:ext cx="3443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lphaUcPeriod"/>
            </a:pPr>
            <a:r>
              <a:rPr lang="ko-KR" altLang="en-US" sz="1200" b="1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주변 경치나 카페 내 분위기에 따라 </a:t>
            </a:r>
            <a:r>
              <a:rPr lang="en-US" altLang="ko-KR" sz="1200" b="1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200" b="1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200" b="1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추천해드립니다</a:t>
            </a:r>
            <a:r>
              <a:rPr lang="en-US" altLang="ko-KR" sz="1200" b="1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lphaUcPeriod"/>
            </a:pPr>
            <a:endParaRPr lang="en-US" altLang="ko-KR" sz="1200" b="1" dirty="0">
              <a:solidFill>
                <a:srgbClr val="7030A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분위기 있는 카페에서 </a:t>
            </a:r>
            <a:r>
              <a:rPr lang="ko-KR" altLang="en-US" sz="1200" b="1" dirty="0" err="1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인생샷</a:t>
            </a:r>
            <a:r>
              <a:rPr lang="en-US" altLang="ko-KR" sz="1200" b="1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490" y="4906330"/>
            <a:ext cx="3443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lphaUcPeriod"/>
            </a:pP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대전의 유명한 맛집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아는 사람만 가는 맛집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숨겨진 맛집 다 소개해드립니다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lphaUcPeriod"/>
            </a:pP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`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근처 맛집과 </a:t>
            </a:r>
            <a:r>
              <a:rPr lang="ko-KR" altLang="en-US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핫플레이스까지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한눈에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!!`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998837" y="1621881"/>
            <a:ext cx="2936630" cy="1195754"/>
          </a:xfrm>
          <a:prstGeom prst="wedgeRoundRectCallout">
            <a:avLst>
              <a:gd name="adj1" fmla="val -6461"/>
              <a:gd name="adj2" fmla="val 74265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1F4B0-1FF5-420E-1C39-745AD02C5CF1}"/>
              </a:ext>
            </a:extLst>
          </p:cNvPr>
          <p:cNvSpPr txBox="1"/>
          <p:nvPr/>
        </p:nvSpPr>
        <p:spPr>
          <a:xfrm>
            <a:off x="984605" y="1586644"/>
            <a:ext cx="2950862" cy="1214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대전토박이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(35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대전에서 산지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가는 곳만 가요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b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혹시 </a:t>
            </a:r>
            <a:r>
              <a:rPr lang="ko-KR" alt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숨은 맛집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아는데 있나요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627684" y="1621881"/>
            <a:ext cx="2936630" cy="1195754"/>
          </a:xfrm>
          <a:prstGeom prst="wedgeRoundRectCallout">
            <a:avLst>
              <a:gd name="adj1" fmla="val -6461"/>
              <a:gd name="adj2" fmla="val 74264"/>
              <a:gd name="adj3" fmla="val 16667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8174309" y="1621881"/>
            <a:ext cx="2936630" cy="1195754"/>
          </a:xfrm>
          <a:prstGeom prst="wedgeRoundRectCallout">
            <a:avLst>
              <a:gd name="adj1" fmla="val -6162"/>
              <a:gd name="adj2" fmla="val 70588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993" y="3197985"/>
            <a:ext cx="1152000" cy="13734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36" y="3271399"/>
            <a:ext cx="1152000" cy="1300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99" y="3081545"/>
            <a:ext cx="1152000" cy="14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1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22152" y="997974"/>
            <a:ext cx="3361594" cy="3375118"/>
            <a:chOff x="4035425" y="1063043"/>
            <a:chExt cx="4121149" cy="413772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FDBBB1-A184-B227-F281-0F27DAF64DBE}"/>
                </a:ext>
              </a:extLst>
            </p:cNvPr>
            <p:cNvSpPr/>
            <p:nvPr/>
          </p:nvSpPr>
          <p:spPr>
            <a:xfrm flipH="1">
              <a:off x="4035425" y="398052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9C638ED-1007-EB5B-995F-61509994C498}"/>
                </a:ext>
              </a:extLst>
            </p:cNvPr>
            <p:cNvSpPr/>
            <p:nvPr/>
          </p:nvSpPr>
          <p:spPr>
            <a:xfrm rot="3600000" flipH="1">
              <a:off x="4840423" y="261533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rgbClr val="EFE6FA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0C3FFD3-2750-12C5-7064-D06B22D09C71}"/>
                </a:ext>
              </a:extLst>
            </p:cNvPr>
            <p:cNvSpPr/>
            <p:nvPr/>
          </p:nvSpPr>
          <p:spPr>
            <a:xfrm rot="18000000" flipH="1" flipV="1">
              <a:off x="3272485" y="263191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615923" y="1828925"/>
            <a:ext cx="3284513" cy="1628945"/>
            <a:chOff x="1257299" y="2897024"/>
            <a:chExt cx="2984528" cy="16289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노잼도시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!’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알려진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대전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435835" y="3325640"/>
              <a:ext cx="28059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대전에서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흔한 데이트 고민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대전은 무조건 </a:t>
              </a:r>
              <a:r>
                <a:rPr lang="ko-KR" altLang="en-US" sz="1200" b="1" dirty="0" err="1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성심당이라는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오해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곳곳에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흩어진 관광지와 먹거리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...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8101942" y="1828925"/>
            <a:ext cx="3284513" cy="2359988"/>
            <a:chOff x="1257299" y="2897024"/>
            <a:chExt cx="2984528" cy="23599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유잼도시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!’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바뀌는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요즘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435835" y="3318020"/>
              <a:ext cx="280599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데이트 루트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고민을  한번에 해결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맛집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카페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명소를 한눈에 추천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 현지인이 추천하는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/>
              </a:r>
              <a:b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</a:b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여러 개의 추천 루트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/>
              </a:r>
              <a:b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</a:b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047241" y="4537833"/>
            <a:ext cx="3672840" cy="1676400"/>
            <a:chOff x="4047241" y="4564380"/>
            <a:chExt cx="3672840" cy="1676400"/>
          </a:xfrm>
        </p:grpSpPr>
        <p:grpSp>
          <p:nvGrpSpPr>
            <p:cNvPr id="4" name="그룹 3"/>
            <p:cNvGrpSpPr/>
            <p:nvPr/>
          </p:nvGrpSpPr>
          <p:grpSpPr>
            <a:xfrm>
              <a:off x="4226797" y="4728859"/>
              <a:ext cx="3313728" cy="1323440"/>
              <a:chOff x="5387546" y="5024791"/>
              <a:chExt cx="3313728" cy="132344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9A11CC-0F3F-405A-E6A7-533E27CFE10A}"/>
                  </a:ext>
                </a:extLst>
              </p:cNvPr>
              <p:cNvSpPr txBox="1"/>
              <p:nvPr/>
            </p:nvSpPr>
            <p:spPr>
              <a:xfrm>
                <a:off x="5387546" y="5024791"/>
                <a:ext cx="33137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“Daejeon Love U” </a:t>
                </a:r>
                <a:r>
                  <a:rPr lang="ko-KR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의 효과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!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244505-B1CA-3C79-1D38-CB9BA0397E89}"/>
                  </a:ext>
                </a:extLst>
              </p:cNvPr>
              <p:cNvSpPr txBox="1"/>
              <p:nvPr/>
            </p:nvSpPr>
            <p:spPr>
              <a:xfrm>
                <a:off x="5476271" y="5424901"/>
                <a:ext cx="31362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 대전의 상권 발달과 숨은 정보 </a:t>
                </a:r>
                <a:r>
                  <a:rPr lang="en-US" altLang="ko-KR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‘</a:t>
                </a:r>
                <a:r>
                  <a:rPr lang="ko-KR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공유</a:t>
                </a:r>
                <a:r>
                  <a:rPr lang="en-US" altLang="ko-KR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’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최신 트렌드와 인기 있는 장소를 </a:t>
                </a:r>
                <a:r>
                  <a:rPr lang="en-US" altLang="ko-KR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‘</a:t>
                </a:r>
                <a:r>
                  <a:rPr lang="ko-KR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추천</a:t>
                </a:r>
                <a:r>
                  <a:rPr lang="en-US" altLang="ko-KR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’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 </a:t>
                </a:r>
                <a:endPara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고객과 판매자의 </a:t>
                </a:r>
                <a:r>
                  <a:rPr lang="en-US" altLang="ko-KR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‘</a:t>
                </a:r>
                <a:r>
                  <a:rPr lang="ko-KR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간편한 연결</a:t>
                </a:r>
                <a:r>
                  <a:rPr lang="en-US" altLang="ko-KR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’</a:t>
                </a:r>
              </a:p>
            </p:txBody>
          </p:sp>
        </p:grpSp>
        <p:sp>
          <p:nvSpPr>
            <p:cNvPr id="6" name="모서리가 둥근 직사각형 5"/>
            <p:cNvSpPr/>
            <p:nvPr/>
          </p:nvSpPr>
          <p:spPr>
            <a:xfrm>
              <a:off x="4047241" y="4564380"/>
              <a:ext cx="3672840" cy="16764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303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8297794" y="4486317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2DCE9B-3FF3-DD50-D8DD-1D0A698C568D}"/>
              </a:ext>
            </a:extLst>
          </p:cNvPr>
          <p:cNvSpPr/>
          <p:nvPr/>
        </p:nvSpPr>
        <p:spPr>
          <a:xfrm>
            <a:off x="8296978" y="4490441"/>
            <a:ext cx="2914410" cy="604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909153" y="4469513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07238E-5D99-24B7-8A5D-665290CC7023}"/>
              </a:ext>
            </a:extLst>
          </p:cNvPr>
          <p:cNvSpPr/>
          <p:nvPr/>
        </p:nvSpPr>
        <p:spPr>
          <a:xfrm>
            <a:off x="907521" y="4486317"/>
            <a:ext cx="2915226" cy="604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4585441" y="4475089"/>
            <a:ext cx="2948027" cy="1974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BAB144-6D18-9D0A-6789-A8D53F28248A}"/>
              </a:ext>
            </a:extLst>
          </p:cNvPr>
          <p:cNvSpPr/>
          <p:nvPr/>
        </p:nvSpPr>
        <p:spPr>
          <a:xfrm>
            <a:off x="4585440" y="4486317"/>
            <a:ext cx="2948844" cy="6328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3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23190-D357-F3D0-53A4-80EEEEF0264C}"/>
              </a:ext>
            </a:extLst>
          </p:cNvPr>
          <p:cNvSpPr/>
          <p:nvPr/>
        </p:nvSpPr>
        <p:spPr>
          <a:xfrm>
            <a:off x="635431" y="1732731"/>
            <a:ext cx="3525520" cy="229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81891-1FF5-1573-7218-4CD2D3D5ADBA}"/>
              </a:ext>
            </a:extLst>
          </p:cNvPr>
          <p:cNvSpPr txBox="1"/>
          <p:nvPr/>
        </p:nvSpPr>
        <p:spPr>
          <a:xfrm>
            <a:off x="909153" y="4613350"/>
            <a:ext cx="29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맛집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6D4D2-681B-A056-C9DB-51602A62213B}"/>
              </a:ext>
            </a:extLst>
          </p:cNvPr>
          <p:cNvSpPr/>
          <p:nvPr/>
        </p:nvSpPr>
        <p:spPr>
          <a:xfrm>
            <a:off x="4313351" y="1732731"/>
            <a:ext cx="3525520" cy="2294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B2925-B075-74D2-A562-7188DC632A98}"/>
              </a:ext>
            </a:extLst>
          </p:cNvPr>
          <p:cNvSpPr txBox="1"/>
          <p:nvPr/>
        </p:nvSpPr>
        <p:spPr>
          <a:xfrm>
            <a:off x="4619060" y="4613350"/>
            <a:ext cx="29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카페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B5706E-3438-29F8-0B46-A19481B09FAF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rgbClr val="DEC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875F9-A7FA-DE03-65C0-0F2760939315}"/>
              </a:ext>
            </a:extLst>
          </p:cNvPr>
          <p:cNvSpPr txBox="1"/>
          <p:nvPr/>
        </p:nvSpPr>
        <p:spPr>
          <a:xfrm>
            <a:off x="8296977" y="4613350"/>
            <a:ext cx="29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핫플레이스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521" y="5091321"/>
            <a:ext cx="2915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숨겨진 맛집 추천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테마별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맛집 정보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평점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오픈시간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랭킹 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9058" y="5102473"/>
            <a:ext cx="2914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400" dirty="0"/>
              <a:t>분위기 좋은 카페 추천</a:t>
            </a:r>
            <a:endParaRPr lang="en-US" altLang="ko-KR" sz="1400" dirty="0"/>
          </a:p>
          <a:p>
            <a:r>
              <a:rPr lang="ko-KR" altLang="en-US" sz="1400" dirty="0"/>
              <a:t>디저트 종류</a:t>
            </a:r>
            <a:endParaRPr lang="en-US" altLang="ko-KR" sz="1400" dirty="0"/>
          </a:p>
          <a:p>
            <a:r>
              <a:rPr lang="ko-KR" altLang="en-US" sz="1400" dirty="0"/>
              <a:t>카페 정보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err="1"/>
              <a:t>오픈시간</a:t>
            </a:r>
            <a:r>
              <a:rPr lang="en-US" altLang="ko-KR" sz="1400" dirty="0"/>
              <a:t>, </a:t>
            </a:r>
            <a:r>
              <a:rPr lang="ko-KR" altLang="en-US" sz="1400" dirty="0"/>
              <a:t>리뷰</a:t>
            </a:r>
            <a:r>
              <a:rPr lang="en-US" altLang="ko-KR" sz="1400" dirty="0"/>
              <a:t>, </a:t>
            </a:r>
            <a:r>
              <a:rPr lang="ko-KR" altLang="en-US" sz="1400" dirty="0"/>
              <a:t>추천메뉴 등</a:t>
            </a:r>
            <a:endParaRPr lang="en-US" altLang="ko-K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30594" y="5091321"/>
            <a:ext cx="29554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400" dirty="0"/>
              <a:t>숨겨진 데이트 명소 추천</a:t>
            </a:r>
            <a:endParaRPr lang="en-US" altLang="ko-KR" sz="1400" dirty="0"/>
          </a:p>
          <a:p>
            <a:r>
              <a:rPr lang="ko-KR" altLang="en-US" sz="1400" dirty="0"/>
              <a:t>시기별 및 구역별</a:t>
            </a:r>
            <a:endParaRPr lang="en-US" altLang="ko-KR" sz="1400" dirty="0"/>
          </a:p>
          <a:p>
            <a:r>
              <a:rPr lang="ko-KR" altLang="en-US" sz="1400" dirty="0"/>
              <a:t>가까운 역이나 교통편 소개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11" y="1998272"/>
            <a:ext cx="3524400" cy="17631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91" y="2004283"/>
            <a:ext cx="3524400" cy="1751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1" y="2025604"/>
            <a:ext cx="3524400" cy="17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69073" y="198958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 Layout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4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1C50720-352A-4EFC-21A0-2E2B91CADF5B}"/>
              </a:ext>
            </a:extLst>
          </p:cNvPr>
          <p:cNvGrpSpPr/>
          <p:nvPr/>
        </p:nvGrpSpPr>
        <p:grpSpPr>
          <a:xfrm>
            <a:off x="1056765" y="1418699"/>
            <a:ext cx="10078470" cy="4621929"/>
            <a:chOff x="1054480" y="1496758"/>
            <a:chExt cx="10078470" cy="462192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5FCDFF6-86D0-7E5B-A015-E128CB507226}"/>
                </a:ext>
              </a:extLst>
            </p:cNvPr>
            <p:cNvGrpSpPr/>
            <p:nvPr/>
          </p:nvGrpSpPr>
          <p:grpSpPr>
            <a:xfrm>
              <a:off x="1056909" y="1496758"/>
              <a:ext cx="4958408" cy="2269663"/>
              <a:chOff x="1056909" y="1496758"/>
              <a:chExt cx="4958408" cy="2269663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8A12BDD-6430-4160-27CB-DF0422E0DDCC}"/>
                  </a:ext>
                </a:extLst>
              </p:cNvPr>
              <p:cNvSpPr/>
              <p:nvPr/>
            </p:nvSpPr>
            <p:spPr>
              <a:xfrm>
                <a:off x="1056909" y="1498421"/>
                <a:ext cx="4958408" cy="226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5B8E0D-7D64-5A7B-0F66-027EC4367BD5}"/>
                  </a:ext>
                </a:extLst>
              </p:cNvPr>
              <p:cNvSpPr txBox="1"/>
              <p:nvPr/>
            </p:nvSpPr>
            <p:spPr>
              <a:xfrm>
                <a:off x="5200988" y="3260750"/>
                <a:ext cx="800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2400" b="1" dirty="0">
                    <a:solidFill>
                      <a:schemeClr val="bg1"/>
                    </a:solidFill>
                  </a:rPr>
                  <a:t>메인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D9679081-32C7-B194-59F2-8C9FFBB59C39}"/>
                  </a:ext>
                </a:extLst>
              </p:cNvPr>
              <p:cNvGrpSpPr/>
              <p:nvPr/>
            </p:nvGrpSpPr>
            <p:grpSpPr>
              <a:xfrm>
                <a:off x="1411445" y="1496758"/>
                <a:ext cx="3861112" cy="2182749"/>
                <a:chOff x="1411445" y="1496758"/>
                <a:chExt cx="3861112" cy="2182749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411445" y="1690255"/>
                  <a:ext cx="3861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458710" y="1496758"/>
                  <a:ext cx="178004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4456301" y="1784190"/>
                  <a:ext cx="613310" cy="300295"/>
                </a:xfrm>
                <a:prstGeom prst="roundRect">
                  <a:avLst>
                    <a:gd name="adj" fmla="val 979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Log-in</a:t>
                  </a: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4364740" y="2154666"/>
                  <a:ext cx="796433" cy="1093005"/>
                </a:xfrm>
                <a:prstGeom prst="roundRect">
                  <a:avLst>
                    <a:gd name="adj" fmla="val 970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800" dirty="0">
                      <a:solidFill>
                        <a:schemeClr val="tx1"/>
                      </a:solidFill>
                    </a:rPr>
                    <a:t>planner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1758188" y="1784190"/>
                  <a:ext cx="201509" cy="16080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icon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모서리가 둥근 직사각형 54"/>
                <p:cNvSpPr/>
                <p:nvPr/>
              </p:nvSpPr>
              <p:spPr>
                <a:xfrm>
                  <a:off x="2016031" y="1613110"/>
                  <a:ext cx="2283458" cy="1393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Title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2016031" y="1784190"/>
                  <a:ext cx="2283458" cy="1608022"/>
                </a:xfrm>
                <a:prstGeom prst="roundRect">
                  <a:avLst>
                    <a:gd name="adj" fmla="val 23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home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2016031" y="3432621"/>
                  <a:ext cx="2283458" cy="246886"/>
                </a:xfrm>
                <a:prstGeom prst="roundRect">
                  <a:avLst>
                    <a:gd name="adj" fmla="val 1831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address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357362" y="2085558"/>
                  <a:ext cx="1614928" cy="2906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sz="105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F51D95F-B2D7-5476-71F3-F48027608739}"/>
                </a:ext>
              </a:extLst>
            </p:cNvPr>
            <p:cNvGrpSpPr/>
            <p:nvPr/>
          </p:nvGrpSpPr>
          <p:grpSpPr>
            <a:xfrm>
              <a:off x="6092950" y="1496758"/>
              <a:ext cx="5040000" cy="2268000"/>
              <a:chOff x="6092950" y="1498421"/>
              <a:chExt cx="5040000" cy="226800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ED1ED28-17A1-8EDB-4DC3-A8FD7C93C915}"/>
                  </a:ext>
                </a:extLst>
              </p:cNvPr>
              <p:cNvSpPr/>
              <p:nvPr/>
            </p:nvSpPr>
            <p:spPr>
              <a:xfrm>
                <a:off x="6092950" y="1498421"/>
                <a:ext cx="5040000" cy="2268000"/>
              </a:xfrm>
              <a:prstGeom prst="rect">
                <a:avLst/>
              </a:prstGeom>
              <a:solidFill>
                <a:srgbClr val="CCA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DAA5E3-E7C0-211E-FA8D-F6157BEA34EB}"/>
                  </a:ext>
                </a:extLst>
              </p:cNvPr>
              <p:cNvSpPr txBox="1"/>
              <p:nvPr/>
            </p:nvSpPr>
            <p:spPr>
              <a:xfrm>
                <a:off x="6149174" y="3232878"/>
                <a:ext cx="800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</a:rPr>
                  <a:t>맛집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8FD9B7A-15DE-0972-5245-C61B2AEF9562}"/>
                  </a:ext>
                </a:extLst>
              </p:cNvPr>
              <p:cNvGrpSpPr/>
              <p:nvPr/>
            </p:nvGrpSpPr>
            <p:grpSpPr>
              <a:xfrm>
                <a:off x="7193029" y="1703297"/>
                <a:ext cx="3645440" cy="1892328"/>
                <a:chOff x="7193029" y="1703297"/>
                <a:chExt cx="3645440" cy="1892328"/>
              </a:xfrm>
            </p:grpSpPr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7875425" y="1703297"/>
                  <a:ext cx="2280650" cy="1384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Title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7561753" y="1873258"/>
                  <a:ext cx="2907994" cy="1510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Category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7193029" y="2063965"/>
                  <a:ext cx="3645440" cy="2514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모서리가 둥근 직사각형 63"/>
                <p:cNvSpPr/>
                <p:nvPr/>
              </p:nvSpPr>
              <p:spPr>
                <a:xfrm>
                  <a:off x="7193030" y="2360528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content</a:t>
                  </a:r>
                </a:p>
              </p:txBody>
            </p:sp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9440930" y="2360528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모서리가 둥근 직사각형 65"/>
                <p:cNvSpPr/>
                <p:nvPr/>
              </p:nvSpPr>
              <p:spPr>
                <a:xfrm>
                  <a:off x="7942330" y="2360528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8691630" y="2360528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7193030" y="2713040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9440930" y="2713039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7942330" y="2713039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8691630" y="2713039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7193030" y="3065550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9440930" y="3065549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7942330" y="3065549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8691630" y="3065549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 flipH="1" flipV="1">
                  <a:off x="8940594" y="3418061"/>
                  <a:ext cx="150310" cy="77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 flipH="1" flipV="1">
                  <a:off x="8940594" y="3518425"/>
                  <a:ext cx="150310" cy="77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10145628" y="2394613"/>
                  <a:ext cx="648239" cy="1012409"/>
                </a:xfrm>
                <a:prstGeom prst="roundRect">
                  <a:avLst>
                    <a:gd name="adj" fmla="val 1606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planner</a:t>
                  </a:r>
                </a:p>
              </p:txBody>
            </p:sp>
          </p:grp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D1B0CC9-C379-3D01-154F-26A259F33A62}"/>
                </a:ext>
              </a:extLst>
            </p:cNvPr>
            <p:cNvGrpSpPr/>
            <p:nvPr/>
          </p:nvGrpSpPr>
          <p:grpSpPr>
            <a:xfrm>
              <a:off x="6096909" y="3850687"/>
              <a:ext cx="5036041" cy="2268000"/>
              <a:chOff x="6174542" y="3765513"/>
              <a:chExt cx="5036041" cy="226800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679442B-AB79-0A09-76EE-F73399D16AEA}"/>
                  </a:ext>
                </a:extLst>
              </p:cNvPr>
              <p:cNvSpPr/>
              <p:nvPr/>
            </p:nvSpPr>
            <p:spPr>
              <a:xfrm>
                <a:off x="6174542" y="3765513"/>
                <a:ext cx="5036041" cy="2268000"/>
              </a:xfrm>
              <a:prstGeom prst="rect">
                <a:avLst/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C16CAE-59D9-4294-52FD-66A316652207}"/>
                  </a:ext>
                </a:extLst>
              </p:cNvPr>
              <p:cNvSpPr txBox="1"/>
              <p:nvPr/>
            </p:nvSpPr>
            <p:spPr>
              <a:xfrm>
                <a:off x="6190155" y="3784323"/>
                <a:ext cx="11211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err="1">
                    <a:solidFill>
                      <a:srgbClr val="9253DF"/>
                    </a:solidFill>
                  </a:rPr>
                  <a:t>핫플</a:t>
                </a:r>
                <a:endParaRPr lang="ko-KR" altLang="en-US" sz="2400" b="1" dirty="0">
                  <a:solidFill>
                    <a:srgbClr val="9253DF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CE1322F-0287-B741-3170-77A67684FD33}"/>
                  </a:ext>
                </a:extLst>
              </p:cNvPr>
              <p:cNvGrpSpPr/>
              <p:nvPr/>
            </p:nvGrpSpPr>
            <p:grpSpPr>
              <a:xfrm>
                <a:off x="7249438" y="3933436"/>
                <a:ext cx="3612601" cy="1948848"/>
                <a:chOff x="7249438" y="3933436"/>
                <a:chExt cx="3612601" cy="1948848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8061818" y="3933436"/>
                  <a:ext cx="1987843" cy="1346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Title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7788417" y="4098709"/>
                  <a:ext cx="2534645" cy="1469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Category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7249438" y="4284156"/>
                  <a:ext cx="3612601" cy="941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7249438" y="5282346"/>
                  <a:ext cx="3612601" cy="599938"/>
                </a:xfrm>
                <a:prstGeom prst="roundRect">
                  <a:avLst>
                    <a:gd name="adj" fmla="val 426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content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8798128" y="4623932"/>
                  <a:ext cx="5152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/>
                    <a:t>Main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C869C51-1936-E9D7-18DF-87BC5197F537}"/>
                </a:ext>
              </a:extLst>
            </p:cNvPr>
            <p:cNvGrpSpPr/>
            <p:nvPr/>
          </p:nvGrpSpPr>
          <p:grpSpPr>
            <a:xfrm>
              <a:off x="1054480" y="3843566"/>
              <a:ext cx="4999442" cy="2275121"/>
              <a:chOff x="1132113" y="3758392"/>
              <a:chExt cx="4999442" cy="2275121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F69F6DB2-E1D7-3EC9-9CE5-B50EFEBEA3C7}"/>
                  </a:ext>
                </a:extLst>
              </p:cNvPr>
              <p:cNvGrpSpPr/>
              <p:nvPr/>
            </p:nvGrpSpPr>
            <p:grpSpPr>
              <a:xfrm>
                <a:off x="1132113" y="3758392"/>
                <a:ext cx="4999442" cy="2275121"/>
                <a:chOff x="1132113" y="3758392"/>
                <a:chExt cx="4999442" cy="2275121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92997BD7-5B7C-9015-A8AB-15BF1B4779C9}"/>
                    </a:ext>
                  </a:extLst>
                </p:cNvPr>
                <p:cNvSpPr/>
                <p:nvPr/>
              </p:nvSpPr>
              <p:spPr>
                <a:xfrm>
                  <a:off x="1132113" y="3765513"/>
                  <a:ext cx="4960837" cy="2268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CF6E404-CC9E-8ADA-8EEB-7BE89C37B221}"/>
                    </a:ext>
                  </a:extLst>
                </p:cNvPr>
                <p:cNvSpPr txBox="1"/>
                <p:nvPr/>
              </p:nvSpPr>
              <p:spPr>
                <a:xfrm>
                  <a:off x="5302123" y="3758392"/>
                  <a:ext cx="8294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ko-KR" altLang="en-US" sz="2400" b="1" dirty="0">
                      <a:solidFill>
                        <a:srgbClr val="F44674"/>
                      </a:solidFill>
                    </a:rPr>
                    <a:t>카페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997BBDF-C761-89B8-FCD3-8E2A068F32AE}"/>
                  </a:ext>
                </a:extLst>
              </p:cNvPr>
              <p:cNvGrpSpPr/>
              <p:nvPr/>
            </p:nvGrpSpPr>
            <p:grpSpPr>
              <a:xfrm>
                <a:off x="1515967" y="4020722"/>
                <a:ext cx="3645440" cy="1892328"/>
                <a:chOff x="1515967" y="4020722"/>
                <a:chExt cx="3645440" cy="189232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2198363" y="4020722"/>
                  <a:ext cx="2280650" cy="1384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Title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884691" y="4190683"/>
                  <a:ext cx="2907994" cy="1510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Category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515967" y="4381390"/>
                  <a:ext cx="3645440" cy="2514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515968" y="4677953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content</a:t>
                  </a:r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3763868" y="4677953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2265268" y="4677953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14568" y="4677953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1515968" y="5030465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3763868" y="5030464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2265268" y="5030464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3014568" y="5030464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515968" y="5382975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3763868" y="5382974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265268" y="5382974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3014568" y="5382974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 flipH="1" flipV="1">
                  <a:off x="3263532" y="5735486"/>
                  <a:ext cx="150310" cy="77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 flipH="1" flipV="1">
                  <a:off x="3263532" y="5835850"/>
                  <a:ext cx="150310" cy="77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4468566" y="4712038"/>
                  <a:ext cx="648239" cy="1012409"/>
                </a:xfrm>
                <a:prstGeom prst="roundRect">
                  <a:avLst>
                    <a:gd name="adj" fmla="val 1606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planner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076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Part 3</a:t>
            </a:r>
            <a:endParaRPr kumimoji="0" lang="ko-KR" altLang="en-US" sz="105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Divide UP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631481" y="1155179"/>
            <a:ext cx="6482346" cy="4823686"/>
            <a:chOff x="2631481" y="1155179"/>
            <a:chExt cx="6482346" cy="4823686"/>
          </a:xfrm>
        </p:grpSpPr>
        <p:grpSp>
          <p:nvGrpSpPr>
            <p:cNvPr id="28" name="그룹 27"/>
            <p:cNvGrpSpPr/>
            <p:nvPr/>
          </p:nvGrpSpPr>
          <p:grpSpPr>
            <a:xfrm>
              <a:off x="2631481" y="1155179"/>
              <a:ext cx="6482346" cy="4823686"/>
              <a:chOff x="2631481" y="1155179"/>
              <a:chExt cx="6482346" cy="4823686"/>
            </a:xfrm>
          </p:grpSpPr>
          <p:cxnSp>
            <p:nvCxnSpPr>
              <p:cNvPr id="103" name="직선 연결선 102"/>
              <p:cNvCxnSpPr/>
              <p:nvPr/>
            </p:nvCxnSpPr>
            <p:spPr>
              <a:xfrm>
                <a:off x="3302298" y="2313944"/>
                <a:ext cx="5140712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그룹 26"/>
              <p:cNvGrpSpPr/>
              <p:nvPr/>
            </p:nvGrpSpPr>
            <p:grpSpPr>
              <a:xfrm>
                <a:off x="4669905" y="1155179"/>
                <a:ext cx="2405498" cy="1167295"/>
                <a:chOff x="4669905" y="1155179"/>
                <a:chExt cx="2405498" cy="1167295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4669905" y="1155179"/>
                  <a:ext cx="2405498" cy="987228"/>
                  <a:chOff x="5425183" y="1491726"/>
                  <a:chExt cx="1341634" cy="683118"/>
                </a:xfrm>
              </p:grpSpPr>
              <p:sp>
                <p:nvSpPr>
                  <p:cNvPr id="30" name="사각형: 둥근 모서리 29">
                    <a:extLst>
                      <a:ext uri="{FF2B5EF4-FFF2-40B4-BE49-F238E27FC236}">
                        <a16:creationId xmlns:a16="http://schemas.microsoft.com/office/drawing/2014/main" id="{8F815ABF-E991-03DE-4336-8737B703DA05}"/>
                      </a:ext>
                    </a:extLst>
                  </p:cNvPr>
                  <p:cNvSpPr/>
                  <p:nvPr/>
                </p:nvSpPr>
                <p:spPr>
                  <a:xfrm>
                    <a:off x="5425183" y="1491726"/>
                    <a:ext cx="1341634" cy="683118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ko-KR" altLang="en-US" b="1"/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2E2A2CE-3DCE-CF3C-2F0E-641E24529305}"/>
                      </a:ext>
                    </a:extLst>
                  </p:cNvPr>
                  <p:cNvSpPr txBox="1"/>
                  <p:nvPr/>
                </p:nvSpPr>
                <p:spPr>
                  <a:xfrm>
                    <a:off x="6036690" y="1631089"/>
                    <a:ext cx="103031" cy="276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해피니스 산스 타이틀"/>
                      <a:ea typeface="+mj-ea"/>
                      <a:cs typeface="+mn-cs"/>
                    </a:endParaRPr>
                  </a:p>
                </p:txBody>
              </p:sp>
            </p:grp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5872654" y="2142474"/>
                  <a:ext cx="0" cy="180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그룹 14"/>
              <p:cNvGrpSpPr/>
              <p:nvPr/>
            </p:nvGrpSpPr>
            <p:grpSpPr>
              <a:xfrm>
                <a:off x="2631481" y="2312533"/>
                <a:ext cx="1341634" cy="3666332"/>
                <a:chOff x="2929547" y="2345922"/>
                <a:chExt cx="1341634" cy="3666332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61D69EBE-C53F-FB00-879C-82B26CCBF614}"/>
                    </a:ext>
                  </a:extLst>
                </p:cNvPr>
                <p:cNvSpPr/>
                <p:nvPr/>
              </p:nvSpPr>
              <p:spPr>
                <a:xfrm>
                  <a:off x="2929547" y="2528043"/>
                  <a:ext cx="1341634" cy="85193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 b="1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154E9FC-A480-87BF-C74E-B663B51C918E}"/>
                    </a:ext>
                  </a:extLst>
                </p:cNvPr>
                <p:cNvSpPr txBox="1"/>
                <p:nvPr/>
              </p:nvSpPr>
              <p:spPr>
                <a:xfrm>
                  <a:off x="3251550" y="2752561"/>
                  <a:ext cx="6976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20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메인</a:t>
                  </a:r>
                  <a:endParaRPr kumimoji="0" lang="ko-KR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993E4C61-4895-4B8A-121A-5FBF67ADC26D}"/>
                    </a:ext>
                  </a:extLst>
                </p:cNvPr>
                <p:cNvSpPr/>
                <p:nvPr/>
              </p:nvSpPr>
              <p:spPr>
                <a:xfrm>
                  <a:off x="3060364" y="3766731"/>
                  <a:ext cx="1080000" cy="720000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EFE6FA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 b="1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71A3244-FEF1-67F8-F623-2B29171BE67F}"/>
                    </a:ext>
                  </a:extLst>
                </p:cNvPr>
                <p:cNvSpPr txBox="1"/>
                <p:nvPr/>
              </p:nvSpPr>
              <p:spPr>
                <a:xfrm>
                  <a:off x="3161783" y="3936024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b="1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박근모</a:t>
                  </a:r>
                  <a:endParaRPr kumimoji="0" lang="ko-KR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sp>
              <p:nvSpPr>
                <p:cNvPr id="92" name="사각형: 둥근 모서리 73">
                  <a:extLst>
                    <a:ext uri="{FF2B5EF4-FFF2-40B4-BE49-F238E27FC236}">
                      <a16:creationId xmlns:a16="http://schemas.microsoft.com/office/drawing/2014/main" id="{DF49DA05-97F3-E938-F122-9E9DDB33F1D6}"/>
                    </a:ext>
                  </a:extLst>
                </p:cNvPr>
                <p:cNvSpPr/>
                <p:nvPr/>
              </p:nvSpPr>
              <p:spPr>
                <a:xfrm>
                  <a:off x="2970364" y="4840962"/>
                  <a:ext cx="1260000" cy="9000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 b="1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297129F-E863-94F9-E612-ECF07BA3CA53}"/>
                    </a:ext>
                  </a:extLst>
                </p:cNvPr>
                <p:cNvSpPr txBox="1"/>
                <p:nvPr/>
              </p:nvSpPr>
              <p:spPr>
                <a:xfrm>
                  <a:off x="3145753" y="4873481"/>
                  <a:ext cx="909222" cy="1138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HTML</a:t>
                  </a:r>
                </a:p>
                <a:p>
                  <a:pPr lvl="0" algn="ctr">
                    <a:defRPr/>
                  </a:pPr>
                  <a:r>
                    <a:rPr lang="en-US" altLang="ko-KR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CSS</a:t>
                  </a:r>
                </a:p>
                <a:p>
                  <a:pPr lvl="0" algn="ctr">
                    <a:defRPr/>
                  </a:pPr>
                  <a:r>
                    <a:rPr lang="en-US" altLang="ko-KR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Javascript</a:t>
                  </a:r>
                </a:p>
                <a:p>
                  <a:pPr lvl="0" algn="ctr">
                    <a:defRPr/>
                  </a:pPr>
                  <a:r>
                    <a:rPr lang="en-US" altLang="ko-KR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firebase</a:t>
                  </a:r>
                  <a:endPara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cxnSp>
              <p:nvCxnSpPr>
                <p:cNvPr id="105" name="직선 연결선 104"/>
                <p:cNvCxnSpPr/>
                <p:nvPr/>
              </p:nvCxnSpPr>
              <p:spPr>
                <a:xfrm>
                  <a:off x="3600364" y="2345922"/>
                  <a:ext cx="0" cy="180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/>
                <p:cNvCxnSpPr/>
                <p:nvPr/>
              </p:nvCxnSpPr>
              <p:spPr>
                <a:xfrm>
                  <a:off x="3600364" y="3379980"/>
                  <a:ext cx="0" cy="38675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>
                <a:xfrm>
                  <a:off x="3600364" y="4486731"/>
                  <a:ext cx="0" cy="35423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그룹 15"/>
              <p:cNvGrpSpPr/>
              <p:nvPr/>
            </p:nvGrpSpPr>
            <p:grpSpPr>
              <a:xfrm>
                <a:off x="5201837" y="2312533"/>
                <a:ext cx="1341634" cy="3402558"/>
                <a:chOff x="5425458" y="2348620"/>
                <a:chExt cx="1341634" cy="3402558"/>
              </a:xfrm>
            </p:grpSpPr>
            <p:sp>
              <p:nvSpPr>
                <p:cNvPr id="51" name="사각형: 둥근 모서리 30">
                  <a:extLst>
                    <a:ext uri="{FF2B5EF4-FFF2-40B4-BE49-F238E27FC236}">
                      <a16:creationId xmlns:a16="http://schemas.microsoft.com/office/drawing/2014/main" id="{61D69EBE-C53F-FB00-879C-82B26CCBF614}"/>
                    </a:ext>
                  </a:extLst>
                </p:cNvPr>
                <p:cNvSpPr/>
                <p:nvPr/>
              </p:nvSpPr>
              <p:spPr>
                <a:xfrm>
                  <a:off x="5425458" y="2534294"/>
                  <a:ext cx="1341634" cy="85193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 b="1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154E9FC-A480-87BF-C74E-B663B51C918E}"/>
                    </a:ext>
                  </a:extLst>
                </p:cNvPr>
                <p:cNvSpPr txBox="1"/>
                <p:nvPr/>
              </p:nvSpPr>
              <p:spPr>
                <a:xfrm>
                  <a:off x="5437280" y="2758812"/>
                  <a:ext cx="13179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20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맛집</a:t>
                  </a:r>
                  <a:r>
                    <a:rPr lang="en-US" altLang="ko-KR" sz="20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/</a:t>
                  </a:r>
                  <a:r>
                    <a:rPr lang="ko-KR" altLang="en-US" sz="20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카페</a:t>
                  </a:r>
                  <a:endParaRPr kumimoji="0" lang="ko-KR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FD65CE71-7F76-11F3-7CA5-ABB9F3AF767D}"/>
                    </a:ext>
                  </a:extLst>
                </p:cNvPr>
                <p:cNvSpPr/>
                <p:nvPr/>
              </p:nvSpPr>
              <p:spPr>
                <a:xfrm>
                  <a:off x="5556275" y="3760690"/>
                  <a:ext cx="1080000" cy="720000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EFE6FA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 b="1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514B99E-9A92-6099-8BAD-5E3674065664}"/>
                    </a:ext>
                  </a:extLst>
                </p:cNvPr>
                <p:cNvSpPr txBox="1"/>
                <p:nvPr/>
              </p:nvSpPr>
              <p:spPr>
                <a:xfrm>
                  <a:off x="5657694" y="3935625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b="1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서석민</a:t>
                  </a:r>
                  <a:endParaRPr kumimoji="0" lang="ko-KR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sp>
              <p:nvSpPr>
                <p:cNvPr id="98" name="사각형: 둥근 모서리 73">
                  <a:extLst>
                    <a:ext uri="{FF2B5EF4-FFF2-40B4-BE49-F238E27FC236}">
                      <a16:creationId xmlns:a16="http://schemas.microsoft.com/office/drawing/2014/main" id="{DF49DA05-97F3-E938-F122-9E9DDB33F1D6}"/>
                    </a:ext>
                  </a:extLst>
                </p:cNvPr>
                <p:cNvSpPr/>
                <p:nvPr/>
              </p:nvSpPr>
              <p:spPr>
                <a:xfrm>
                  <a:off x="5466275" y="4851179"/>
                  <a:ext cx="1260000" cy="899999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 b="1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B297129F-E863-94F9-E612-ECF07BA3CA53}"/>
                    </a:ext>
                  </a:extLst>
                </p:cNvPr>
                <p:cNvSpPr txBox="1"/>
                <p:nvPr/>
              </p:nvSpPr>
              <p:spPr>
                <a:xfrm>
                  <a:off x="5641664" y="4883695"/>
                  <a:ext cx="90922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HTML</a:t>
                  </a:r>
                </a:p>
                <a:p>
                  <a:pPr lvl="0" algn="ctr">
                    <a:defRPr/>
                  </a:pPr>
                  <a:r>
                    <a:rPr lang="en-US" altLang="ko-KR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CSS</a:t>
                  </a:r>
                </a:p>
                <a:p>
                  <a:pPr lvl="0" algn="ctr">
                    <a:defRPr/>
                  </a:pPr>
                  <a:r>
                    <a:rPr lang="en-US" altLang="ko-KR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Javascript</a:t>
                  </a:r>
                </a:p>
                <a:p>
                  <a:pPr lvl="0" algn="ctr">
                    <a:defRPr/>
                  </a:pPr>
                  <a:r>
                    <a:rPr lang="en-US" altLang="ko-KR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firebase</a:t>
                  </a:r>
                  <a:endParaRPr kumimoji="0" lang="ko-KR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6096275" y="2348620"/>
                  <a:ext cx="0" cy="180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/>
                <p:cNvCxnSpPr/>
                <p:nvPr/>
              </p:nvCxnSpPr>
              <p:spPr>
                <a:xfrm>
                  <a:off x="6096275" y="3396561"/>
                  <a:ext cx="0" cy="36413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/>
                <p:cNvCxnSpPr>
                  <a:stCxn id="72" idx="2"/>
                </p:cNvCxnSpPr>
                <p:nvPr/>
              </p:nvCxnSpPr>
              <p:spPr>
                <a:xfrm>
                  <a:off x="6096275" y="4480690"/>
                  <a:ext cx="0" cy="365705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그룹 16"/>
              <p:cNvGrpSpPr/>
              <p:nvPr/>
            </p:nvGrpSpPr>
            <p:grpSpPr>
              <a:xfrm>
                <a:off x="7772193" y="2312533"/>
                <a:ext cx="1341634" cy="3429085"/>
                <a:chOff x="7642155" y="2346076"/>
                <a:chExt cx="1341634" cy="3429085"/>
              </a:xfrm>
            </p:grpSpPr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5AAA99E4-9F48-E4DB-D216-7CEB37674240}"/>
                    </a:ext>
                  </a:extLst>
                </p:cNvPr>
                <p:cNvSpPr/>
                <p:nvPr/>
              </p:nvSpPr>
              <p:spPr>
                <a:xfrm>
                  <a:off x="7642155" y="2544624"/>
                  <a:ext cx="1341634" cy="85193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 b="1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FD31819-C01E-BE54-A8B0-E02BE5E98C7F}"/>
                    </a:ext>
                  </a:extLst>
                </p:cNvPr>
                <p:cNvSpPr txBox="1"/>
                <p:nvPr/>
              </p:nvSpPr>
              <p:spPr>
                <a:xfrm>
                  <a:off x="7964158" y="2754351"/>
                  <a:ext cx="6976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2000" b="1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핫플</a:t>
                  </a:r>
                  <a:endParaRPr kumimoji="0" lang="ko-KR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sp>
              <p:nvSpPr>
                <p:cNvPr id="58" name="사각형: 둥근 모서리 31">
                  <a:extLst>
                    <a:ext uri="{FF2B5EF4-FFF2-40B4-BE49-F238E27FC236}">
                      <a16:creationId xmlns:a16="http://schemas.microsoft.com/office/drawing/2014/main" id="{993E4C61-4895-4B8A-121A-5FBF67ADC26D}"/>
                    </a:ext>
                  </a:extLst>
                </p:cNvPr>
                <p:cNvSpPr/>
                <p:nvPr/>
              </p:nvSpPr>
              <p:spPr>
                <a:xfrm>
                  <a:off x="7772972" y="3789457"/>
                  <a:ext cx="1080000" cy="720000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EFE6FA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 b="1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71A3244-FEF1-67F8-F623-2B29171BE67F}"/>
                    </a:ext>
                  </a:extLst>
                </p:cNvPr>
                <p:cNvSpPr txBox="1"/>
                <p:nvPr/>
              </p:nvSpPr>
              <p:spPr>
                <a:xfrm>
                  <a:off x="7874391" y="3936024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b="1" noProof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정유진</a:t>
                  </a:r>
                  <a:endParaRPr kumimoji="0" lang="ko-KR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sp>
              <p:nvSpPr>
                <p:cNvPr id="101" name="사각형: 둥근 모서리 73">
                  <a:extLst>
                    <a:ext uri="{FF2B5EF4-FFF2-40B4-BE49-F238E27FC236}">
                      <a16:creationId xmlns:a16="http://schemas.microsoft.com/office/drawing/2014/main" id="{DF49DA05-97F3-E938-F122-9E9DDB33F1D6}"/>
                    </a:ext>
                  </a:extLst>
                </p:cNvPr>
                <p:cNvSpPr/>
                <p:nvPr/>
              </p:nvSpPr>
              <p:spPr>
                <a:xfrm>
                  <a:off x="7682972" y="4875161"/>
                  <a:ext cx="1260000" cy="9000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 b="1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297129F-E863-94F9-E612-ECF07BA3CA53}"/>
                    </a:ext>
                  </a:extLst>
                </p:cNvPr>
                <p:cNvSpPr txBox="1"/>
                <p:nvPr/>
              </p:nvSpPr>
              <p:spPr>
                <a:xfrm>
                  <a:off x="7858361" y="4907680"/>
                  <a:ext cx="90922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HTML</a:t>
                  </a:r>
                </a:p>
                <a:p>
                  <a:pPr lvl="0" algn="ctr">
                    <a:defRPr/>
                  </a:pPr>
                  <a:r>
                    <a:rPr lang="en-US" altLang="ko-KR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CSS</a:t>
                  </a:r>
                </a:p>
                <a:p>
                  <a:pPr lvl="0" algn="ctr">
                    <a:defRPr/>
                  </a:pPr>
                  <a:r>
                    <a:rPr lang="en-US" altLang="ko-KR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Javascript</a:t>
                  </a:r>
                </a:p>
                <a:p>
                  <a:pPr lvl="0" algn="ctr">
                    <a:defRPr/>
                  </a:pPr>
                  <a:r>
                    <a:rPr lang="en-US" altLang="ko-KR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firebase</a:t>
                  </a:r>
                  <a:endParaRPr kumimoji="0" lang="ko-KR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cxnSp>
              <p:nvCxnSpPr>
                <p:cNvPr id="112" name="직선 연결선 111"/>
                <p:cNvCxnSpPr/>
                <p:nvPr/>
              </p:nvCxnSpPr>
              <p:spPr>
                <a:xfrm>
                  <a:off x="8312972" y="2346076"/>
                  <a:ext cx="0" cy="195096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/>
                <p:nvPr/>
              </p:nvCxnSpPr>
              <p:spPr>
                <a:xfrm>
                  <a:off x="8312972" y="3396561"/>
                  <a:ext cx="0" cy="38675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/>
                <p:cNvCxnSpPr/>
                <p:nvPr/>
              </p:nvCxnSpPr>
              <p:spPr>
                <a:xfrm>
                  <a:off x="8312972" y="4509455"/>
                  <a:ext cx="0" cy="35423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그룹 28"/>
            <p:cNvGrpSpPr/>
            <p:nvPr/>
          </p:nvGrpSpPr>
          <p:grpSpPr>
            <a:xfrm flipH="1">
              <a:off x="6159612" y="3542539"/>
              <a:ext cx="203950" cy="204769"/>
              <a:chOff x="7829519" y="1133255"/>
              <a:chExt cx="4121149" cy="4137709"/>
            </a:xfrm>
          </p:grpSpPr>
          <p:sp>
            <p:nvSpPr>
              <p:cNvPr id="94" name="사각형: 둥근 모서리 14">
                <a:extLst>
                  <a:ext uri="{FF2B5EF4-FFF2-40B4-BE49-F238E27FC236}">
                    <a16:creationId xmlns:a16="http://schemas.microsoft.com/office/drawing/2014/main" id="{50FDBBB1-A184-B227-F281-0F27DAF64DBE}"/>
                  </a:ext>
                </a:extLst>
              </p:cNvPr>
              <p:cNvSpPr/>
              <p:nvPr/>
            </p:nvSpPr>
            <p:spPr>
              <a:xfrm flipH="1">
                <a:off x="7829519" y="4050740"/>
                <a:ext cx="4121149" cy="101656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95" name="사각형: 둥근 모서리 19">
                <a:extLst>
                  <a:ext uri="{FF2B5EF4-FFF2-40B4-BE49-F238E27FC236}">
                    <a16:creationId xmlns:a16="http://schemas.microsoft.com/office/drawing/2014/main" id="{B9C638ED-1007-EB5B-995F-61509994C498}"/>
                  </a:ext>
                </a:extLst>
              </p:cNvPr>
              <p:cNvSpPr/>
              <p:nvPr/>
            </p:nvSpPr>
            <p:spPr>
              <a:xfrm rot="3600000" flipH="1">
                <a:off x="8634517" y="2685550"/>
                <a:ext cx="4121149" cy="1016560"/>
              </a:xfrm>
              <a:prstGeom prst="roundRect">
                <a:avLst>
                  <a:gd name="adj" fmla="val 50000"/>
                </a:avLst>
              </a:prstGeom>
              <a:solidFill>
                <a:srgbClr val="EFE6FA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96" name="사각형: 둥근 모서리 21">
                <a:extLst>
                  <a:ext uri="{FF2B5EF4-FFF2-40B4-BE49-F238E27FC236}">
                    <a16:creationId xmlns:a16="http://schemas.microsoft.com/office/drawing/2014/main" id="{E0C3FFD3-2750-12C5-7064-D06B22D09C71}"/>
                  </a:ext>
                </a:extLst>
              </p:cNvPr>
              <p:cNvSpPr/>
              <p:nvPr/>
            </p:nvSpPr>
            <p:spPr>
              <a:xfrm rot="18000000" flipH="1" flipV="1">
                <a:off x="7066571" y="2702116"/>
                <a:ext cx="4121139" cy="101655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905" y="1335909"/>
              <a:ext cx="2404800" cy="638336"/>
            </a:xfrm>
            <a:prstGeom prst="rect">
              <a:avLst/>
            </a:prstGeom>
          </p:spPr>
        </p:pic>
        <p:grpSp>
          <p:nvGrpSpPr>
            <p:cNvPr id="53" name="그룹 52"/>
            <p:cNvGrpSpPr/>
            <p:nvPr/>
          </p:nvGrpSpPr>
          <p:grpSpPr>
            <a:xfrm>
              <a:off x="5370813" y="3547635"/>
              <a:ext cx="203950" cy="204769"/>
              <a:chOff x="7829519" y="1133255"/>
              <a:chExt cx="4121149" cy="4137709"/>
            </a:xfrm>
          </p:grpSpPr>
          <p:sp>
            <p:nvSpPr>
              <p:cNvPr id="54" name="사각형: 둥근 모서리 14">
                <a:extLst>
                  <a:ext uri="{FF2B5EF4-FFF2-40B4-BE49-F238E27FC236}">
                    <a16:creationId xmlns:a16="http://schemas.microsoft.com/office/drawing/2014/main" id="{50FDBBB1-A184-B227-F281-0F27DAF64DBE}"/>
                  </a:ext>
                </a:extLst>
              </p:cNvPr>
              <p:cNvSpPr/>
              <p:nvPr/>
            </p:nvSpPr>
            <p:spPr>
              <a:xfrm flipH="1">
                <a:off x="7829519" y="4050740"/>
                <a:ext cx="4121149" cy="101656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55" name="사각형: 둥근 모서리 19">
                <a:extLst>
                  <a:ext uri="{FF2B5EF4-FFF2-40B4-BE49-F238E27FC236}">
                    <a16:creationId xmlns:a16="http://schemas.microsoft.com/office/drawing/2014/main" id="{B9C638ED-1007-EB5B-995F-61509994C498}"/>
                  </a:ext>
                </a:extLst>
              </p:cNvPr>
              <p:cNvSpPr/>
              <p:nvPr/>
            </p:nvSpPr>
            <p:spPr>
              <a:xfrm rot="3600000" flipH="1">
                <a:off x="8634517" y="2685550"/>
                <a:ext cx="4121149" cy="1016560"/>
              </a:xfrm>
              <a:prstGeom prst="roundRect">
                <a:avLst>
                  <a:gd name="adj" fmla="val 50000"/>
                </a:avLst>
              </a:prstGeom>
              <a:solidFill>
                <a:srgbClr val="EFE6FA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56" name="사각형: 둥근 모서리 21">
                <a:extLst>
                  <a:ext uri="{FF2B5EF4-FFF2-40B4-BE49-F238E27FC236}">
                    <a16:creationId xmlns:a16="http://schemas.microsoft.com/office/drawing/2014/main" id="{E0C3FFD3-2750-12C5-7064-D06B22D09C71}"/>
                  </a:ext>
                </a:extLst>
              </p:cNvPr>
              <p:cNvSpPr/>
              <p:nvPr/>
            </p:nvSpPr>
            <p:spPr>
              <a:xfrm rot="18000000" flipH="1" flipV="1">
                <a:off x="7066571" y="2702116"/>
                <a:ext cx="4121139" cy="101655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25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7CEE8B-B2A1-7CC5-B2C1-33D5874EEA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7A9D210-83BB-3086-7FE2-6A493D9991BB}"/>
              </a:ext>
            </a:extLst>
          </p:cNvPr>
          <p:cNvSpPr>
            <a:spLocks/>
          </p:cNvSpPr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692832" y="2418118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AE11D4B-4123-F0AD-C8AC-CEE9007091AF}"/>
              </a:ext>
            </a:extLst>
          </p:cNvPr>
          <p:cNvSpPr>
            <a:spLocks/>
          </p:cNvSpPr>
          <p:nvPr/>
        </p:nvSpPr>
        <p:spPr>
          <a:xfrm>
            <a:off x="1568123" y="1811751"/>
            <a:ext cx="332062" cy="397339"/>
          </a:xfrm>
          <a:custGeom>
            <a:avLst/>
            <a:gdLst>
              <a:gd name="connsiteX0" fmla="*/ 165974 w 332062"/>
              <a:gd name="connsiteY0" fmla="*/ 0 h 397339"/>
              <a:gd name="connsiteX1" fmla="*/ 0 w 332062"/>
              <a:gd name="connsiteY1" fmla="*/ 198670 h 397339"/>
              <a:gd name="connsiteX2" fmla="*/ 165974 w 332062"/>
              <a:gd name="connsiteY2" fmla="*/ 397340 h 397339"/>
              <a:gd name="connsiteX3" fmla="*/ 332062 w 332062"/>
              <a:gd name="connsiteY3" fmla="*/ 198670 h 397339"/>
              <a:gd name="connsiteX4" fmla="*/ 165974 w 332062"/>
              <a:gd name="connsiteY4" fmla="*/ 0 h 39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062" h="397339">
                <a:moveTo>
                  <a:pt x="165974" y="0"/>
                </a:moveTo>
                <a:cubicBezTo>
                  <a:pt x="141671" y="86946"/>
                  <a:pt x="81236" y="159288"/>
                  <a:pt x="0" y="198670"/>
                </a:cubicBezTo>
                <a:cubicBezTo>
                  <a:pt x="81236" y="238052"/>
                  <a:pt x="141671" y="310393"/>
                  <a:pt x="165974" y="397340"/>
                </a:cubicBezTo>
                <a:cubicBezTo>
                  <a:pt x="190329" y="310388"/>
                  <a:pt x="250804" y="238052"/>
                  <a:pt x="332062" y="198670"/>
                </a:cubicBezTo>
                <a:cubicBezTo>
                  <a:pt x="250690" y="159433"/>
                  <a:pt x="190170" y="87037"/>
                  <a:pt x="16597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E7411EC-9064-4124-3E4C-433EB2FB377F}"/>
              </a:ext>
            </a:extLst>
          </p:cNvPr>
          <p:cNvSpPr>
            <a:spLocks/>
          </p:cNvSpPr>
          <p:nvPr/>
        </p:nvSpPr>
        <p:spPr>
          <a:xfrm>
            <a:off x="10437335" y="2353835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93212" y="1525566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Q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3365" y="3218425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9152" y="2479761"/>
            <a:ext cx="1389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&amp;</a:t>
            </a:r>
            <a:endParaRPr lang="ko-KR" altLang="en-US" sz="9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84562" y="1432916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02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2359"/>
      </a:accent1>
      <a:accent2>
        <a:srgbClr val="C9647F"/>
      </a:accent2>
      <a:accent3>
        <a:srgbClr val="F19DB5"/>
      </a:accent3>
      <a:accent4>
        <a:srgbClr val="EBCDCF"/>
      </a:accent4>
      <a:accent5>
        <a:srgbClr val="476C8E"/>
      </a:accent5>
      <a:accent6>
        <a:srgbClr val="B6A89A"/>
      </a:accent6>
      <a:hlink>
        <a:srgbClr val="262626"/>
      </a:hlink>
      <a:folHlink>
        <a:srgbClr val="262626"/>
      </a:folHlink>
    </a:clrScheme>
    <a:fontScheme name="해피니스 산스 타이틀">
      <a:majorFont>
        <a:latin typeface="해피니스 산스 타이틀"/>
        <a:ea typeface="해피니스 산스 타이틀"/>
        <a:cs typeface=""/>
      </a:majorFont>
      <a:minorFont>
        <a:latin typeface="해피니스 산스 레귤러"/>
        <a:ea typeface="해피니스 산스 레귤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339</Words>
  <Application>Microsoft Office PowerPoint</Application>
  <PresentationFormat>와이드스크린</PresentationFormat>
  <Paragraphs>135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SimSun</vt:lpstr>
      <vt:lpstr>맑은 고딕 Semilight</vt:lpstr>
      <vt:lpstr>Wingdings</vt:lpstr>
      <vt:lpstr>배달의민족 주아</vt:lpstr>
      <vt:lpstr>Segoe UI Symbol</vt:lpstr>
      <vt:lpstr>해피니스 산스 레귤러</vt:lpstr>
      <vt:lpstr>맑은 고딕</vt:lpstr>
      <vt:lpstr>해피니스 산스 타이틀</vt:lpstr>
      <vt:lpstr>땅스부대찌개 Medium</vt:lpstr>
      <vt:lpstr>Arial</vt:lpstr>
      <vt:lpstr>Arial Black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user1</cp:lastModifiedBy>
  <cp:revision>177</cp:revision>
  <dcterms:created xsi:type="dcterms:W3CDTF">2023-02-06T02:04:46Z</dcterms:created>
  <dcterms:modified xsi:type="dcterms:W3CDTF">2024-06-17T00:09:00Z</dcterms:modified>
</cp:coreProperties>
</file>