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haansoftxlsx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E3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3" autoAdjust="0"/>
    <p:restoredTop sz="94660"/>
  </p:normalViewPr>
  <p:slideViewPr>
    <p:cSldViewPr snapToGrid="0">
      <p:cViewPr varScale="1">
        <p:scale>
          <a:sx n="74" d="100"/>
          <a:sy n="74" d="100"/>
        </p:scale>
        <p:origin x="78" y="6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39393939393939404040404041414141414141414142424242424242434347474739393939393939393939393939393939393939393939393939393939393939393939393939393939393939393939393939393939393939393939393939393939393939393939393939393939393939393939393939393939393939393939391111681121118181118344444444455555555555555555556666666666666778888889999999101010101010101010101010101010101010101111111212121212131313131313131313131313131314141414141414141415151515151515151515161616161616161616161616161616161611411111111111111112223344455556667777777888888881010101010101010101010101011111111121313131313131414141414141515151515151515151515151515151515151616161616161617171717111411511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612579356017142"/>
          <c:y val="8.7595414309898922E-2"/>
          <c:w val="0.67748412879657161"/>
          <c:h val="0.86150767809600914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solidFill>
              <a:srgbClr val="FF3584"/>
            </a:solidFill>
            <a:ln>
              <a:noFill/>
            </a:ln>
          </c:spPr>
          <c:dPt>
            <c:idx val="0"/>
            <c:bubble3D val="0"/>
            <c:spPr>
              <a:solidFill>
                <a:srgbClr val="00B0F0"/>
              </a:solidFill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C92C-44D5-A22B-92A03DB316C2}"/>
              </c:ext>
            </c:extLst>
          </c:dPt>
          <c:dPt>
            <c:idx val="1"/>
            <c:bubble3D val="0"/>
            <c:spPr>
              <a:solidFill>
                <a:srgbClr val="FFF2AE"/>
              </a:solidFill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C92C-44D5-A22B-92A03DB316C2}"/>
              </c:ext>
            </c:extLst>
          </c:dPt>
          <c:dPt>
            <c:idx val="2"/>
            <c:bubble3D val="0"/>
            <c:spPr>
              <a:solidFill>
                <a:srgbClr val="FF919C"/>
              </a:solidFill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C92C-44D5-A22B-92A03DB316C2}"/>
              </c:ext>
            </c:extLst>
          </c:dPt>
          <c:dPt>
            <c:idx val="3"/>
            <c:bubble3D val="0"/>
            <c:spPr>
              <a:solidFill>
                <a:schemeClr val="bg1">
                  <a:lumMod val="95000"/>
                </a:schemeClr>
              </a:solidFill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C92C-44D5-A22B-92A03DB316C2}"/>
              </c:ext>
            </c:extLst>
          </c:dPt>
          <c:dLbls>
            <c:dLbl>
              <c:idx val="0"/>
              <c:layout>
                <c:manualLayout>
                  <c:x val="0.1330182939431227"/>
                  <c:y val="0.12686232417295706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200" b="1" i="0" u="none" strike="noStrike" kern="1200" baseline="0">
                      <a:solidFill>
                        <a:schemeClr val="bg1"/>
                      </a:solidFill>
                      <a:latin typeface="+mn-ea"/>
                      <a:ea typeface="+mn-ea"/>
                      <a:cs typeface="+mn-cs"/>
                    </a:defRPr>
                  </a:pPr>
                  <a:endParaRPr lang="ko-K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C92C-44D5-A22B-92A03DB316C2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-0.1520209073635688"/>
                  <c:y val="-0.11780072958917444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C92C-44D5-A22B-92A03DB316C2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-4.5131206873559489E-2"/>
                  <c:y val="-0.15102657639637745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5-C92C-44D5-A22B-92A03DB316C2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-4.7506533551116125E-3"/>
                  <c:y val="-0.16012075466672121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7-C92C-44D5-A22B-92A03DB316C2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제품 '가'</c:v>
                </c:pt>
                <c:pt idx="1">
                  <c:v>제품 '나'</c:v>
                </c:pt>
                <c:pt idx="2">
                  <c:v>제품 '다'</c:v>
                </c:pt>
                <c:pt idx="3">
                  <c:v>ETC</c:v>
                </c:pt>
              </c:strCache>
            </c:strRef>
          </c:cat>
          <c:val>
            <c:numRef>
              <c:f>Sheet1!$B$2:$B$5</c:f>
              <c:numCache>
                <c:formatCode>0.00%</c:formatCode>
                <c:ptCount val="4"/>
                <c:pt idx="0">
                  <c:v>0.69</c:v>
                </c:pt>
                <c:pt idx="1">
                  <c:v>0.25</c:v>
                </c:pt>
                <c:pt idx="2" formatCode="0%">
                  <c:v>0.04</c:v>
                </c:pt>
                <c:pt idx="3" formatCode="0%">
                  <c:v>0.02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C92C-44D5-A22B-92A03DB316C2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38B3C-0467-4207-94C4-E3BB4FF07E5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2024-05-23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88C8A-22E9-427F-8EEC-5F4469866D1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8044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38B3C-0467-4207-94C4-E3BB4FF07E5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2024-05-23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88C8A-22E9-427F-8EEC-5F4469866D1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4422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38B3C-0467-4207-94C4-E3BB4FF07E5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2024-05-23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88C8A-22E9-427F-8EEC-5F4469866D1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23983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2024-05-23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5257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2024-05-23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15213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2024-05-23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79234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2024-05-23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96344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2024-05-23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75606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2024-05-23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71487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2024-05-23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76986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2024-05-23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368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38B3C-0467-4207-94C4-E3BB4FF07E5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2024-05-23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88C8A-22E9-427F-8EEC-5F4469866D1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750855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2024-05-23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115167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2024-05-23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21200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2024-05-23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9806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38B3C-0467-4207-94C4-E3BB4FF07E5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2024-05-23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88C8A-22E9-427F-8EEC-5F4469866D1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8715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38B3C-0467-4207-94C4-E3BB4FF07E5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2024-05-23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88C8A-22E9-427F-8EEC-5F4469866D1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117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38B3C-0467-4207-94C4-E3BB4FF07E5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2024-05-23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88C8A-22E9-427F-8EEC-5F4469866D1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1338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38B3C-0467-4207-94C4-E3BB4FF07E5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2024-05-23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88C8A-22E9-427F-8EEC-5F4469866D1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8309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38B3C-0467-4207-94C4-E3BB4FF07E5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2024-05-23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88C8A-22E9-427F-8EEC-5F4469866D1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6168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38B3C-0467-4207-94C4-E3BB4FF07E5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2024-05-23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88C8A-22E9-427F-8EEC-5F4469866D1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1261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38B3C-0467-4207-94C4-E3BB4FF07E5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2024-05-23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88C8A-22E9-427F-8EEC-5F4469866D1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4567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B38B3C-0467-4207-94C4-E3BB4FF07E5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2024-05-23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088C8A-22E9-427F-8EEC-5F4469866D1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7606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2024-05-23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8852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in.naver.com/seok830621" TargetMode="Externa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rgbClr val="FEF0FC"/>
          </a:fgClr>
          <a:bgClr>
            <a:srgbClr val="FCE3F8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3500645" y="2661948"/>
            <a:ext cx="5397911" cy="1484906"/>
          </a:xfrm>
          <a:prstGeom prst="roundRect">
            <a:avLst>
              <a:gd name="adj" fmla="val 18864"/>
            </a:avLst>
          </a:prstGeom>
          <a:solidFill>
            <a:srgbClr val="FFCCCC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>
            <a:outerShdw dist="889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defRPr/>
            </a:pPr>
            <a:endParaRPr lang="en-US" altLang="ko-KR" sz="1000" kern="0" dirty="0">
              <a:solidFill>
                <a:prstClr val="white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3428009" y="2600866"/>
            <a:ext cx="5397911" cy="1484906"/>
          </a:xfrm>
          <a:prstGeom prst="roundRect">
            <a:avLst>
              <a:gd name="adj" fmla="val 18864"/>
            </a:avLst>
          </a:prstGeom>
          <a:pattFill prst="dotGrid">
            <a:fgClr>
              <a:srgbClr val="0DC0FF"/>
            </a:fgClr>
            <a:bgClr>
              <a:srgbClr val="00B0F0"/>
            </a:bgClr>
          </a:patt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3600" i="1" kern="0" dirty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PPT </a:t>
            </a:r>
            <a:r>
              <a:rPr lang="en-US" altLang="ko-KR" sz="3600" i="1" kern="0" dirty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PRESENTATION</a:t>
            </a:r>
          </a:p>
          <a:p>
            <a:pPr algn="ctr" latinLnBrk="0">
              <a:defRPr/>
            </a:pPr>
            <a:r>
              <a:rPr lang="en-US" altLang="ko-KR" sz="1000" kern="0" dirty="0">
                <a:solidFill>
                  <a:prstClr val="white"/>
                </a:solidFill>
              </a:rPr>
              <a:t>Enjoy </a:t>
            </a:r>
            <a:r>
              <a:rPr lang="en-US" altLang="ko-KR" sz="1000" kern="0" dirty="0">
                <a:solidFill>
                  <a:prstClr val="white"/>
                </a:solidFill>
              </a:rPr>
              <a:t>your stylish business and campus life with </a:t>
            </a:r>
            <a:r>
              <a:rPr lang="en-US" altLang="ko-KR" sz="1000" kern="0" dirty="0">
                <a:solidFill>
                  <a:prstClr val="white"/>
                </a:solidFill>
              </a:rPr>
              <a:t>BIZCAM</a:t>
            </a:r>
            <a:endParaRPr lang="en-US" altLang="ko-KR" sz="1000" kern="0" dirty="0">
              <a:solidFill>
                <a:prstClr val="white"/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xmlns="" id="{6BF6A582-4443-1CF8-88B8-3D286E4B7568}"/>
              </a:ext>
            </a:extLst>
          </p:cNvPr>
          <p:cNvGrpSpPr/>
          <p:nvPr/>
        </p:nvGrpSpPr>
        <p:grpSpPr>
          <a:xfrm>
            <a:off x="7712826" y="2094390"/>
            <a:ext cx="996979" cy="255149"/>
            <a:chOff x="9689491" y="466716"/>
            <a:chExt cx="996979" cy="255149"/>
          </a:xfrm>
        </p:grpSpPr>
        <p:sp>
          <p:nvSpPr>
            <p:cNvPr id="11" name="타원 10">
              <a:extLst>
                <a:ext uri="{FF2B5EF4-FFF2-40B4-BE49-F238E27FC236}">
                  <a16:creationId xmlns:a16="http://schemas.microsoft.com/office/drawing/2014/main" xmlns="" id="{0B2E8074-DB58-F67A-A4A9-CB6A23A71BB4}"/>
                </a:ext>
              </a:extLst>
            </p:cNvPr>
            <p:cNvSpPr/>
            <p:nvPr/>
          </p:nvSpPr>
          <p:spPr>
            <a:xfrm>
              <a:off x="9689491" y="466716"/>
              <a:ext cx="249462" cy="249462"/>
            </a:xfrm>
            <a:prstGeom prst="ellipse">
              <a:avLst/>
            </a:prstGeom>
            <a:solidFill>
              <a:srgbClr val="FF9999"/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xmlns="" id="{3575A2CE-0BB9-90C2-3DF1-D91E2CE404B2}"/>
                </a:ext>
              </a:extLst>
            </p:cNvPr>
            <p:cNvSpPr/>
            <p:nvPr/>
          </p:nvSpPr>
          <p:spPr>
            <a:xfrm>
              <a:off x="10063684" y="466716"/>
              <a:ext cx="249462" cy="249462"/>
            </a:xfrm>
            <a:prstGeom prst="ellipse">
              <a:avLst/>
            </a:prstGeom>
            <a:solidFill>
              <a:srgbClr val="FFF2AE"/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xmlns="" id="{F4D485A4-A121-706E-CE2C-D0489F0CC8F5}"/>
                </a:ext>
              </a:extLst>
            </p:cNvPr>
            <p:cNvSpPr/>
            <p:nvPr/>
          </p:nvSpPr>
          <p:spPr>
            <a:xfrm>
              <a:off x="10437008" y="472403"/>
              <a:ext cx="249462" cy="249462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xmlns="" id="{EDFD2430-539E-3C64-D728-E2946CDBBE19}"/>
                </a:ext>
              </a:extLst>
            </p:cNvPr>
            <p:cNvSpPr/>
            <p:nvPr/>
          </p:nvSpPr>
          <p:spPr>
            <a:xfrm>
              <a:off x="10136423" y="539455"/>
              <a:ext cx="103983" cy="103983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xmlns="" id="{8980C09E-38ED-13B7-1399-159D57EB3CD4}"/>
                </a:ext>
              </a:extLst>
            </p:cNvPr>
            <p:cNvSpPr/>
            <p:nvPr/>
          </p:nvSpPr>
          <p:spPr>
            <a:xfrm>
              <a:off x="9760222" y="634215"/>
              <a:ext cx="108000" cy="252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xmlns="" id="{3F34700E-544A-1BD4-C9D2-BF5C5E9BB283}"/>
                </a:ext>
              </a:extLst>
            </p:cNvPr>
            <p:cNvSpPr/>
            <p:nvPr/>
          </p:nvSpPr>
          <p:spPr>
            <a:xfrm rot="2700000">
              <a:off x="10492447" y="589222"/>
              <a:ext cx="144000" cy="252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xmlns="" id="{E661A087-BF50-FC97-B325-BFCB990BE1A1}"/>
                </a:ext>
              </a:extLst>
            </p:cNvPr>
            <p:cNvSpPr/>
            <p:nvPr/>
          </p:nvSpPr>
          <p:spPr>
            <a:xfrm rot="18900000">
              <a:off x="10492446" y="586380"/>
              <a:ext cx="144000" cy="252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27458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rgbClr val="FEF0FC"/>
          </a:fgClr>
          <a:bgClr>
            <a:srgbClr val="FCE3F8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20146" y="92756"/>
            <a:ext cx="11813459" cy="6662005"/>
            <a:chOff x="220146" y="92756"/>
            <a:chExt cx="11813459" cy="6662005"/>
          </a:xfrm>
        </p:grpSpPr>
        <p:sp>
          <p:nvSpPr>
            <p:cNvPr id="8" name="모서리가 둥근 직사각형 7"/>
            <p:cNvSpPr/>
            <p:nvPr/>
          </p:nvSpPr>
          <p:spPr>
            <a:xfrm>
              <a:off x="249240" y="124810"/>
              <a:ext cx="5397911" cy="447368"/>
            </a:xfrm>
            <a:prstGeom prst="roundRect">
              <a:avLst>
                <a:gd name="adj" fmla="val 18864"/>
              </a:avLst>
            </a:prstGeom>
            <a:solidFill>
              <a:srgbClr val="FFCCCC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38100" dir="2700000" algn="tl" rotWithShape="0">
                <a:prstClr val="black">
                  <a:alpha val="1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en-US" altLang="ko-KR" sz="600" kern="0" dirty="0">
                <a:solidFill>
                  <a:prstClr val="white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303721" y="753626"/>
              <a:ext cx="11729884" cy="6001135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2700000" algn="tl" rotWithShape="0">
                <a:schemeClr val="tx1">
                  <a:alpha val="1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220146" y="658758"/>
              <a:ext cx="11772000" cy="6048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220146" y="92756"/>
              <a:ext cx="5397911" cy="447368"/>
            </a:xfrm>
            <a:prstGeom prst="roundRect">
              <a:avLst>
                <a:gd name="adj" fmla="val 18864"/>
              </a:avLst>
            </a:prstGeom>
            <a:pattFill prst="dotGrid">
              <a:fgClr>
                <a:srgbClr val="0DC0FF"/>
              </a:fgClr>
              <a:bgClr>
                <a:srgbClr val="00B0F0"/>
              </a:bgClr>
            </a:patt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r>
                <a:rPr lang="en-US" altLang="ko-KR" sz="2000" i="1" kern="0" dirty="0"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PPT PRESENTATION </a:t>
              </a:r>
              <a:r>
                <a:rPr lang="en-US" altLang="ko-KR" sz="600" kern="0" dirty="0">
                  <a:solidFill>
                    <a:prstClr val="white"/>
                  </a:solidFill>
                </a:rPr>
                <a:t>Enjoy your stylish business and campus life with </a:t>
              </a:r>
              <a:r>
                <a:rPr lang="en-US" altLang="ko-KR" sz="600" kern="0" dirty="0">
                  <a:solidFill>
                    <a:prstClr val="white"/>
                  </a:solidFill>
                </a:rPr>
                <a:t>BIZCAM</a:t>
              </a:r>
              <a:endParaRPr lang="en-US" altLang="ko-KR" sz="600" kern="0" dirty="0">
                <a:solidFill>
                  <a:prstClr val="white"/>
                </a:solidFill>
              </a:endParaRPr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xmlns="" id="{6BF6A582-4443-1CF8-88B8-3D286E4B7568}"/>
                </a:ext>
              </a:extLst>
            </p:cNvPr>
            <p:cNvGrpSpPr/>
            <p:nvPr/>
          </p:nvGrpSpPr>
          <p:grpSpPr>
            <a:xfrm>
              <a:off x="10826704" y="304226"/>
              <a:ext cx="996979" cy="255149"/>
              <a:chOff x="9689491" y="466716"/>
              <a:chExt cx="996979" cy="255149"/>
            </a:xfrm>
          </p:grpSpPr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xmlns="" id="{0B2E8074-DB58-F67A-A4A9-CB6A23A71BB4}"/>
                  </a:ext>
                </a:extLst>
              </p:cNvPr>
              <p:cNvSpPr/>
              <p:nvPr/>
            </p:nvSpPr>
            <p:spPr>
              <a:xfrm>
                <a:off x="9689491" y="466716"/>
                <a:ext cx="249462" cy="249462"/>
              </a:xfrm>
              <a:prstGeom prst="ellipse">
                <a:avLst/>
              </a:prstGeom>
              <a:solidFill>
                <a:srgbClr val="FF9999"/>
              </a:solidFill>
              <a:ln w="222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atinLnBrk="0">
                  <a:defRPr/>
                </a:pPr>
                <a:endParaRPr lang="en-US" altLang="ko-KR" sz="24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xmlns="" id="{3575A2CE-0BB9-90C2-3DF1-D91E2CE404B2}"/>
                  </a:ext>
                </a:extLst>
              </p:cNvPr>
              <p:cNvSpPr/>
              <p:nvPr/>
            </p:nvSpPr>
            <p:spPr>
              <a:xfrm>
                <a:off x="10063684" y="466716"/>
                <a:ext cx="249462" cy="249462"/>
              </a:xfrm>
              <a:prstGeom prst="ellipse">
                <a:avLst/>
              </a:prstGeom>
              <a:solidFill>
                <a:srgbClr val="FFF2AE"/>
              </a:solidFill>
              <a:ln w="222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atinLnBrk="0">
                  <a:defRPr/>
                </a:pPr>
                <a:endParaRPr lang="en-US" altLang="ko-KR" sz="24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xmlns="" id="{F4D485A4-A121-706E-CE2C-D0489F0CC8F5}"/>
                  </a:ext>
                </a:extLst>
              </p:cNvPr>
              <p:cNvSpPr/>
              <p:nvPr/>
            </p:nvSpPr>
            <p:spPr>
              <a:xfrm>
                <a:off x="10437008" y="472403"/>
                <a:ext cx="249462" cy="249462"/>
              </a:xfrm>
              <a:prstGeom prst="ellipse">
                <a:avLst/>
              </a:prstGeom>
              <a:solidFill>
                <a:schemeClr val="bg1"/>
              </a:solidFill>
              <a:ln w="222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atinLnBrk="0">
                  <a:defRPr/>
                </a:pPr>
                <a:endParaRPr lang="en-US" altLang="ko-KR" sz="24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xmlns="" id="{EDFD2430-539E-3C64-D728-E2946CDBBE19}"/>
                  </a:ext>
                </a:extLst>
              </p:cNvPr>
              <p:cNvSpPr/>
              <p:nvPr/>
            </p:nvSpPr>
            <p:spPr>
              <a:xfrm>
                <a:off x="10136423" y="539455"/>
                <a:ext cx="103983" cy="103983"/>
              </a:xfrm>
              <a:prstGeom prst="ellipse">
                <a:avLst/>
              </a:prstGeom>
              <a:solidFill>
                <a:schemeClr val="bg1"/>
              </a:solidFill>
              <a:ln w="222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xmlns="" id="{8980C09E-38ED-13B7-1399-159D57EB3CD4}"/>
                  </a:ext>
                </a:extLst>
              </p:cNvPr>
              <p:cNvSpPr/>
              <p:nvPr/>
            </p:nvSpPr>
            <p:spPr>
              <a:xfrm>
                <a:off x="9760222" y="634215"/>
                <a:ext cx="108000" cy="252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xmlns="" id="{3F34700E-544A-1BD4-C9D2-BF5C5E9BB283}"/>
                  </a:ext>
                </a:extLst>
              </p:cNvPr>
              <p:cNvSpPr/>
              <p:nvPr/>
            </p:nvSpPr>
            <p:spPr>
              <a:xfrm rot="2700000">
                <a:off x="10492447" y="589222"/>
                <a:ext cx="144000" cy="252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xmlns="" id="{E661A087-BF50-FC97-B325-BFCB990BE1A1}"/>
                  </a:ext>
                </a:extLst>
              </p:cNvPr>
              <p:cNvSpPr/>
              <p:nvPr/>
            </p:nvSpPr>
            <p:spPr>
              <a:xfrm rot="18900000">
                <a:off x="10492446" y="586380"/>
                <a:ext cx="144000" cy="252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71233E13-3D6C-2F48-412A-17440855D91C}"/>
              </a:ext>
            </a:extLst>
          </p:cNvPr>
          <p:cNvSpPr/>
          <p:nvPr/>
        </p:nvSpPr>
        <p:spPr>
          <a:xfrm>
            <a:off x="2843602" y="2933749"/>
            <a:ext cx="1998906" cy="15399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19" name="Freeform 9">
            <a:extLst>
              <a:ext uri="{FF2B5EF4-FFF2-40B4-BE49-F238E27FC236}">
                <a16:creationId xmlns:a16="http://schemas.microsoft.com/office/drawing/2014/main" xmlns="" id="{092D9A8D-9FBA-DB10-36D8-28271E958C97}"/>
              </a:ext>
            </a:extLst>
          </p:cNvPr>
          <p:cNvSpPr>
            <a:spLocks/>
          </p:cNvSpPr>
          <p:nvPr/>
        </p:nvSpPr>
        <p:spPr bwMode="auto">
          <a:xfrm>
            <a:off x="9191859" y="2558310"/>
            <a:ext cx="236452" cy="312042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0" name="자유형 23">
            <a:extLst>
              <a:ext uri="{FF2B5EF4-FFF2-40B4-BE49-F238E27FC236}">
                <a16:creationId xmlns:a16="http://schemas.microsoft.com/office/drawing/2014/main" xmlns="" id="{B779A6BD-1DAC-584F-B213-5DA764F1B503}"/>
              </a:ext>
            </a:extLst>
          </p:cNvPr>
          <p:cNvSpPr>
            <a:spLocks/>
          </p:cNvSpPr>
          <p:nvPr/>
        </p:nvSpPr>
        <p:spPr bwMode="auto">
          <a:xfrm>
            <a:off x="6456351" y="4689449"/>
            <a:ext cx="284918" cy="249359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1" name="Freeform 6">
            <a:extLst>
              <a:ext uri="{FF2B5EF4-FFF2-40B4-BE49-F238E27FC236}">
                <a16:creationId xmlns:a16="http://schemas.microsoft.com/office/drawing/2014/main" xmlns="" id="{8A050565-AD34-0658-F2C4-16900914EC52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3699107" y="2558310"/>
            <a:ext cx="287896" cy="255248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xmlns="" id="{8587ED96-2647-7D8C-CD81-3FD3046A5F3C}"/>
              </a:ext>
            </a:extLst>
          </p:cNvPr>
          <p:cNvGrpSpPr/>
          <p:nvPr/>
        </p:nvGrpSpPr>
        <p:grpSpPr>
          <a:xfrm flipV="1">
            <a:off x="5115442" y="3750235"/>
            <a:ext cx="2846547" cy="1446846"/>
            <a:chOff x="2031517" y="2753557"/>
            <a:chExt cx="2846547" cy="1446846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xmlns="" id="{25937D01-3A4B-8B2B-11BC-2E1AF7C80851}"/>
                </a:ext>
              </a:extLst>
            </p:cNvPr>
            <p:cNvSpPr/>
            <p:nvPr/>
          </p:nvSpPr>
          <p:spPr>
            <a:xfrm>
              <a:off x="2031517" y="3960021"/>
              <a:ext cx="240382" cy="240382"/>
            </a:xfrm>
            <a:prstGeom prst="ellipse">
              <a:avLst/>
            </a:prstGeom>
            <a:solidFill>
              <a:srgbClr val="FFD37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오른쪽 대괄호 23">
              <a:extLst>
                <a:ext uri="{FF2B5EF4-FFF2-40B4-BE49-F238E27FC236}">
                  <a16:creationId xmlns:a16="http://schemas.microsoft.com/office/drawing/2014/main" xmlns="" id="{52A70707-D7CD-8F6A-B324-551C5FBAF10F}"/>
                </a:ext>
              </a:extLst>
            </p:cNvPr>
            <p:cNvSpPr/>
            <p:nvPr/>
          </p:nvSpPr>
          <p:spPr>
            <a:xfrm rot="16200000">
              <a:off x="2851558" y="2053706"/>
              <a:ext cx="1326655" cy="2726357"/>
            </a:xfrm>
            <a:prstGeom prst="rightBracket">
              <a:avLst>
                <a:gd name="adj" fmla="val 102753"/>
              </a:avLst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  <a:headEnd type="oval" w="lg" len="lg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6EC443E1-3640-C493-2DA8-91B859FA1314}"/>
              </a:ext>
            </a:extLst>
          </p:cNvPr>
          <p:cNvSpPr/>
          <p:nvPr/>
        </p:nvSpPr>
        <p:spPr>
          <a:xfrm>
            <a:off x="5577117" y="2933748"/>
            <a:ext cx="1998906" cy="15399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6F130860-2122-A05C-DE29-34F7B8EA4E6D}"/>
              </a:ext>
            </a:extLst>
          </p:cNvPr>
          <p:cNvSpPr/>
          <p:nvPr/>
        </p:nvSpPr>
        <p:spPr>
          <a:xfrm>
            <a:off x="8310632" y="2933747"/>
            <a:ext cx="1998906" cy="15399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xmlns="" id="{AC1C2609-A9E5-ECBD-92A9-39E00BB9B0BC}"/>
              </a:ext>
            </a:extLst>
          </p:cNvPr>
          <p:cNvGrpSpPr/>
          <p:nvPr/>
        </p:nvGrpSpPr>
        <p:grpSpPr>
          <a:xfrm>
            <a:off x="7826717" y="2105906"/>
            <a:ext cx="2848723" cy="2622654"/>
            <a:chOff x="7874103" y="2461911"/>
            <a:chExt cx="2848723" cy="2622654"/>
          </a:xfrm>
        </p:grpSpPr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xmlns="" id="{8E19FC34-6493-5171-FE98-E2A5B1FFB569}"/>
                </a:ext>
              </a:extLst>
            </p:cNvPr>
            <p:cNvGrpSpPr/>
            <p:nvPr/>
          </p:nvGrpSpPr>
          <p:grpSpPr>
            <a:xfrm>
              <a:off x="7874103" y="2461911"/>
              <a:ext cx="2846547" cy="1446846"/>
              <a:chOff x="7361229" y="2765671"/>
              <a:chExt cx="2846547" cy="1446846"/>
            </a:xfrm>
          </p:grpSpPr>
          <p:sp>
            <p:nvSpPr>
              <p:cNvPr id="30" name="타원 29">
                <a:extLst>
                  <a:ext uri="{FF2B5EF4-FFF2-40B4-BE49-F238E27FC236}">
                    <a16:creationId xmlns:a16="http://schemas.microsoft.com/office/drawing/2014/main" xmlns="" id="{A19AA673-15E3-685B-CFFE-F92A1B6EE38B}"/>
                  </a:ext>
                </a:extLst>
              </p:cNvPr>
              <p:cNvSpPr/>
              <p:nvPr/>
            </p:nvSpPr>
            <p:spPr>
              <a:xfrm>
                <a:off x="7361229" y="3972135"/>
                <a:ext cx="240382" cy="240382"/>
              </a:xfrm>
              <a:prstGeom prst="ellipse">
                <a:avLst/>
              </a:prstGeom>
              <a:solidFill>
                <a:srgbClr val="FFD370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오른쪽 대괄호 30">
                <a:extLst>
                  <a:ext uri="{FF2B5EF4-FFF2-40B4-BE49-F238E27FC236}">
                    <a16:creationId xmlns:a16="http://schemas.microsoft.com/office/drawing/2014/main" xmlns="" id="{B2F0423E-F4F3-4B21-2225-F0F8B5FFF273}"/>
                  </a:ext>
                </a:extLst>
              </p:cNvPr>
              <p:cNvSpPr/>
              <p:nvPr/>
            </p:nvSpPr>
            <p:spPr>
              <a:xfrm rot="16200000">
                <a:off x="8181270" y="2065820"/>
                <a:ext cx="1326655" cy="2726357"/>
              </a:xfrm>
              <a:prstGeom prst="rightBracket">
                <a:avLst>
                  <a:gd name="adj" fmla="val 102753"/>
                </a:avLst>
              </a:prstGeom>
              <a:ln w="25400">
                <a:solidFill>
                  <a:schemeClr val="tx1">
                    <a:lumMod val="75000"/>
                    <a:lumOff val="25000"/>
                  </a:schemeClr>
                </a:solidFill>
                <a:headEnd type="oval" w="lg" len="lg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xmlns="" id="{8BB292FC-1CA4-E59D-5750-614B37862E43}"/>
                </a:ext>
              </a:extLst>
            </p:cNvPr>
            <p:cNvCxnSpPr>
              <a:cxnSpLocks/>
            </p:cNvCxnSpPr>
            <p:nvPr/>
          </p:nvCxnSpPr>
          <p:spPr>
            <a:xfrm>
              <a:off x="10722826" y="3788565"/>
              <a:ext cx="0" cy="1296000"/>
            </a:xfrm>
            <a:prstGeom prst="straightConnector1">
              <a:avLst/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모서리가 둥근 직사각형 55">
            <a:extLst>
              <a:ext uri="{FF2B5EF4-FFF2-40B4-BE49-F238E27FC236}">
                <a16:creationId xmlns:a16="http://schemas.microsoft.com/office/drawing/2014/main" xmlns="" id="{15159D11-8838-0EB5-3264-C38A27173246}"/>
              </a:ext>
            </a:extLst>
          </p:cNvPr>
          <p:cNvSpPr/>
          <p:nvPr/>
        </p:nvSpPr>
        <p:spPr>
          <a:xfrm>
            <a:off x="10160478" y="4838295"/>
            <a:ext cx="1025572" cy="358786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</a:rPr>
              <a:t>GOAL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xmlns="" id="{C2714373-9DB9-8580-1DF7-2237BA913AFF}"/>
              </a:ext>
            </a:extLst>
          </p:cNvPr>
          <p:cNvGrpSpPr/>
          <p:nvPr/>
        </p:nvGrpSpPr>
        <p:grpSpPr>
          <a:xfrm>
            <a:off x="926417" y="2105906"/>
            <a:ext cx="4279817" cy="1506047"/>
            <a:chOff x="973803" y="2461911"/>
            <a:chExt cx="4279817" cy="1506047"/>
          </a:xfrm>
        </p:grpSpPr>
        <p:sp>
          <p:nvSpPr>
            <p:cNvPr id="34" name="오른쪽 대괄호 33">
              <a:extLst>
                <a:ext uri="{FF2B5EF4-FFF2-40B4-BE49-F238E27FC236}">
                  <a16:creationId xmlns:a16="http://schemas.microsoft.com/office/drawing/2014/main" xmlns="" id="{2CB4716A-F20F-30A2-CF74-BE7B9337D8DD}"/>
                </a:ext>
              </a:extLst>
            </p:cNvPr>
            <p:cNvSpPr/>
            <p:nvPr/>
          </p:nvSpPr>
          <p:spPr>
            <a:xfrm rot="16200000">
              <a:off x="3227114" y="1762060"/>
              <a:ext cx="1326655" cy="2726357"/>
            </a:xfrm>
            <a:prstGeom prst="rightBracket">
              <a:avLst>
                <a:gd name="adj" fmla="val 102753"/>
              </a:avLst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  <a:headEnd type="none" w="lg" len="lg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5" name="모서리가 둥근 직사각형 67">
              <a:extLst>
                <a:ext uri="{FF2B5EF4-FFF2-40B4-BE49-F238E27FC236}">
                  <a16:creationId xmlns:a16="http://schemas.microsoft.com/office/drawing/2014/main" xmlns="" id="{251839D0-325B-A543-7A89-51F8B71EE9E8}"/>
                </a:ext>
              </a:extLst>
            </p:cNvPr>
            <p:cNvSpPr/>
            <p:nvPr/>
          </p:nvSpPr>
          <p:spPr>
            <a:xfrm>
              <a:off x="973803" y="3609172"/>
              <a:ext cx="1025572" cy="358786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prstClr val="white"/>
                  </a:solidFill>
                </a:rPr>
                <a:t>START</a:t>
              </a:r>
              <a:endParaRPr lang="ko-KR" altLang="en-US" sz="1200" b="1" dirty="0">
                <a:solidFill>
                  <a:prstClr val="white"/>
                </a:solidFill>
              </a:endParaRPr>
            </a:p>
          </p:txBody>
        </p: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xmlns="" id="{082E190C-D8B3-E1C2-D5A3-E4E99F9E01E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271551" y="3518565"/>
              <a:ext cx="0" cy="540000"/>
            </a:xfrm>
            <a:prstGeom prst="straightConnector1">
              <a:avLst/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62732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rgbClr val="FEF0FC"/>
          </a:fgClr>
          <a:bgClr>
            <a:srgbClr val="FCE3F8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20146" y="92756"/>
            <a:ext cx="11813459" cy="6662005"/>
            <a:chOff x="220146" y="92756"/>
            <a:chExt cx="11813459" cy="6662005"/>
          </a:xfrm>
        </p:grpSpPr>
        <p:sp>
          <p:nvSpPr>
            <p:cNvPr id="8" name="모서리가 둥근 직사각형 7"/>
            <p:cNvSpPr/>
            <p:nvPr/>
          </p:nvSpPr>
          <p:spPr>
            <a:xfrm>
              <a:off x="249240" y="124810"/>
              <a:ext cx="5397911" cy="447368"/>
            </a:xfrm>
            <a:prstGeom prst="roundRect">
              <a:avLst>
                <a:gd name="adj" fmla="val 18864"/>
              </a:avLst>
            </a:prstGeom>
            <a:solidFill>
              <a:srgbClr val="FFCCCC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38100" dir="2700000" algn="tl" rotWithShape="0">
                <a:prstClr val="black">
                  <a:alpha val="1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en-US" altLang="ko-KR" sz="600" kern="0" dirty="0">
                <a:solidFill>
                  <a:prstClr val="white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303721" y="753626"/>
              <a:ext cx="11729884" cy="6001135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2700000" algn="tl" rotWithShape="0">
                <a:schemeClr val="tx1">
                  <a:alpha val="1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220146" y="658758"/>
              <a:ext cx="11772000" cy="6048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220146" y="92756"/>
              <a:ext cx="5397911" cy="447368"/>
            </a:xfrm>
            <a:prstGeom prst="roundRect">
              <a:avLst>
                <a:gd name="adj" fmla="val 18864"/>
              </a:avLst>
            </a:prstGeom>
            <a:pattFill prst="dotGrid">
              <a:fgClr>
                <a:srgbClr val="0DC0FF"/>
              </a:fgClr>
              <a:bgClr>
                <a:srgbClr val="00B0F0"/>
              </a:bgClr>
            </a:patt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r>
                <a:rPr lang="en-US" altLang="ko-KR" sz="2000" i="1" kern="0" dirty="0"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PPT PRESENTATION </a:t>
              </a:r>
              <a:r>
                <a:rPr lang="en-US" altLang="ko-KR" sz="600" kern="0" dirty="0">
                  <a:solidFill>
                    <a:prstClr val="white"/>
                  </a:solidFill>
                </a:rPr>
                <a:t>Enjoy your stylish business and campus life with </a:t>
              </a:r>
              <a:r>
                <a:rPr lang="en-US" altLang="ko-KR" sz="600" kern="0" dirty="0">
                  <a:solidFill>
                    <a:prstClr val="white"/>
                  </a:solidFill>
                </a:rPr>
                <a:t>BIZCAM</a:t>
              </a:r>
              <a:endParaRPr lang="en-US" altLang="ko-KR" sz="600" kern="0" dirty="0">
                <a:solidFill>
                  <a:prstClr val="white"/>
                </a:solidFill>
              </a:endParaRPr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xmlns="" id="{6BF6A582-4443-1CF8-88B8-3D286E4B7568}"/>
                </a:ext>
              </a:extLst>
            </p:cNvPr>
            <p:cNvGrpSpPr/>
            <p:nvPr/>
          </p:nvGrpSpPr>
          <p:grpSpPr>
            <a:xfrm>
              <a:off x="10826704" y="304226"/>
              <a:ext cx="996979" cy="255149"/>
              <a:chOff x="9689491" y="466716"/>
              <a:chExt cx="996979" cy="255149"/>
            </a:xfrm>
          </p:grpSpPr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xmlns="" id="{0B2E8074-DB58-F67A-A4A9-CB6A23A71BB4}"/>
                  </a:ext>
                </a:extLst>
              </p:cNvPr>
              <p:cNvSpPr/>
              <p:nvPr/>
            </p:nvSpPr>
            <p:spPr>
              <a:xfrm>
                <a:off x="9689491" y="466716"/>
                <a:ext cx="249462" cy="249462"/>
              </a:xfrm>
              <a:prstGeom prst="ellipse">
                <a:avLst/>
              </a:prstGeom>
              <a:solidFill>
                <a:srgbClr val="FF9999"/>
              </a:solidFill>
              <a:ln w="222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atinLnBrk="0">
                  <a:defRPr/>
                </a:pPr>
                <a:endParaRPr lang="en-US" altLang="ko-KR" sz="24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xmlns="" id="{3575A2CE-0BB9-90C2-3DF1-D91E2CE404B2}"/>
                  </a:ext>
                </a:extLst>
              </p:cNvPr>
              <p:cNvSpPr/>
              <p:nvPr/>
            </p:nvSpPr>
            <p:spPr>
              <a:xfrm>
                <a:off x="10063684" y="466716"/>
                <a:ext cx="249462" cy="249462"/>
              </a:xfrm>
              <a:prstGeom prst="ellipse">
                <a:avLst/>
              </a:prstGeom>
              <a:solidFill>
                <a:srgbClr val="FFF2AE"/>
              </a:solidFill>
              <a:ln w="222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atinLnBrk="0">
                  <a:defRPr/>
                </a:pPr>
                <a:endParaRPr lang="en-US" altLang="ko-KR" sz="24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xmlns="" id="{F4D485A4-A121-706E-CE2C-D0489F0CC8F5}"/>
                  </a:ext>
                </a:extLst>
              </p:cNvPr>
              <p:cNvSpPr/>
              <p:nvPr/>
            </p:nvSpPr>
            <p:spPr>
              <a:xfrm>
                <a:off x="10437008" y="472403"/>
                <a:ext cx="249462" cy="249462"/>
              </a:xfrm>
              <a:prstGeom prst="ellipse">
                <a:avLst/>
              </a:prstGeom>
              <a:solidFill>
                <a:schemeClr val="bg1"/>
              </a:solidFill>
              <a:ln w="222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atinLnBrk="0">
                  <a:defRPr/>
                </a:pPr>
                <a:endParaRPr lang="en-US" altLang="ko-KR" sz="24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xmlns="" id="{EDFD2430-539E-3C64-D728-E2946CDBBE19}"/>
                  </a:ext>
                </a:extLst>
              </p:cNvPr>
              <p:cNvSpPr/>
              <p:nvPr/>
            </p:nvSpPr>
            <p:spPr>
              <a:xfrm>
                <a:off x="10136423" y="539455"/>
                <a:ext cx="103983" cy="103983"/>
              </a:xfrm>
              <a:prstGeom prst="ellipse">
                <a:avLst/>
              </a:prstGeom>
              <a:solidFill>
                <a:schemeClr val="bg1"/>
              </a:solidFill>
              <a:ln w="222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xmlns="" id="{8980C09E-38ED-13B7-1399-159D57EB3CD4}"/>
                  </a:ext>
                </a:extLst>
              </p:cNvPr>
              <p:cNvSpPr/>
              <p:nvPr/>
            </p:nvSpPr>
            <p:spPr>
              <a:xfrm>
                <a:off x="9760222" y="634215"/>
                <a:ext cx="108000" cy="252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xmlns="" id="{3F34700E-544A-1BD4-C9D2-BF5C5E9BB283}"/>
                  </a:ext>
                </a:extLst>
              </p:cNvPr>
              <p:cNvSpPr/>
              <p:nvPr/>
            </p:nvSpPr>
            <p:spPr>
              <a:xfrm rot="2700000">
                <a:off x="10492447" y="589222"/>
                <a:ext cx="144000" cy="252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xmlns="" id="{E661A087-BF50-FC97-B325-BFCB990BE1A1}"/>
                  </a:ext>
                </a:extLst>
              </p:cNvPr>
              <p:cNvSpPr/>
              <p:nvPr/>
            </p:nvSpPr>
            <p:spPr>
              <a:xfrm rot="18900000">
                <a:off x="10492446" y="586380"/>
                <a:ext cx="144000" cy="252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xmlns="" id="{8ABFA2F6-6510-C50E-F125-34DE7E72148E}"/>
              </a:ext>
            </a:extLst>
          </p:cNvPr>
          <p:cNvCxnSpPr/>
          <p:nvPr/>
        </p:nvCxnSpPr>
        <p:spPr>
          <a:xfrm rot="16200000" flipV="1">
            <a:off x="6003146" y="1049531"/>
            <a:ext cx="0" cy="7185423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양쪽 모서리가 둥근 사각형 67">
            <a:extLst>
              <a:ext uri="{FF2B5EF4-FFF2-40B4-BE49-F238E27FC236}">
                <a16:creationId xmlns:a16="http://schemas.microsoft.com/office/drawing/2014/main" xmlns="" id="{66525EBD-88CC-A501-821A-D72E9BE3291B}"/>
              </a:ext>
            </a:extLst>
          </p:cNvPr>
          <p:cNvSpPr/>
          <p:nvPr/>
        </p:nvSpPr>
        <p:spPr>
          <a:xfrm>
            <a:off x="3409590" y="1894854"/>
            <a:ext cx="892270" cy="2747388"/>
          </a:xfrm>
          <a:prstGeom prst="round2SameRect">
            <a:avLst>
              <a:gd name="adj1" fmla="val 5758"/>
              <a:gd name="adj2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sz="1600">
              <a:solidFill>
                <a:prstClr val="white"/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xmlns="" id="{5E587544-ADE5-F86F-AEDC-E51DAB48236F}"/>
              </a:ext>
            </a:extLst>
          </p:cNvPr>
          <p:cNvSpPr/>
          <p:nvPr/>
        </p:nvSpPr>
        <p:spPr>
          <a:xfrm>
            <a:off x="3425100" y="3577758"/>
            <a:ext cx="892270" cy="106210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sz="1600">
              <a:solidFill>
                <a:prstClr val="white"/>
              </a:solidFill>
            </a:endParaRPr>
          </a:p>
        </p:txBody>
      </p:sp>
      <p:sp>
        <p:nvSpPr>
          <p:cNvPr id="64" name="모서리가 둥근 사각형 설명선 69">
            <a:extLst>
              <a:ext uri="{FF2B5EF4-FFF2-40B4-BE49-F238E27FC236}">
                <a16:creationId xmlns:a16="http://schemas.microsoft.com/office/drawing/2014/main" xmlns="" id="{A83D4AE5-C6DC-32A3-3A7D-59A566CEE058}"/>
              </a:ext>
            </a:extLst>
          </p:cNvPr>
          <p:cNvSpPr/>
          <p:nvPr/>
        </p:nvSpPr>
        <p:spPr>
          <a:xfrm>
            <a:off x="4545808" y="3348595"/>
            <a:ext cx="505759" cy="242893"/>
          </a:xfrm>
          <a:prstGeom prst="wedgeRoundRectCallout">
            <a:avLst>
              <a:gd name="adj1" fmla="val -68244"/>
              <a:gd name="adj2" fmla="val 52868"/>
              <a:gd name="adj3" fmla="val 16667"/>
            </a:avLst>
          </a:prstGeom>
          <a:solidFill>
            <a:srgbClr val="00B0F0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1100" b="1" dirty="0">
                <a:solidFill>
                  <a:prstClr val="white"/>
                </a:solidFill>
              </a:rPr>
              <a:t>40%</a:t>
            </a:r>
            <a:endParaRPr lang="ko-KR" altLang="en-US" sz="1100" b="1" dirty="0">
              <a:solidFill>
                <a:prstClr val="white"/>
              </a:solidFill>
            </a:endParaRPr>
          </a:p>
        </p:txBody>
      </p: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xmlns="" id="{E647535A-B483-B5FD-8261-B11ECCA31AFF}"/>
              </a:ext>
            </a:extLst>
          </p:cNvPr>
          <p:cNvCxnSpPr/>
          <p:nvPr/>
        </p:nvCxnSpPr>
        <p:spPr>
          <a:xfrm rot="16200000" flipV="1">
            <a:off x="3826853" y="1647113"/>
            <a:ext cx="0" cy="1638277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>
            <a:extLst>
              <a:ext uri="{FF2B5EF4-FFF2-40B4-BE49-F238E27FC236}">
                <a16:creationId xmlns:a16="http://schemas.microsoft.com/office/drawing/2014/main" xmlns="" id="{7C5A449E-09B1-1D77-BA20-0B30AAE780B0}"/>
              </a:ext>
            </a:extLst>
          </p:cNvPr>
          <p:cNvSpPr/>
          <p:nvPr/>
        </p:nvSpPr>
        <p:spPr>
          <a:xfrm>
            <a:off x="1878980" y="2300388"/>
            <a:ext cx="10855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2023</a:t>
            </a:r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년 </a:t>
            </a: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10</a:t>
            </a:r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월</a:t>
            </a:r>
            <a:endParaRPr lang="en-US" altLang="ko-KR" sz="12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xmlns="" id="{45D435A1-3F8A-DF52-E054-611B8C735BA1}"/>
              </a:ext>
            </a:extLst>
          </p:cNvPr>
          <p:cNvSpPr/>
          <p:nvPr/>
        </p:nvSpPr>
        <p:spPr>
          <a:xfrm>
            <a:off x="4753645" y="2300388"/>
            <a:ext cx="4988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80%</a:t>
            </a:r>
          </a:p>
        </p:txBody>
      </p:sp>
      <p:sp>
        <p:nvSpPr>
          <p:cNvPr id="68" name="양쪽 모서리가 둥근 사각형 73">
            <a:extLst>
              <a:ext uri="{FF2B5EF4-FFF2-40B4-BE49-F238E27FC236}">
                <a16:creationId xmlns:a16="http://schemas.microsoft.com/office/drawing/2014/main" xmlns="" id="{5F68BF27-0DE4-8FB5-400A-0D0015D31529}"/>
              </a:ext>
            </a:extLst>
          </p:cNvPr>
          <p:cNvSpPr/>
          <p:nvPr/>
        </p:nvSpPr>
        <p:spPr>
          <a:xfrm>
            <a:off x="7423174" y="1894854"/>
            <a:ext cx="892270" cy="2747388"/>
          </a:xfrm>
          <a:prstGeom prst="round2SameRect">
            <a:avLst>
              <a:gd name="adj1" fmla="val 5758"/>
              <a:gd name="adj2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sz="1600">
              <a:solidFill>
                <a:prstClr val="white"/>
              </a:solidFill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xmlns="" id="{0FE06CF1-A6A3-1114-F404-7A45CDE9D566}"/>
              </a:ext>
            </a:extLst>
          </p:cNvPr>
          <p:cNvSpPr/>
          <p:nvPr/>
        </p:nvSpPr>
        <p:spPr>
          <a:xfrm>
            <a:off x="7438684" y="2964564"/>
            <a:ext cx="892270" cy="1675300"/>
          </a:xfrm>
          <a:prstGeom prst="rect">
            <a:avLst/>
          </a:prstGeom>
          <a:solidFill>
            <a:srgbClr val="FF9999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sz="1600">
              <a:solidFill>
                <a:prstClr val="white"/>
              </a:solidFill>
            </a:endParaRPr>
          </a:p>
        </p:txBody>
      </p:sp>
      <p:sp>
        <p:nvSpPr>
          <p:cNvPr id="70" name="모서리가 둥근 사각형 설명선 75">
            <a:extLst>
              <a:ext uri="{FF2B5EF4-FFF2-40B4-BE49-F238E27FC236}">
                <a16:creationId xmlns:a16="http://schemas.microsoft.com/office/drawing/2014/main" xmlns="" id="{78A9AC87-F68F-999D-8F79-2B6964D5D81E}"/>
              </a:ext>
            </a:extLst>
          </p:cNvPr>
          <p:cNvSpPr/>
          <p:nvPr/>
        </p:nvSpPr>
        <p:spPr>
          <a:xfrm>
            <a:off x="8559392" y="2785857"/>
            <a:ext cx="509993" cy="242893"/>
          </a:xfrm>
          <a:prstGeom prst="wedgeRoundRectCallout">
            <a:avLst>
              <a:gd name="adj1" fmla="val -68244"/>
              <a:gd name="adj2" fmla="val 52868"/>
              <a:gd name="adj3" fmla="val 16667"/>
            </a:avLst>
          </a:prstGeom>
          <a:solidFill>
            <a:srgbClr val="FF9999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1050" b="1" dirty="0">
                <a:solidFill>
                  <a:prstClr val="white"/>
                </a:solidFill>
              </a:rPr>
              <a:t>60%</a:t>
            </a:r>
            <a:endParaRPr lang="ko-KR" altLang="en-US" sz="1050" b="1" dirty="0">
              <a:solidFill>
                <a:prstClr val="white"/>
              </a:solidFill>
            </a:endParaRPr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xmlns="" id="{36687CE7-B413-010B-D0BC-D2ECA2AE9D6C}"/>
              </a:ext>
            </a:extLst>
          </p:cNvPr>
          <p:cNvCxnSpPr/>
          <p:nvPr/>
        </p:nvCxnSpPr>
        <p:spPr>
          <a:xfrm rot="16200000" flipV="1">
            <a:off x="7840437" y="2825822"/>
            <a:ext cx="0" cy="1638277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>
            <a:extLst>
              <a:ext uri="{FF2B5EF4-FFF2-40B4-BE49-F238E27FC236}">
                <a16:creationId xmlns:a16="http://schemas.microsoft.com/office/drawing/2014/main" xmlns="" id="{5AFBF979-B6C0-97D2-D702-26F1D134C516}"/>
              </a:ext>
            </a:extLst>
          </p:cNvPr>
          <p:cNvSpPr/>
          <p:nvPr/>
        </p:nvSpPr>
        <p:spPr>
          <a:xfrm>
            <a:off x="5892563" y="3479097"/>
            <a:ext cx="10855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2024</a:t>
            </a:r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년 </a:t>
            </a: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10</a:t>
            </a:r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월</a:t>
            </a:r>
            <a:endParaRPr lang="en-US" altLang="ko-KR" sz="12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xmlns="" id="{9DB4613B-B0D4-41E4-0DFB-58B95D16CDF8}"/>
              </a:ext>
            </a:extLst>
          </p:cNvPr>
          <p:cNvSpPr/>
          <p:nvPr/>
        </p:nvSpPr>
        <p:spPr>
          <a:xfrm>
            <a:off x="8767229" y="3479097"/>
            <a:ext cx="4988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40%</a:t>
            </a: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xmlns="" id="{5026BB92-D09D-423C-409C-B69B756E5DB2}"/>
              </a:ext>
            </a:extLst>
          </p:cNvPr>
          <p:cNvSpPr/>
          <p:nvPr/>
        </p:nvSpPr>
        <p:spPr>
          <a:xfrm>
            <a:off x="2878520" y="4944482"/>
            <a:ext cx="1985429" cy="934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05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7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xmlns="" id="{3F4A0DA5-C1E7-C775-489C-A74554C708EA}"/>
              </a:ext>
            </a:extLst>
          </p:cNvPr>
          <p:cNvSpPr/>
          <p:nvPr/>
        </p:nvSpPr>
        <p:spPr>
          <a:xfrm>
            <a:off x="6892104" y="4944482"/>
            <a:ext cx="1985429" cy="934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05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7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</p:spTree>
    <p:extLst>
      <p:ext uri="{BB962C8B-B14F-4D97-AF65-F5344CB8AC3E}">
        <p14:creationId xmlns:p14="http://schemas.microsoft.com/office/powerpoint/2010/main" val="1283112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rgbClr val="FEF0FC"/>
          </a:fgClr>
          <a:bgClr>
            <a:srgbClr val="FCE3F8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20146" y="92756"/>
            <a:ext cx="11813459" cy="6662005"/>
            <a:chOff x="220146" y="92756"/>
            <a:chExt cx="11813459" cy="6662005"/>
          </a:xfrm>
        </p:grpSpPr>
        <p:sp>
          <p:nvSpPr>
            <p:cNvPr id="8" name="모서리가 둥근 직사각형 7"/>
            <p:cNvSpPr/>
            <p:nvPr/>
          </p:nvSpPr>
          <p:spPr>
            <a:xfrm>
              <a:off x="249240" y="124810"/>
              <a:ext cx="11742906" cy="447368"/>
            </a:xfrm>
            <a:prstGeom prst="roundRect">
              <a:avLst>
                <a:gd name="adj" fmla="val 18864"/>
              </a:avLst>
            </a:prstGeom>
            <a:solidFill>
              <a:srgbClr val="FFCCCC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38100" dir="2700000" algn="tl" rotWithShape="0">
                <a:prstClr val="black">
                  <a:alpha val="1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en-US" altLang="ko-KR" sz="600" kern="0" dirty="0">
                <a:solidFill>
                  <a:prstClr val="white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303721" y="753626"/>
              <a:ext cx="11729884" cy="6001135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2700000" algn="tl" rotWithShape="0">
                <a:schemeClr val="tx1">
                  <a:alpha val="1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220146" y="658758"/>
              <a:ext cx="11772000" cy="6048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220146" y="92756"/>
              <a:ext cx="11742906" cy="447368"/>
            </a:xfrm>
            <a:prstGeom prst="roundRect">
              <a:avLst>
                <a:gd name="adj" fmla="val 18864"/>
              </a:avLst>
            </a:prstGeom>
            <a:pattFill prst="dotGrid">
              <a:fgClr>
                <a:srgbClr val="0DC0FF"/>
              </a:fgClr>
              <a:bgClr>
                <a:srgbClr val="00B0F0"/>
              </a:bgClr>
            </a:patt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r>
                <a:rPr lang="en-US" altLang="ko-KR" sz="2000" i="1" kern="0" dirty="0"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PPT PRESENTATION </a:t>
              </a:r>
              <a:r>
                <a:rPr lang="en-US" altLang="ko-KR" sz="600" kern="0" dirty="0">
                  <a:solidFill>
                    <a:prstClr val="white"/>
                  </a:solidFill>
                </a:rPr>
                <a:t>Enjoy your stylish business and campus life with </a:t>
              </a:r>
              <a:r>
                <a:rPr lang="en-US" altLang="ko-KR" sz="600" kern="0" dirty="0">
                  <a:solidFill>
                    <a:prstClr val="white"/>
                  </a:solidFill>
                </a:rPr>
                <a:t>BIZCAM</a:t>
              </a:r>
              <a:endParaRPr lang="en-US" altLang="ko-KR" sz="600" kern="0" dirty="0">
                <a:solidFill>
                  <a:prstClr val="white"/>
                </a:solidFill>
              </a:endParaRPr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xmlns="" id="{6BF6A582-4443-1CF8-88B8-3D286E4B7568}"/>
                </a:ext>
              </a:extLst>
            </p:cNvPr>
            <p:cNvGrpSpPr/>
            <p:nvPr/>
          </p:nvGrpSpPr>
          <p:grpSpPr>
            <a:xfrm>
              <a:off x="10826704" y="193694"/>
              <a:ext cx="996979" cy="255149"/>
              <a:chOff x="9689491" y="466716"/>
              <a:chExt cx="996979" cy="255149"/>
            </a:xfrm>
          </p:grpSpPr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xmlns="" id="{0B2E8074-DB58-F67A-A4A9-CB6A23A71BB4}"/>
                  </a:ext>
                </a:extLst>
              </p:cNvPr>
              <p:cNvSpPr/>
              <p:nvPr/>
            </p:nvSpPr>
            <p:spPr>
              <a:xfrm>
                <a:off x="9689491" y="466716"/>
                <a:ext cx="249462" cy="249462"/>
              </a:xfrm>
              <a:prstGeom prst="ellipse">
                <a:avLst/>
              </a:prstGeom>
              <a:solidFill>
                <a:srgbClr val="FF9999"/>
              </a:solidFill>
              <a:ln w="222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atinLnBrk="0">
                  <a:defRPr/>
                </a:pPr>
                <a:endParaRPr lang="en-US" altLang="ko-KR" sz="24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xmlns="" id="{3575A2CE-0BB9-90C2-3DF1-D91E2CE404B2}"/>
                  </a:ext>
                </a:extLst>
              </p:cNvPr>
              <p:cNvSpPr/>
              <p:nvPr/>
            </p:nvSpPr>
            <p:spPr>
              <a:xfrm>
                <a:off x="10063684" y="466716"/>
                <a:ext cx="249462" cy="249462"/>
              </a:xfrm>
              <a:prstGeom prst="ellipse">
                <a:avLst/>
              </a:prstGeom>
              <a:solidFill>
                <a:srgbClr val="FFF2AE"/>
              </a:solidFill>
              <a:ln w="222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atinLnBrk="0">
                  <a:defRPr/>
                </a:pPr>
                <a:endParaRPr lang="en-US" altLang="ko-KR" sz="24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xmlns="" id="{F4D485A4-A121-706E-CE2C-D0489F0CC8F5}"/>
                  </a:ext>
                </a:extLst>
              </p:cNvPr>
              <p:cNvSpPr/>
              <p:nvPr/>
            </p:nvSpPr>
            <p:spPr>
              <a:xfrm>
                <a:off x="10437008" y="472403"/>
                <a:ext cx="249462" cy="249462"/>
              </a:xfrm>
              <a:prstGeom prst="ellipse">
                <a:avLst/>
              </a:prstGeom>
              <a:solidFill>
                <a:schemeClr val="bg1"/>
              </a:solidFill>
              <a:ln w="222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atinLnBrk="0">
                  <a:defRPr/>
                </a:pPr>
                <a:endParaRPr lang="en-US" altLang="ko-KR" sz="24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xmlns="" id="{EDFD2430-539E-3C64-D728-E2946CDBBE19}"/>
                  </a:ext>
                </a:extLst>
              </p:cNvPr>
              <p:cNvSpPr/>
              <p:nvPr/>
            </p:nvSpPr>
            <p:spPr>
              <a:xfrm>
                <a:off x="10136423" y="539455"/>
                <a:ext cx="103983" cy="103983"/>
              </a:xfrm>
              <a:prstGeom prst="ellipse">
                <a:avLst/>
              </a:prstGeom>
              <a:solidFill>
                <a:schemeClr val="bg1"/>
              </a:solidFill>
              <a:ln w="222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xmlns="" id="{8980C09E-38ED-13B7-1399-159D57EB3CD4}"/>
                  </a:ext>
                </a:extLst>
              </p:cNvPr>
              <p:cNvSpPr/>
              <p:nvPr/>
            </p:nvSpPr>
            <p:spPr>
              <a:xfrm>
                <a:off x="9760222" y="634215"/>
                <a:ext cx="108000" cy="252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xmlns="" id="{3F34700E-544A-1BD4-C9D2-BF5C5E9BB283}"/>
                  </a:ext>
                </a:extLst>
              </p:cNvPr>
              <p:cNvSpPr/>
              <p:nvPr/>
            </p:nvSpPr>
            <p:spPr>
              <a:xfrm rot="2700000">
                <a:off x="10492447" y="589222"/>
                <a:ext cx="144000" cy="252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xmlns="" id="{E661A087-BF50-FC97-B325-BFCB990BE1A1}"/>
                  </a:ext>
                </a:extLst>
              </p:cNvPr>
              <p:cNvSpPr/>
              <p:nvPr/>
            </p:nvSpPr>
            <p:spPr>
              <a:xfrm rot="18900000">
                <a:off x="10492446" y="586380"/>
                <a:ext cx="144000" cy="252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8" name="자유형 20">
            <a:extLst>
              <a:ext uri="{FF2B5EF4-FFF2-40B4-BE49-F238E27FC236}">
                <a16:creationId xmlns="" xmlns:a16="http://schemas.microsoft.com/office/drawing/2014/main" id="{926AF6E2-FC30-0360-3E04-5884CE6B413D}"/>
              </a:ext>
            </a:extLst>
          </p:cNvPr>
          <p:cNvSpPr/>
          <p:nvPr/>
        </p:nvSpPr>
        <p:spPr>
          <a:xfrm>
            <a:off x="5086579" y="4981605"/>
            <a:ext cx="747021" cy="455659"/>
          </a:xfrm>
          <a:custGeom>
            <a:avLst/>
            <a:gdLst>
              <a:gd name="connsiteX0" fmla="*/ 287915 w 747021"/>
              <a:gd name="connsiteY0" fmla="*/ 23839 h 455659"/>
              <a:gd name="connsiteX1" fmla="*/ 46615 w 747021"/>
              <a:gd name="connsiteY1" fmla="*/ 30189 h 455659"/>
              <a:gd name="connsiteX2" fmla="*/ 8515 w 747021"/>
              <a:gd name="connsiteY2" fmla="*/ 296889 h 455659"/>
              <a:gd name="connsiteX3" fmla="*/ 154565 w 747021"/>
              <a:gd name="connsiteY3" fmla="*/ 436589 h 455659"/>
              <a:gd name="connsiteX4" fmla="*/ 694315 w 747021"/>
              <a:gd name="connsiteY4" fmla="*/ 411189 h 455659"/>
              <a:gd name="connsiteX5" fmla="*/ 700665 w 747021"/>
              <a:gd name="connsiteY5" fmla="*/ 42889 h 455659"/>
              <a:gd name="connsiteX6" fmla="*/ 465715 w 747021"/>
              <a:gd name="connsiteY6" fmla="*/ 4789 h 455659"/>
              <a:gd name="connsiteX7" fmla="*/ 287915 w 747021"/>
              <a:gd name="connsiteY7" fmla="*/ 23839 h 4556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7021" h="455659">
                <a:moveTo>
                  <a:pt x="287915" y="23839"/>
                </a:moveTo>
                <a:cubicBezTo>
                  <a:pt x="218065" y="28072"/>
                  <a:pt x="93182" y="-15319"/>
                  <a:pt x="46615" y="30189"/>
                </a:cubicBezTo>
                <a:cubicBezTo>
                  <a:pt x="48" y="75697"/>
                  <a:pt x="-9477" y="229156"/>
                  <a:pt x="8515" y="296889"/>
                </a:cubicBezTo>
                <a:cubicBezTo>
                  <a:pt x="26507" y="364622"/>
                  <a:pt x="40265" y="417539"/>
                  <a:pt x="154565" y="436589"/>
                </a:cubicBezTo>
                <a:cubicBezTo>
                  <a:pt x="268865" y="455639"/>
                  <a:pt x="603299" y="476806"/>
                  <a:pt x="694315" y="411189"/>
                </a:cubicBezTo>
                <a:cubicBezTo>
                  <a:pt x="785331" y="345572"/>
                  <a:pt x="738765" y="110622"/>
                  <a:pt x="700665" y="42889"/>
                </a:cubicBezTo>
                <a:cubicBezTo>
                  <a:pt x="662565" y="-24844"/>
                  <a:pt x="530273" y="9022"/>
                  <a:pt x="465715" y="4789"/>
                </a:cubicBezTo>
                <a:cubicBezTo>
                  <a:pt x="401157" y="556"/>
                  <a:pt x="357765" y="19606"/>
                  <a:pt x="287915" y="23839"/>
                </a:cubicBezTo>
                <a:close/>
              </a:path>
            </a:pathLst>
          </a:custGeom>
          <a:solidFill>
            <a:srgbClr val="403F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19" name="차트 18">
            <a:extLst>
              <a:ext uri="{FF2B5EF4-FFF2-40B4-BE49-F238E27FC236}">
                <a16:creationId xmlns="" xmlns:a16="http://schemas.microsoft.com/office/drawing/2014/main" id="{E08BC5B0-A909-4A16-96A5-D773F6D9F018}"/>
              </a:ext>
            </a:extLst>
          </p:cNvPr>
          <p:cNvGraphicFramePr/>
          <p:nvPr>
            <p:extLst/>
          </p:nvPr>
        </p:nvGraphicFramePr>
        <p:xfrm>
          <a:off x="957307" y="1728569"/>
          <a:ext cx="5346633" cy="42045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1FFA8675-93E2-584A-0335-E21F644100A3}"/>
              </a:ext>
            </a:extLst>
          </p:cNvPr>
          <p:cNvSpPr/>
          <p:nvPr/>
        </p:nvSpPr>
        <p:spPr>
          <a:xfrm>
            <a:off x="2939536" y="3623836"/>
            <a:ext cx="138217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srgbClr val="44546A">
                    <a:lumMod val="75000"/>
                  </a:srgbClr>
                </a:solidFill>
              </a:rPr>
              <a:t>Product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11D1E4B2-5F16-2614-67A7-47A0B5805F8F}"/>
              </a:ext>
            </a:extLst>
          </p:cNvPr>
          <p:cNvSpPr/>
          <p:nvPr/>
        </p:nvSpPr>
        <p:spPr>
          <a:xfrm>
            <a:off x="6065750" y="4886603"/>
            <a:ext cx="4272459" cy="10465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  <a:defRPr/>
            </a:pP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200" dirty="0">
                <a:solidFill>
                  <a:prstClr val="white">
                    <a:lumMod val="6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white">
                  <a:lumMod val="6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050" dirty="0">
                <a:solidFill>
                  <a:prstClr val="white">
                    <a:lumMod val="65000"/>
                  </a:prstClr>
                </a:solidFill>
              </a:rPr>
              <a:t>PowerPoint is a computer program created by Microsoft Office</a:t>
            </a:r>
          </a:p>
        </p:txBody>
      </p:sp>
      <p:sp>
        <p:nvSpPr>
          <p:cNvPr id="22" name="원호 21">
            <a:extLst>
              <a:ext uri="{FF2B5EF4-FFF2-40B4-BE49-F238E27FC236}">
                <a16:creationId xmlns="" xmlns:a16="http://schemas.microsoft.com/office/drawing/2014/main" id="{8C53CFF6-0355-0C06-7BB1-BD4583F59F90}"/>
              </a:ext>
            </a:extLst>
          </p:cNvPr>
          <p:cNvSpPr/>
          <p:nvPr/>
        </p:nvSpPr>
        <p:spPr>
          <a:xfrm>
            <a:off x="6646225" y="2330550"/>
            <a:ext cx="1738241" cy="1738241"/>
          </a:xfrm>
          <a:prstGeom prst="arc">
            <a:avLst>
              <a:gd name="adj1" fmla="val 16096352"/>
              <a:gd name="adj2" fmla="val 10914666"/>
            </a:avLst>
          </a:prstGeom>
          <a:ln w="38100">
            <a:solidFill>
              <a:srgbClr val="FF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sz="216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C9450610-52C6-8F89-9832-9E3D8E621EA1}"/>
              </a:ext>
            </a:extLst>
          </p:cNvPr>
          <p:cNvSpPr txBox="1"/>
          <p:nvPr/>
        </p:nvSpPr>
        <p:spPr>
          <a:xfrm>
            <a:off x="6646224" y="2114719"/>
            <a:ext cx="8691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altLang="ko-KR" sz="2800" b="1" dirty="0">
                <a:solidFill>
                  <a:srgbClr val="FF919C"/>
                </a:solidFill>
              </a:rPr>
              <a:t>75</a:t>
            </a:r>
            <a:r>
              <a:rPr lang="en-US" altLang="ko-KR" sz="1600" b="1" dirty="0">
                <a:solidFill>
                  <a:srgbClr val="FF919C"/>
                </a:solidFill>
              </a:rPr>
              <a:t>%</a:t>
            </a:r>
            <a:endParaRPr lang="en-US" altLang="ko-KR" sz="1000" b="1" dirty="0">
              <a:solidFill>
                <a:srgbClr val="FF919C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id="{D8945D36-6548-6453-7803-B59480B24866}"/>
              </a:ext>
            </a:extLst>
          </p:cNvPr>
          <p:cNvSpPr/>
          <p:nvPr/>
        </p:nvSpPr>
        <p:spPr>
          <a:xfrm>
            <a:off x="6782620" y="3042534"/>
            <a:ext cx="1465449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400" b="1" dirty="0">
                <a:solidFill>
                  <a:prstClr val="white">
                    <a:lumMod val="75000"/>
                  </a:prstClr>
                </a:solidFill>
              </a:rPr>
              <a:t>CONTENTS A</a:t>
            </a:r>
          </a:p>
        </p:txBody>
      </p:sp>
      <p:sp>
        <p:nvSpPr>
          <p:cNvPr id="25" name="원호 24">
            <a:extLst>
              <a:ext uri="{FF2B5EF4-FFF2-40B4-BE49-F238E27FC236}">
                <a16:creationId xmlns="" xmlns:a16="http://schemas.microsoft.com/office/drawing/2014/main" id="{514DCDB9-2518-ACC5-0E8F-9ED011162C7D}"/>
              </a:ext>
            </a:extLst>
          </p:cNvPr>
          <p:cNvSpPr/>
          <p:nvPr/>
        </p:nvSpPr>
        <p:spPr>
          <a:xfrm>
            <a:off x="9126188" y="2330550"/>
            <a:ext cx="1738241" cy="1738241"/>
          </a:xfrm>
          <a:prstGeom prst="arc">
            <a:avLst>
              <a:gd name="adj1" fmla="val 16096352"/>
              <a:gd name="adj2" fmla="val 5986050"/>
            </a:avLst>
          </a:prstGeom>
          <a:ln w="38100">
            <a:solidFill>
              <a:srgbClr val="FF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sz="216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D5D129C8-53A7-8A08-08D6-EA88D9230FBE}"/>
              </a:ext>
            </a:extLst>
          </p:cNvPr>
          <p:cNvSpPr txBox="1"/>
          <p:nvPr/>
        </p:nvSpPr>
        <p:spPr>
          <a:xfrm>
            <a:off x="9126187" y="2114719"/>
            <a:ext cx="8691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altLang="ko-KR" sz="2800" b="1" dirty="0">
                <a:solidFill>
                  <a:srgbClr val="FF919C"/>
                </a:solidFill>
              </a:rPr>
              <a:t>52</a:t>
            </a:r>
            <a:r>
              <a:rPr lang="en-US" altLang="ko-KR" sz="1600" b="1" dirty="0">
                <a:solidFill>
                  <a:srgbClr val="FF919C"/>
                </a:solidFill>
              </a:rPr>
              <a:t>%</a:t>
            </a:r>
            <a:endParaRPr lang="en-US" altLang="ko-KR" sz="1000" b="1" dirty="0">
              <a:solidFill>
                <a:srgbClr val="FF919C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222C8300-DA70-0D36-7760-0B08382BC0A3}"/>
              </a:ext>
            </a:extLst>
          </p:cNvPr>
          <p:cNvSpPr/>
          <p:nvPr/>
        </p:nvSpPr>
        <p:spPr>
          <a:xfrm>
            <a:off x="9262583" y="3042534"/>
            <a:ext cx="1465449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400" b="1" dirty="0">
                <a:solidFill>
                  <a:prstClr val="white">
                    <a:lumMod val="75000"/>
                  </a:prstClr>
                </a:solidFill>
              </a:rPr>
              <a:t>CONTENTS A</a:t>
            </a:r>
          </a:p>
        </p:txBody>
      </p:sp>
      <p:cxnSp>
        <p:nvCxnSpPr>
          <p:cNvPr id="28" name="구부러진 연결선 40">
            <a:extLst>
              <a:ext uri="{FF2B5EF4-FFF2-40B4-BE49-F238E27FC236}">
                <a16:creationId xmlns="" xmlns:a16="http://schemas.microsoft.com/office/drawing/2014/main" id="{66C5E075-C532-BB88-9DCD-9ACDD45135A1}"/>
              </a:ext>
            </a:extLst>
          </p:cNvPr>
          <p:cNvCxnSpPr/>
          <p:nvPr/>
        </p:nvCxnSpPr>
        <p:spPr>
          <a:xfrm rot="16200000" flipV="1">
            <a:off x="4971414" y="4427938"/>
            <a:ext cx="668833" cy="43850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2905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039226" y="363331"/>
            <a:ext cx="10214655" cy="59093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/>
            <a:r>
              <a:rPr lang="ko-KR" altLang="en-US" sz="13800" b="1" dirty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조땡의 부탁</a:t>
            </a:r>
            <a:r>
              <a:rPr lang="en-US" altLang="ko-KR" sz="13800" b="1" dirty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!!</a:t>
            </a:r>
            <a:endParaRPr lang="en-US" altLang="ko-KR" sz="4000" b="1" dirty="0">
              <a:solidFill>
                <a:prstClr val="white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algn="ctr" fontAlgn="base">
              <a:lnSpc>
                <a:spcPct val="200000"/>
              </a:lnSpc>
            </a:pPr>
            <a:r>
              <a:rPr lang="ko-KR" altLang="en-US" sz="4800" b="1" dirty="0" err="1">
                <a:solidFill>
                  <a:srgbClr val="FF9999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네이버</a:t>
            </a:r>
            <a:r>
              <a:rPr lang="ko-KR" altLang="en-US" sz="4800" b="1" dirty="0">
                <a:solidFill>
                  <a:srgbClr val="FF9999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4800" b="1" dirty="0" err="1">
                <a:solidFill>
                  <a:srgbClr val="FF9999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인플루언서</a:t>
            </a:r>
            <a:r>
              <a:rPr lang="ko-KR" altLang="en-US" sz="4800" b="1" dirty="0">
                <a:solidFill>
                  <a:srgbClr val="FF9999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팬이 되어주세요</a:t>
            </a:r>
            <a:r>
              <a:rPr lang="en-US" altLang="ko-KR" sz="4800" b="1" dirty="0">
                <a:solidFill>
                  <a:srgbClr val="FF9999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algn="ctr" fontAlgn="base">
              <a:lnSpc>
                <a:spcPct val="150000"/>
              </a:lnSpc>
            </a:pPr>
            <a:endParaRPr lang="en-US" altLang="ko-KR" sz="2000" b="1" dirty="0">
              <a:solidFill>
                <a:prstClr val="white">
                  <a:lumMod val="75000"/>
                </a:prst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 fontAlgn="base">
              <a:lnSpc>
                <a:spcPct val="150000"/>
              </a:lnSpc>
            </a:pPr>
            <a:endParaRPr lang="en-US" altLang="ko-KR" sz="2000" b="1" dirty="0">
              <a:solidFill>
                <a:prstClr val="white">
                  <a:lumMod val="75000"/>
                </a:prst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 fontAlgn="base">
              <a:lnSpc>
                <a:spcPct val="150000"/>
              </a:lnSpc>
            </a:pPr>
            <a:endParaRPr lang="en-US" altLang="ko-KR" sz="2000" b="1" dirty="0">
              <a:solidFill>
                <a:prstClr val="white">
                  <a:lumMod val="75000"/>
                </a:prst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 fontAlgn="base">
              <a:lnSpc>
                <a:spcPct val="150000"/>
              </a:lnSpc>
            </a:pPr>
            <a:r>
              <a:rPr lang="ko-KR" altLang="en-US" sz="3600" b="1" dirty="0">
                <a:solidFill>
                  <a:prstClr val="white">
                    <a:lumMod val="75000"/>
                  </a:prst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너무 안 들어 주셔서 섭섭해요 </a:t>
            </a:r>
            <a:r>
              <a:rPr lang="ko-KR" altLang="en-US" sz="3600" b="1" dirty="0" err="1">
                <a:solidFill>
                  <a:prstClr val="white">
                    <a:lumMod val="75000"/>
                  </a:prst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ㅠㅠ</a:t>
            </a:r>
            <a:endParaRPr lang="en-US" altLang="ko-KR" sz="3600" b="1" dirty="0">
              <a:solidFill>
                <a:prstClr val="white">
                  <a:lumMod val="75000"/>
                </a:prst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2746531" y="4198511"/>
            <a:ext cx="6487620" cy="953038"/>
          </a:xfrm>
          <a:prstGeom prst="roundRect">
            <a:avLst>
              <a:gd name="adj" fmla="val 50000"/>
            </a:avLst>
          </a:prstGeom>
          <a:solidFill>
            <a:srgbClr val="FF7C8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 err="1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블로그</a:t>
            </a:r>
            <a:r>
              <a:rPr lang="ko-KR" altLang="en-US" sz="4000" dirty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하단 핑크 배너 클릭</a:t>
            </a:r>
          </a:p>
        </p:txBody>
      </p:sp>
    </p:spTree>
    <p:extLst>
      <p:ext uri="{BB962C8B-B14F-4D97-AF65-F5344CB8AC3E}">
        <p14:creationId xmlns:p14="http://schemas.microsoft.com/office/powerpoint/2010/main" val="1782609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4623" y="307273"/>
            <a:ext cx="11811000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2400" b="1" dirty="0">
                <a:solidFill>
                  <a:srgbClr val="666666"/>
                </a:solidFill>
              </a:rPr>
              <a:t>■까칠한 조땡의 </a:t>
            </a:r>
            <a:r>
              <a:rPr lang="ko-KR" altLang="en-US" sz="2400" b="1" dirty="0" err="1">
                <a:solidFill>
                  <a:srgbClr val="666666"/>
                </a:solidFill>
              </a:rPr>
              <a:t>네이버</a:t>
            </a:r>
            <a:r>
              <a:rPr lang="ko-KR" altLang="en-US" sz="2400" b="1" dirty="0">
                <a:solidFill>
                  <a:srgbClr val="666666"/>
                </a:solidFill>
              </a:rPr>
              <a:t> </a:t>
            </a:r>
            <a:r>
              <a:rPr lang="ko-KR" altLang="en-US" sz="2400" b="1" dirty="0" err="1">
                <a:solidFill>
                  <a:srgbClr val="666666"/>
                </a:solidFill>
              </a:rPr>
              <a:t>인플루언서</a:t>
            </a:r>
            <a:r>
              <a:rPr lang="ko-KR" altLang="en-US" sz="2400" b="1" dirty="0">
                <a:solidFill>
                  <a:srgbClr val="666666"/>
                </a:solidFill>
              </a:rPr>
              <a:t> 팬이 되어주세요</a:t>
            </a:r>
            <a:endParaRPr lang="en-US" altLang="ko-KR" sz="2400" b="1" dirty="0">
              <a:solidFill>
                <a:srgbClr val="666666"/>
              </a:solidFill>
            </a:endParaRPr>
          </a:p>
          <a:p>
            <a:pPr fontAlgn="base"/>
            <a:endParaRPr lang="en-US" altLang="ko-KR" dirty="0">
              <a:solidFill>
                <a:srgbClr val="666666"/>
              </a:solidFill>
            </a:endParaRPr>
          </a:p>
          <a:p>
            <a:pPr fontAlgn="base"/>
            <a:r>
              <a:rPr lang="ko-KR" altLang="en-US" sz="1600" dirty="0">
                <a:solidFill>
                  <a:srgbClr val="666666"/>
                </a:solidFill>
              </a:rPr>
              <a:t>여러분들과 </a:t>
            </a:r>
            <a:r>
              <a:rPr lang="en-US" altLang="ko-KR" sz="1600" dirty="0">
                <a:solidFill>
                  <a:srgbClr val="666666"/>
                </a:solidFill>
              </a:rPr>
              <a:t>PPT</a:t>
            </a:r>
            <a:r>
              <a:rPr lang="ko-KR" altLang="en-US" sz="1600" dirty="0">
                <a:solidFill>
                  <a:srgbClr val="666666"/>
                </a:solidFill>
              </a:rPr>
              <a:t>를 매개로 소통하고자 다양한 </a:t>
            </a:r>
            <a:r>
              <a:rPr lang="en-US" altLang="ko-KR" sz="1600" dirty="0">
                <a:solidFill>
                  <a:srgbClr val="666666"/>
                </a:solidFill>
              </a:rPr>
              <a:t>SNS </a:t>
            </a:r>
            <a:r>
              <a:rPr lang="ko-KR" altLang="en-US" sz="1600" dirty="0">
                <a:solidFill>
                  <a:srgbClr val="666666"/>
                </a:solidFill>
              </a:rPr>
              <a:t>활동을 하고 있는데요</a:t>
            </a:r>
            <a:r>
              <a:rPr lang="en-US" altLang="ko-KR" sz="1600" dirty="0">
                <a:solidFill>
                  <a:srgbClr val="666666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b="1" dirty="0">
                <a:solidFill>
                  <a:srgbClr val="666666"/>
                </a:solidFill>
              </a:rPr>
              <a:t>요즘은 </a:t>
            </a:r>
            <a:r>
              <a:rPr lang="ko-KR" altLang="en-US" sz="1600" b="1" dirty="0" err="1">
                <a:solidFill>
                  <a:srgbClr val="666666"/>
                </a:solidFill>
              </a:rPr>
              <a:t>포털이</a:t>
            </a:r>
            <a:r>
              <a:rPr lang="ko-KR" altLang="en-US" sz="1600" b="1" dirty="0">
                <a:solidFill>
                  <a:srgbClr val="666666"/>
                </a:solidFill>
              </a:rPr>
              <a:t> 과거의 </a:t>
            </a:r>
            <a:r>
              <a:rPr lang="ko-KR" altLang="en-US" sz="1600" b="1" dirty="0" err="1">
                <a:solidFill>
                  <a:srgbClr val="666666"/>
                </a:solidFill>
              </a:rPr>
              <a:t>블로그</a:t>
            </a:r>
            <a:r>
              <a:rPr lang="ko-KR" altLang="en-US" sz="1600" b="1" dirty="0">
                <a:solidFill>
                  <a:srgbClr val="666666"/>
                </a:solidFill>
              </a:rPr>
              <a:t> 이웃이라는 시스템 보다는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en-US" altLang="ko-KR" sz="1600" b="1" dirty="0">
                <a:solidFill>
                  <a:srgbClr val="3366FF"/>
                </a:solidFill>
              </a:rPr>
              <a:t>[</a:t>
            </a:r>
            <a:r>
              <a:rPr lang="ko-KR" altLang="en-US" sz="1600" b="1" dirty="0" err="1">
                <a:solidFill>
                  <a:srgbClr val="3366FF"/>
                </a:solidFill>
              </a:rPr>
              <a:t>네이버</a:t>
            </a:r>
            <a:r>
              <a:rPr lang="ko-KR" altLang="en-US" sz="1600" b="1" dirty="0">
                <a:solidFill>
                  <a:srgbClr val="3366FF"/>
                </a:solidFill>
              </a:rPr>
              <a:t> </a:t>
            </a:r>
            <a:r>
              <a:rPr lang="ko-KR" altLang="en-US" sz="1600" b="1" dirty="0" err="1">
                <a:solidFill>
                  <a:srgbClr val="3366FF"/>
                </a:solidFill>
              </a:rPr>
              <a:t>인플루언서</a:t>
            </a:r>
            <a:r>
              <a:rPr lang="ko-KR" altLang="en-US" sz="1600" b="1" dirty="0">
                <a:solidFill>
                  <a:srgbClr val="3366FF"/>
                </a:solidFill>
              </a:rPr>
              <a:t> 서비스</a:t>
            </a:r>
            <a:r>
              <a:rPr lang="en-US" altLang="ko-KR" sz="1600" b="1" dirty="0">
                <a:solidFill>
                  <a:srgbClr val="3366FF"/>
                </a:solidFill>
              </a:rPr>
              <a:t>] </a:t>
            </a:r>
            <a:r>
              <a:rPr lang="ko-KR" altLang="en-US" sz="1600" b="1" dirty="0">
                <a:solidFill>
                  <a:srgbClr val="3366FF"/>
                </a:solidFill>
              </a:rPr>
              <a:t>를 통해 소통하고 정보를 제공하는 시스템이 더 강화된 것 같습니다</a:t>
            </a:r>
            <a:r>
              <a:rPr lang="en-US" altLang="ko-KR" sz="1600" b="1" dirty="0">
                <a:solidFill>
                  <a:srgbClr val="3366FF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b="1" dirty="0" err="1">
                <a:solidFill>
                  <a:srgbClr val="666666"/>
                </a:solidFill>
              </a:rPr>
              <a:t>모바일</a:t>
            </a:r>
            <a:r>
              <a:rPr lang="ko-KR" altLang="en-US" sz="1600" b="1" dirty="0">
                <a:solidFill>
                  <a:srgbClr val="666666"/>
                </a:solidFill>
              </a:rPr>
              <a:t> 환경이 더 강조되는 상황 때문이기도 하겠지요</a:t>
            </a:r>
            <a:r>
              <a:rPr lang="en-US" altLang="ko-KR" sz="1600" b="1" dirty="0">
                <a:solidFill>
                  <a:srgbClr val="666666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srgbClr val="666666"/>
                </a:solidFill>
              </a:rPr>
              <a:t> 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2000" b="1" dirty="0">
                <a:solidFill>
                  <a:srgbClr val="444444"/>
                </a:solidFill>
              </a:rPr>
              <a:t>까칠한 조땡의 팬이 되어주세요</a:t>
            </a:r>
            <a:r>
              <a:rPr lang="en-US" altLang="ko-KR" sz="2000" b="1" dirty="0">
                <a:solidFill>
                  <a:srgbClr val="444444"/>
                </a:solidFill>
              </a:rPr>
              <a:t>.</a:t>
            </a:r>
            <a:endParaRPr lang="ko-KR" altLang="en-US" sz="2000" dirty="0">
              <a:solidFill>
                <a:srgbClr val="444444"/>
              </a:solidFill>
            </a:endParaRPr>
          </a:p>
          <a:p>
            <a:pPr fontAlgn="base">
              <a:lnSpc>
                <a:spcPct val="150000"/>
              </a:lnSpc>
            </a:pP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srgbClr val="666666"/>
                </a:solidFill>
              </a:rPr>
              <a:t>조금 더 쉽고 빠르게 새로운 </a:t>
            </a:r>
            <a:r>
              <a:rPr lang="en-US" altLang="ko-KR" sz="1600" dirty="0" err="1">
                <a:solidFill>
                  <a:srgbClr val="666666"/>
                </a:solidFill>
              </a:rPr>
              <a:t>ppt</a:t>
            </a:r>
            <a:r>
              <a:rPr lang="en-US" altLang="ko-KR" sz="1600" dirty="0">
                <a:solidFill>
                  <a:srgbClr val="666666"/>
                </a:solidFill>
              </a:rPr>
              <a:t> </a:t>
            </a:r>
            <a:r>
              <a:rPr lang="ko-KR" altLang="en-US" sz="1600" dirty="0">
                <a:solidFill>
                  <a:srgbClr val="666666"/>
                </a:solidFill>
              </a:rPr>
              <a:t>디자인 자료</a:t>
            </a:r>
            <a:r>
              <a:rPr lang="en-US" altLang="ko-KR" sz="1600" dirty="0">
                <a:solidFill>
                  <a:srgbClr val="666666"/>
                </a:solidFill>
              </a:rPr>
              <a:t>, </a:t>
            </a:r>
            <a:r>
              <a:rPr lang="ko-KR" altLang="en-US" sz="1600" dirty="0">
                <a:solidFill>
                  <a:srgbClr val="666666"/>
                </a:solidFill>
              </a:rPr>
              <a:t>팁 들을 만나볼 수 있고 </a:t>
            </a:r>
            <a:endParaRPr lang="en-US" altLang="ko-KR" sz="1600" dirty="0">
              <a:solidFill>
                <a:srgbClr val="666666"/>
              </a:solidFill>
            </a:endParaRPr>
          </a:p>
          <a:p>
            <a:pPr fontAlgn="base">
              <a:lnSpc>
                <a:spcPct val="150000"/>
              </a:lnSpc>
            </a:pPr>
            <a:r>
              <a:rPr lang="ko-KR" altLang="en-US" sz="1600" dirty="0">
                <a:solidFill>
                  <a:srgbClr val="666666"/>
                </a:solidFill>
              </a:rPr>
              <a:t>더 많은 분들과 </a:t>
            </a:r>
            <a:r>
              <a:rPr lang="en-US" altLang="ko-KR" sz="1600" dirty="0" err="1">
                <a:solidFill>
                  <a:srgbClr val="666666"/>
                </a:solidFill>
              </a:rPr>
              <a:t>ppt</a:t>
            </a:r>
            <a:r>
              <a:rPr lang="en-US" altLang="ko-KR" sz="1600" dirty="0">
                <a:solidFill>
                  <a:srgbClr val="666666"/>
                </a:solidFill>
              </a:rPr>
              <a:t> </a:t>
            </a:r>
            <a:r>
              <a:rPr lang="ko-KR" altLang="en-US" sz="1600" dirty="0">
                <a:solidFill>
                  <a:srgbClr val="666666"/>
                </a:solidFill>
              </a:rPr>
              <a:t>이야기로 소통할 수 있게 도와주시면 제겐 큰 힘</a:t>
            </a:r>
            <a:r>
              <a:rPr lang="en-US" altLang="ko-KR" sz="1600" dirty="0">
                <a:solidFill>
                  <a:srgbClr val="666666"/>
                </a:solidFill>
              </a:rPr>
              <a:t>! </a:t>
            </a:r>
            <a:r>
              <a:rPr lang="ko-KR" altLang="en-US" sz="1600" dirty="0">
                <a:solidFill>
                  <a:srgbClr val="666666"/>
                </a:solidFill>
              </a:rPr>
              <a:t>그리고 동기부여가 됩니다</a:t>
            </a:r>
            <a:r>
              <a:rPr lang="en-US" altLang="ko-KR" sz="1600" dirty="0">
                <a:solidFill>
                  <a:srgbClr val="666666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en-US" altLang="ko-KR" sz="1600" dirty="0">
                <a:solidFill>
                  <a:srgbClr val="FF6600"/>
                </a:solidFill>
              </a:rPr>
              <a:t>[</a:t>
            </a:r>
            <a:r>
              <a:rPr lang="ko-KR" altLang="en-US" sz="1600" dirty="0">
                <a:solidFill>
                  <a:srgbClr val="FF6600"/>
                </a:solidFill>
              </a:rPr>
              <a:t>까칠한 조땡의 </a:t>
            </a:r>
            <a:r>
              <a:rPr lang="ko-KR" altLang="en-US" sz="1600" dirty="0" err="1">
                <a:solidFill>
                  <a:srgbClr val="FF6600"/>
                </a:solidFill>
              </a:rPr>
              <a:t>네이버</a:t>
            </a:r>
            <a:r>
              <a:rPr lang="ko-KR" altLang="en-US" sz="1600" dirty="0">
                <a:solidFill>
                  <a:srgbClr val="FF6600"/>
                </a:solidFill>
              </a:rPr>
              <a:t> </a:t>
            </a:r>
            <a:r>
              <a:rPr lang="ko-KR" altLang="en-US" sz="1600" dirty="0" err="1">
                <a:solidFill>
                  <a:srgbClr val="FF6600"/>
                </a:solidFill>
              </a:rPr>
              <a:t>인플루언서</a:t>
            </a:r>
            <a:r>
              <a:rPr lang="en-US" altLang="ko-KR" sz="1600" dirty="0">
                <a:solidFill>
                  <a:srgbClr val="FF6600"/>
                </a:solidFill>
              </a:rPr>
              <a:t>] </a:t>
            </a:r>
            <a:r>
              <a:rPr lang="ko-KR" altLang="en-US" sz="1600" dirty="0">
                <a:solidFill>
                  <a:srgbClr val="FF6600"/>
                </a:solidFill>
              </a:rPr>
              <a:t>홈</a:t>
            </a:r>
            <a:r>
              <a:rPr lang="en-US" altLang="ko-KR" sz="1600" dirty="0">
                <a:solidFill>
                  <a:srgbClr val="FF6600"/>
                </a:solidFill>
              </a:rPr>
              <a:t> </a:t>
            </a:r>
            <a:r>
              <a:rPr lang="ko-KR" altLang="en-US" sz="1600" dirty="0">
                <a:solidFill>
                  <a:srgbClr val="FF6600"/>
                </a:solidFill>
              </a:rPr>
              <a:t>주소입니다</a:t>
            </a:r>
            <a:r>
              <a:rPr lang="en-US" altLang="ko-KR" sz="1600" dirty="0">
                <a:solidFill>
                  <a:srgbClr val="FF6600"/>
                </a:solidFill>
              </a:rPr>
              <a:t>. (</a:t>
            </a:r>
            <a:r>
              <a:rPr lang="ko-KR" altLang="en-US" sz="1600" dirty="0">
                <a:solidFill>
                  <a:srgbClr val="FF6600"/>
                </a:solidFill>
              </a:rPr>
              <a:t>이상한 주소 아니에요 </a:t>
            </a:r>
            <a:r>
              <a:rPr lang="en-US" altLang="ko-KR" sz="1600" dirty="0">
                <a:solidFill>
                  <a:srgbClr val="FF6600"/>
                </a:solidFill>
              </a:rPr>
              <a:t>^^) </a:t>
            </a:r>
            <a:r>
              <a:rPr lang="ko-KR" altLang="en-US" sz="1600" dirty="0" err="1">
                <a:solidFill>
                  <a:srgbClr val="FF6600"/>
                </a:solidFill>
              </a:rPr>
              <a:t>네이버에서</a:t>
            </a:r>
            <a:r>
              <a:rPr lang="ko-KR" altLang="en-US" sz="1600" dirty="0">
                <a:solidFill>
                  <a:srgbClr val="FF6600"/>
                </a:solidFill>
              </a:rPr>
              <a:t> 까칠한 </a:t>
            </a:r>
            <a:r>
              <a:rPr lang="ko-KR" altLang="en-US" sz="1600" dirty="0" err="1">
                <a:solidFill>
                  <a:srgbClr val="FF6600"/>
                </a:solidFill>
              </a:rPr>
              <a:t>조땡</a:t>
            </a:r>
            <a:r>
              <a:rPr lang="ko-KR" altLang="en-US" sz="1600" dirty="0">
                <a:solidFill>
                  <a:srgbClr val="FF6600"/>
                </a:solidFill>
              </a:rPr>
              <a:t> 검색해 주셔도 됩니다</a:t>
            </a:r>
            <a:r>
              <a:rPr lang="en-US" altLang="ko-KR" sz="1600" dirty="0">
                <a:solidFill>
                  <a:srgbClr val="FF6600"/>
                </a:solidFill>
              </a:rPr>
              <a:t>.</a:t>
            </a:r>
            <a:endParaRPr lang="ko-KR" altLang="en-US" sz="1600" dirty="0">
              <a:solidFill>
                <a:srgbClr val="444444"/>
              </a:solidFill>
            </a:endParaRPr>
          </a:p>
          <a:p>
            <a:pPr fontAlgn="base"/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en-US" altLang="ko-KR" sz="1600" dirty="0">
                <a:solidFill>
                  <a:srgbClr val="444444"/>
                </a:solidFill>
              </a:rPr>
              <a:t>[</a:t>
            </a:r>
            <a:r>
              <a:rPr lang="ko-KR" altLang="en-US" sz="1600" dirty="0" err="1">
                <a:solidFill>
                  <a:srgbClr val="444444"/>
                </a:solidFill>
              </a:rPr>
              <a:t>팬하기</a:t>
            </a:r>
            <a:r>
              <a:rPr lang="en-US" altLang="ko-KR" sz="1600" dirty="0">
                <a:solidFill>
                  <a:srgbClr val="444444"/>
                </a:solidFill>
              </a:rPr>
              <a:t>] </a:t>
            </a:r>
            <a:r>
              <a:rPr lang="ko-KR" altLang="en-US" sz="1600" dirty="0">
                <a:solidFill>
                  <a:srgbClr val="444444"/>
                </a:solidFill>
              </a:rPr>
              <a:t>를 눌러주시면 감사하겠습니다 </a:t>
            </a:r>
            <a:r>
              <a:rPr lang="en-US" altLang="ko-KR" sz="1600" dirty="0">
                <a:solidFill>
                  <a:srgbClr val="444444"/>
                </a:solidFill>
              </a:rPr>
              <a:t>^^</a:t>
            </a:r>
          </a:p>
          <a:p>
            <a:pPr fontAlgn="base"/>
            <a:endParaRPr lang="en-US" altLang="ko-KR" sz="1600" dirty="0">
              <a:solidFill>
                <a:srgbClr val="444444"/>
              </a:solidFill>
            </a:endParaRPr>
          </a:p>
          <a:p>
            <a:pPr fontAlgn="base"/>
            <a:r>
              <a:rPr lang="en-US" altLang="ko-KR" sz="1600" dirty="0">
                <a:solidFill>
                  <a:srgbClr val="444444"/>
                </a:solidFill>
                <a:hlinkClick r:id="rId2"/>
              </a:rPr>
              <a:t>https://in.naver.com/seok830621</a:t>
            </a:r>
            <a:endParaRPr lang="en-US" altLang="ko-KR" sz="1600" dirty="0">
              <a:solidFill>
                <a:srgbClr val="44444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4769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4000" y="342900"/>
            <a:ext cx="11811000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</a:rPr>
              <a:t>최근 저의 자료를 카페 등에 무단으로 </a:t>
            </a:r>
            <a:r>
              <a:rPr lang="ko-KR" altLang="en-US" sz="2400" b="1" dirty="0" err="1">
                <a:solidFill>
                  <a:srgbClr val="FF0000"/>
                </a:solidFill>
              </a:rPr>
              <a:t>재배포</a:t>
            </a:r>
            <a:r>
              <a:rPr lang="ko-KR" altLang="en-US" sz="2400" b="1" dirty="0">
                <a:solidFill>
                  <a:srgbClr val="FF0000"/>
                </a:solidFill>
              </a:rPr>
              <a:t> 하는 일이 자주 발생하고 있습니다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이에 대해 굉장히 심각한 문제로 받아 들이고 있으며</a:t>
            </a:r>
            <a:r>
              <a:rPr lang="en-US" altLang="ko-KR" dirty="0">
                <a:solidFill>
                  <a:prstClr val="black"/>
                </a:solidFill>
              </a:rPr>
              <a:t>,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해당 문제가 반복될 경우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 err="1">
                <a:solidFill>
                  <a:prstClr val="black"/>
                </a:solidFill>
              </a:rPr>
              <a:t>재배포한</a:t>
            </a:r>
            <a:r>
              <a:rPr lang="ko-KR" altLang="en-US" dirty="0">
                <a:solidFill>
                  <a:prstClr val="black"/>
                </a:solidFill>
              </a:rPr>
              <a:t> 자에 대해서는 그에 대한 책임을 반드시 물을 것입니다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저작권을 존중하지 않는 극히 소수의 사용자로 인해 다수가 피해를 보지 않도록 주의해 주시면 감사하겠으며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제 자료가 업로드 된 곳이 있다면 저에게 알려주시면 감사하겠습니다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제 자료를 소개하고자 할 경우에는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en-US" altLang="ko-KR" dirty="0" err="1">
                <a:solidFill>
                  <a:prstClr val="black"/>
                </a:solidFill>
              </a:rPr>
              <a:t>pptbizcam</a:t>
            </a:r>
            <a:r>
              <a:rPr lang="en-US" altLang="ko-KR" dirty="0">
                <a:solidFill>
                  <a:prstClr val="black"/>
                </a:solidFill>
              </a:rPr>
              <a:t> </a:t>
            </a:r>
            <a:r>
              <a:rPr lang="ko-KR" altLang="en-US" dirty="0">
                <a:solidFill>
                  <a:prstClr val="black"/>
                </a:solidFill>
              </a:rPr>
              <a:t>사이트로의 링크 처리로만 가능하며 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파일 자체를 업로드 하는 것은 불가한 점 유의해 주시면 감사하겠습니다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sz="2400" b="1" dirty="0">
                <a:solidFill>
                  <a:srgbClr val="FF0000"/>
                </a:solidFill>
              </a:rPr>
              <a:t>홍보</a:t>
            </a:r>
            <a:r>
              <a:rPr lang="en-US" altLang="ko-KR" sz="2400" b="1" dirty="0">
                <a:solidFill>
                  <a:srgbClr val="FF0000"/>
                </a:solidFill>
              </a:rPr>
              <a:t>, </a:t>
            </a:r>
            <a:r>
              <a:rPr lang="ko-KR" altLang="en-US" sz="2400" b="1" dirty="0">
                <a:solidFill>
                  <a:srgbClr val="FF0000"/>
                </a:solidFill>
              </a:rPr>
              <a:t>경제적 이익을 취하는 행위 또한 불가합니다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</a:p>
          <a:p>
            <a:endParaRPr lang="en-US" altLang="ko-KR" sz="2400" b="1" dirty="0">
              <a:solidFill>
                <a:srgbClr val="FF0000"/>
              </a:solidFill>
            </a:endParaRPr>
          </a:p>
          <a:p>
            <a:r>
              <a:rPr lang="en-US" altLang="ko-KR" sz="2000" b="1" dirty="0">
                <a:solidFill>
                  <a:srgbClr val="4472C4">
                    <a:lumMod val="75000"/>
                  </a:srgbClr>
                </a:solidFill>
              </a:rPr>
              <a:t>※</a:t>
            </a:r>
            <a:r>
              <a:rPr lang="ko-KR" altLang="en-US" sz="2000" b="1" dirty="0">
                <a:solidFill>
                  <a:srgbClr val="4472C4">
                    <a:lumMod val="75000"/>
                  </a:srgbClr>
                </a:solidFill>
              </a:rPr>
              <a:t>기타 활용 가능 범위는 공유 사이트 </a:t>
            </a:r>
            <a:r>
              <a:rPr lang="en-US" altLang="ko-KR" sz="2000" b="1" dirty="0">
                <a:solidFill>
                  <a:srgbClr val="4472C4">
                    <a:lumMod val="75000"/>
                  </a:srgbClr>
                </a:solidFill>
              </a:rPr>
              <a:t>-&gt; </a:t>
            </a:r>
            <a:r>
              <a:rPr lang="ko-KR" altLang="en-US" sz="2000" b="1" dirty="0" err="1">
                <a:solidFill>
                  <a:srgbClr val="4472C4">
                    <a:lumMod val="75000"/>
                  </a:srgbClr>
                </a:solidFill>
              </a:rPr>
              <a:t>수다방</a:t>
            </a:r>
            <a:r>
              <a:rPr lang="ko-KR" altLang="en-US" sz="2000" b="1" dirty="0">
                <a:solidFill>
                  <a:srgbClr val="4472C4">
                    <a:lumMod val="75000"/>
                  </a:srgbClr>
                </a:solidFill>
              </a:rPr>
              <a:t> 게시판 공지사항 참고</a:t>
            </a:r>
            <a:endParaRPr lang="en-US" altLang="ko-KR" sz="2000" b="1" dirty="0">
              <a:solidFill>
                <a:srgbClr val="4472C4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5087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88947" y="461016"/>
            <a:ext cx="4236842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오늘 사용한 색상은</a:t>
            </a: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?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456131" y="5277393"/>
            <a:ext cx="7302474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*</a:t>
            </a:r>
            <a:r>
              <a:rPr lang="ko-KR" altLang="en-US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점선 테두리는 기본 컬러</a:t>
            </a:r>
            <a:endParaRPr lang="en-US" altLang="ko-KR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2013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버전 이상 사용자께서는 스포이트 기능을 이용하시면 </a:t>
            </a: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편하구요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2010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이하 버전 사용자 께서는 다른 채우기 색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사용자 지정 탭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 RGB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색상 값 입력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3288430" y="1889512"/>
            <a:ext cx="2614758" cy="2614756"/>
          </a:xfrm>
          <a:prstGeom prst="ellipse">
            <a:avLst/>
          </a:prstGeom>
          <a:solidFill>
            <a:srgbClr val="FCE3F8"/>
          </a:solidFill>
          <a:ln w="158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prstClr val="white"/>
                </a:solidFill>
              </a:rPr>
              <a:t>R </a:t>
            </a:r>
            <a:r>
              <a:rPr lang="en-US" altLang="ko-KR" sz="3200" b="1" dirty="0" smtClean="0">
                <a:ln w="3175">
                  <a:noFill/>
                </a:ln>
                <a:solidFill>
                  <a:prstClr val="white"/>
                </a:solidFill>
              </a:rPr>
              <a:t>252</a:t>
            </a:r>
            <a:endParaRPr lang="en-US" altLang="ko-KR" sz="3200" b="1" dirty="0">
              <a:ln w="3175">
                <a:noFill/>
              </a:ln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prstClr val="white"/>
                </a:solidFill>
              </a:rPr>
              <a:t>G </a:t>
            </a:r>
            <a:r>
              <a:rPr lang="en-US" altLang="ko-KR" sz="3200" b="1" dirty="0" smtClean="0">
                <a:ln w="3175">
                  <a:noFill/>
                </a:ln>
                <a:solidFill>
                  <a:prstClr val="white"/>
                </a:solidFill>
              </a:rPr>
              <a:t>227</a:t>
            </a:r>
            <a:endParaRPr lang="en-US" altLang="ko-KR" sz="3200" b="1" dirty="0">
              <a:ln w="3175">
                <a:noFill/>
              </a:ln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prstClr val="white"/>
                </a:solidFill>
              </a:rPr>
              <a:t>B </a:t>
            </a:r>
            <a:r>
              <a:rPr lang="en-US" altLang="ko-KR" sz="3200" b="1" dirty="0" smtClean="0">
                <a:ln w="3175">
                  <a:noFill/>
                </a:ln>
                <a:solidFill>
                  <a:prstClr val="white"/>
                </a:solidFill>
              </a:rPr>
              <a:t>248</a:t>
            </a:r>
            <a:endParaRPr lang="en-US" altLang="ko-KR" sz="3200" b="1" dirty="0">
              <a:ln w="3175">
                <a:noFill/>
              </a:ln>
              <a:solidFill>
                <a:prstClr val="white"/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6445287" y="1889512"/>
            <a:ext cx="2614758" cy="2614756"/>
          </a:xfrm>
          <a:prstGeom prst="ellipse">
            <a:avLst/>
          </a:prstGeom>
          <a:solidFill>
            <a:srgbClr val="00B0F0"/>
          </a:solidFill>
          <a:ln w="158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3200" b="1" smtClean="0">
                <a:ln w="3175">
                  <a:noFill/>
                </a:ln>
                <a:solidFill>
                  <a:prstClr val="white"/>
                </a:solidFill>
              </a:rPr>
              <a:t>기본</a:t>
            </a:r>
            <a:endParaRPr lang="en-US" altLang="ko-KR" sz="3200" b="1" dirty="0">
              <a:ln w="3175">
                <a:noFill/>
              </a:ln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2536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54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346</Words>
  <Application>Microsoft Office PowerPoint</Application>
  <PresentationFormat>와이드스크린</PresentationFormat>
  <Paragraphs>84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HY견고딕</vt:lpstr>
      <vt:lpstr>Tmon몬소리 Black</vt:lpstr>
      <vt:lpstr>맑은 고딕</vt:lpstr>
      <vt:lpstr>Arial</vt:lpstr>
      <vt:lpstr>1_Office 테마</vt:lpstr>
      <vt:lpstr>54_Office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Microsoft 계정</cp:lastModifiedBy>
  <cp:revision>2</cp:revision>
  <dcterms:created xsi:type="dcterms:W3CDTF">2024-05-23T05:30:16Z</dcterms:created>
  <dcterms:modified xsi:type="dcterms:W3CDTF">2024-05-23T05:33:50Z</dcterms:modified>
</cp:coreProperties>
</file>