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7" r:id="rId3"/>
    <p:sldId id="262" r:id="rId4"/>
    <p:sldId id="296" r:id="rId5"/>
    <p:sldId id="293" r:id="rId6"/>
    <p:sldId id="295" r:id="rId7"/>
    <p:sldId id="291" r:id="rId8"/>
    <p:sldId id="298" r:id="rId9"/>
    <p:sldId id="288" r:id="rId10"/>
    <p:sldId id="258" r:id="rId11"/>
    <p:sldId id="2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3DE"/>
    <a:srgbClr val="F44674"/>
    <a:srgbClr val="F77B9B"/>
    <a:srgbClr val="FFFFFF"/>
    <a:srgbClr val="9253DF"/>
    <a:srgbClr val="CCAEF0"/>
    <a:srgbClr val="414142"/>
    <a:srgbClr val="F2F2F2"/>
    <a:srgbClr val="F9A7BD"/>
    <a:srgbClr val="EBCDC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774" autoAdjust="0"/>
  </p:normalViewPr>
  <p:slideViewPr>
    <p:cSldViewPr snapToGrid="0" showGuides="1">
      <p:cViewPr varScale="1">
        <p:scale>
          <a:sx n="98" d="100"/>
          <a:sy n="98" d="100"/>
        </p:scale>
        <p:origin x="357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DCF7D-953A-4B29-BAE5-6209F8C3FB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8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무료로 다운로드 가능한 입체하트 벡터 &amp; 일러스트 | Freepik">
            <a:extLst>
              <a:ext uri="{FF2B5EF4-FFF2-40B4-BE49-F238E27FC236}">
                <a16:creationId xmlns:a16="http://schemas.microsoft.com/office/drawing/2014/main" id="{08C49B4F-9938-4778-F0B1-F43D84E2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06" y="317171"/>
            <a:ext cx="2669934" cy="266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무료로 다운로드 가능한 입체하트 벡터 &amp; 일러스트 | Freepik">
            <a:extLst>
              <a:ext uri="{FF2B5EF4-FFF2-40B4-BE49-F238E27FC236}">
                <a16:creationId xmlns:a16="http://schemas.microsoft.com/office/drawing/2014/main" id="{606B1CBE-34D6-E94E-CB9C-AB149703B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503" y="4116891"/>
            <a:ext cx="2427852" cy="242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 descr="그래픽, 상징, 디자인이(가) 표시된 사진&#10;&#10;자동 생성된 설명">
            <a:extLst>
              <a:ext uri="{FF2B5EF4-FFF2-40B4-BE49-F238E27FC236}">
                <a16:creationId xmlns:a16="http://schemas.microsoft.com/office/drawing/2014/main" id="{F4A5EB90-5B50-33FF-AA89-44D6C087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95" y="2432215"/>
            <a:ext cx="7857010" cy="20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CAA764-9100-FB1E-A8A1-D9B646FF6FFF}"/>
              </a:ext>
            </a:extLst>
          </p:cNvPr>
          <p:cNvGrpSpPr/>
          <p:nvPr/>
        </p:nvGrpSpPr>
        <p:grpSpPr>
          <a:xfrm>
            <a:off x="2145205" y="2528910"/>
            <a:ext cx="7901590" cy="1932592"/>
            <a:chOff x="2096655" y="2612544"/>
            <a:chExt cx="7901590" cy="1932592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09B6A8F-4CCA-1945-3491-2AF98CF21C13}"/>
                </a:ext>
              </a:extLst>
            </p:cNvPr>
            <p:cNvSpPr/>
            <p:nvPr/>
          </p:nvSpPr>
          <p:spPr>
            <a:xfrm>
              <a:off x="2096655" y="2612544"/>
              <a:ext cx="447079" cy="589737"/>
            </a:xfrm>
            <a:custGeom>
              <a:avLst/>
              <a:gdLst>
                <a:gd name="connsiteX0" fmla="*/ 241242 w 482483"/>
                <a:gd name="connsiteY0" fmla="*/ 577505 h 577504"/>
                <a:gd name="connsiteX1" fmla="*/ 482484 w 482483"/>
                <a:gd name="connsiteY1" fmla="*/ 288752 h 577504"/>
                <a:gd name="connsiteX2" fmla="*/ 241242 w 482483"/>
                <a:gd name="connsiteY2" fmla="*/ 0 h 577504"/>
                <a:gd name="connsiteX3" fmla="*/ 0 w 482483"/>
                <a:gd name="connsiteY3" fmla="*/ 288752 h 577504"/>
                <a:gd name="connsiteX4" fmla="*/ 241242 w 482483"/>
                <a:gd name="connsiteY4" fmla="*/ 577505 h 5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483" h="577504">
                  <a:moveTo>
                    <a:pt x="241242" y="577505"/>
                  </a:moveTo>
                  <a:cubicBezTo>
                    <a:pt x="276583" y="451142"/>
                    <a:pt x="364423" y="346003"/>
                    <a:pt x="482484" y="288752"/>
                  </a:cubicBezTo>
                  <a:cubicBezTo>
                    <a:pt x="364273" y="231689"/>
                    <a:pt x="276370" y="126476"/>
                    <a:pt x="241242" y="0"/>
                  </a:cubicBezTo>
                  <a:cubicBezTo>
                    <a:pt x="205893" y="126360"/>
                    <a:pt x="118058" y="231493"/>
                    <a:pt x="0" y="288752"/>
                  </a:cubicBezTo>
                  <a:cubicBezTo>
                    <a:pt x="118061" y="346003"/>
                    <a:pt x="205901" y="451142"/>
                    <a:pt x="241242" y="5775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812F4C1-7C01-1B19-2FA5-9B47FCAAF55A}"/>
                </a:ext>
              </a:extLst>
            </p:cNvPr>
            <p:cNvSpPr/>
            <p:nvPr/>
          </p:nvSpPr>
          <p:spPr>
            <a:xfrm>
              <a:off x="9794467" y="4003656"/>
              <a:ext cx="203778" cy="243909"/>
            </a:xfrm>
            <a:custGeom>
              <a:avLst/>
              <a:gdLst>
                <a:gd name="connsiteX0" fmla="*/ 101889 w 203778"/>
                <a:gd name="connsiteY0" fmla="*/ 243910 h 243909"/>
                <a:gd name="connsiteX1" fmla="*/ 203778 w 203778"/>
                <a:gd name="connsiteY1" fmla="*/ 121870 h 243909"/>
                <a:gd name="connsiteX2" fmla="*/ 101889 w 203778"/>
                <a:gd name="connsiteY2" fmla="*/ 0 h 243909"/>
                <a:gd name="connsiteX3" fmla="*/ 0 w 203778"/>
                <a:gd name="connsiteY3" fmla="*/ 122040 h 243909"/>
                <a:gd name="connsiteX4" fmla="*/ 101889 w 203778"/>
                <a:gd name="connsiteY4" fmla="*/ 243910 h 24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78" h="243909">
                  <a:moveTo>
                    <a:pt x="101889" y="243910"/>
                  </a:moveTo>
                  <a:cubicBezTo>
                    <a:pt x="116812" y="190516"/>
                    <a:pt x="153907" y="146085"/>
                    <a:pt x="203778" y="121870"/>
                  </a:cubicBezTo>
                  <a:cubicBezTo>
                    <a:pt x="153870" y="97788"/>
                    <a:pt x="116747" y="53385"/>
                    <a:pt x="101889" y="0"/>
                  </a:cubicBezTo>
                  <a:cubicBezTo>
                    <a:pt x="86966" y="53391"/>
                    <a:pt x="49872" y="97825"/>
                    <a:pt x="0" y="122040"/>
                  </a:cubicBezTo>
                  <a:cubicBezTo>
                    <a:pt x="49832" y="146218"/>
                    <a:pt x="86924" y="190581"/>
                    <a:pt x="101889" y="24391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6">
              <a:extLst>
                <a:ext uri="{FF2B5EF4-FFF2-40B4-BE49-F238E27FC236}">
                  <a16:creationId xmlns:a16="http://schemas.microsoft.com/office/drawing/2014/main" id="{D812F4C1-7C01-1B19-2FA5-9B47FCAAF55A}"/>
                </a:ext>
              </a:extLst>
            </p:cNvPr>
            <p:cNvSpPr/>
            <p:nvPr/>
          </p:nvSpPr>
          <p:spPr>
            <a:xfrm>
              <a:off x="2543445" y="3102747"/>
              <a:ext cx="203778" cy="243909"/>
            </a:xfrm>
            <a:custGeom>
              <a:avLst/>
              <a:gdLst>
                <a:gd name="connsiteX0" fmla="*/ 101889 w 203778"/>
                <a:gd name="connsiteY0" fmla="*/ 243910 h 243909"/>
                <a:gd name="connsiteX1" fmla="*/ 203778 w 203778"/>
                <a:gd name="connsiteY1" fmla="*/ 121870 h 243909"/>
                <a:gd name="connsiteX2" fmla="*/ 101889 w 203778"/>
                <a:gd name="connsiteY2" fmla="*/ 0 h 243909"/>
                <a:gd name="connsiteX3" fmla="*/ 0 w 203778"/>
                <a:gd name="connsiteY3" fmla="*/ 122040 h 243909"/>
                <a:gd name="connsiteX4" fmla="*/ 101889 w 203778"/>
                <a:gd name="connsiteY4" fmla="*/ 243910 h 24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778" h="243909">
                  <a:moveTo>
                    <a:pt x="101889" y="243910"/>
                  </a:moveTo>
                  <a:cubicBezTo>
                    <a:pt x="116812" y="190516"/>
                    <a:pt x="153907" y="146085"/>
                    <a:pt x="203778" y="121870"/>
                  </a:cubicBezTo>
                  <a:cubicBezTo>
                    <a:pt x="153870" y="97788"/>
                    <a:pt x="116747" y="53385"/>
                    <a:pt x="101889" y="0"/>
                  </a:cubicBezTo>
                  <a:cubicBezTo>
                    <a:pt x="86966" y="53391"/>
                    <a:pt x="49872" y="97825"/>
                    <a:pt x="0" y="122040"/>
                  </a:cubicBezTo>
                  <a:cubicBezTo>
                    <a:pt x="49832" y="146218"/>
                    <a:pt x="86924" y="190581"/>
                    <a:pt x="101889" y="24391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4">
              <a:extLst>
                <a:ext uri="{FF2B5EF4-FFF2-40B4-BE49-F238E27FC236}">
                  <a16:creationId xmlns:a16="http://schemas.microsoft.com/office/drawing/2014/main" id="{D09B6A8F-4CCA-1945-3491-2AF98CF21C13}"/>
                </a:ext>
              </a:extLst>
            </p:cNvPr>
            <p:cNvSpPr/>
            <p:nvPr/>
          </p:nvSpPr>
          <p:spPr>
            <a:xfrm>
              <a:off x="9328727" y="3574473"/>
              <a:ext cx="406678" cy="551138"/>
            </a:xfrm>
            <a:custGeom>
              <a:avLst/>
              <a:gdLst>
                <a:gd name="connsiteX0" fmla="*/ 241242 w 482483"/>
                <a:gd name="connsiteY0" fmla="*/ 577505 h 577504"/>
                <a:gd name="connsiteX1" fmla="*/ 482484 w 482483"/>
                <a:gd name="connsiteY1" fmla="*/ 288752 h 577504"/>
                <a:gd name="connsiteX2" fmla="*/ 241242 w 482483"/>
                <a:gd name="connsiteY2" fmla="*/ 0 h 577504"/>
                <a:gd name="connsiteX3" fmla="*/ 0 w 482483"/>
                <a:gd name="connsiteY3" fmla="*/ 288752 h 577504"/>
                <a:gd name="connsiteX4" fmla="*/ 241242 w 482483"/>
                <a:gd name="connsiteY4" fmla="*/ 577505 h 5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483" h="577504">
                  <a:moveTo>
                    <a:pt x="241242" y="577505"/>
                  </a:moveTo>
                  <a:cubicBezTo>
                    <a:pt x="276583" y="451142"/>
                    <a:pt x="364423" y="346003"/>
                    <a:pt x="482484" y="288752"/>
                  </a:cubicBezTo>
                  <a:cubicBezTo>
                    <a:pt x="364273" y="231689"/>
                    <a:pt x="276370" y="126476"/>
                    <a:pt x="241242" y="0"/>
                  </a:cubicBezTo>
                  <a:cubicBezTo>
                    <a:pt x="205893" y="126360"/>
                    <a:pt x="118058" y="231493"/>
                    <a:pt x="0" y="288752"/>
                  </a:cubicBezTo>
                  <a:cubicBezTo>
                    <a:pt x="118061" y="346003"/>
                    <a:pt x="205901" y="451142"/>
                    <a:pt x="241242" y="577505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283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pic>
          <p:nvPicPr>
            <p:cNvPr id="3" name="그림 2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B660D7DE-92E2-8755-6437-EC8DC691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000" y="2621278"/>
              <a:ext cx="7247744" cy="1923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2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5461852" y="472185"/>
            <a:ext cx="1268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CCDF22-7971-E8DD-06BD-9B98E33775AE}"/>
              </a:ext>
            </a:extLst>
          </p:cNvPr>
          <p:cNvGrpSpPr/>
          <p:nvPr/>
        </p:nvGrpSpPr>
        <p:grpSpPr>
          <a:xfrm>
            <a:off x="4448754" y="1641583"/>
            <a:ext cx="3294492" cy="4697927"/>
            <a:chOff x="4448754" y="1641583"/>
            <a:chExt cx="3294492" cy="46979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5AEF39-84F1-BB36-181E-50419B368CA5}"/>
                </a:ext>
              </a:extLst>
            </p:cNvPr>
            <p:cNvSpPr txBox="1"/>
            <p:nvPr/>
          </p:nvSpPr>
          <p:spPr>
            <a:xfrm>
              <a:off x="4448754" y="1641583"/>
              <a:ext cx="329449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StoryTelling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  <a:p>
              <a:endParaRPr lang="en-US" altLang="ko-KR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064680-CE5B-9B24-F6EE-BB00E151106F}"/>
                </a:ext>
              </a:extLst>
            </p:cNvPr>
            <p:cNvSpPr txBox="1"/>
            <p:nvPr/>
          </p:nvSpPr>
          <p:spPr>
            <a:xfrm>
              <a:off x="4965723" y="2570119"/>
              <a:ext cx="2260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Persona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CB410F-8380-1586-2723-A39EF1DBF778}"/>
                </a:ext>
              </a:extLst>
            </p:cNvPr>
            <p:cNvSpPr txBox="1"/>
            <p:nvPr/>
          </p:nvSpPr>
          <p:spPr>
            <a:xfrm>
              <a:off x="5699898" y="3498655"/>
              <a:ext cx="7922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Ex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4509669" y="4427191"/>
              <a:ext cx="3172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Web Layout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32FC0D-38C3-0909-9C2B-614354912900}"/>
                </a:ext>
              </a:extLst>
            </p:cNvPr>
            <p:cNvSpPr txBox="1"/>
            <p:nvPr/>
          </p:nvSpPr>
          <p:spPr>
            <a:xfrm>
              <a:off x="4737295" y="5262292"/>
              <a:ext cx="271741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rPr>
                <a:t>Divide UP</a:t>
              </a:r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  <a:p>
              <a:endParaRPr lang="ko-KR" altLang="en-US" sz="3200" b="1" spc="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2" cy="4543082"/>
            <a:chOff x="909449" y="1528348"/>
            <a:chExt cx="3849008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5" y="5214374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맛집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4" y="3570706"/>
              <a:ext cx="1099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  <a:latin typeface="+mn-ea"/>
                </a:rPr>
                <a:t>카페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136265" y="1938967"/>
              <a:ext cx="1478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데이트 장소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57020" y="1298327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/>
              <a:t>데이트를 할 때 여러분은 어떤 것들을 </a:t>
            </a:r>
            <a:r>
              <a:rPr lang="ko-KR" altLang="en-US" sz="1100" dirty="0" err="1"/>
              <a:t>고려하시나요</a:t>
            </a:r>
            <a:r>
              <a:rPr lang="en-US" altLang="ko-KR" sz="1100" dirty="0"/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아마 대부분 어디로 갈지</a:t>
            </a:r>
            <a:r>
              <a:rPr lang="en-US" altLang="ko-KR" sz="1100" dirty="0"/>
              <a:t>, </a:t>
            </a:r>
            <a:r>
              <a:rPr lang="ko-KR" altLang="en-US" sz="1100" dirty="0"/>
              <a:t>무엇을 먹을지 또는</a:t>
            </a:r>
            <a:r>
              <a:rPr lang="en-US" altLang="ko-KR" sz="1100" dirty="0"/>
              <a:t> </a:t>
            </a:r>
            <a:r>
              <a:rPr lang="ko-KR" altLang="en-US" sz="1100" dirty="0"/>
              <a:t>무엇을 할지를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고민하는 것 같습니다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하나하나 다 찾아보기는 번거롭고</a:t>
            </a:r>
            <a:r>
              <a:rPr lang="en-US" altLang="ko-KR" sz="1100" dirty="0"/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/>
              <a:t>대충 만나면 데이트의 의미가 옅어지는 것 같죠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‘Daejeon Love U’ </a:t>
            </a:r>
            <a:r>
              <a:rPr lang="ko-KR" altLang="en-US" sz="1100" dirty="0"/>
              <a:t>는 그런 행복하고 설레는 데이트를 위해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이 사이트를 제작했습니다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대전의 맛있는 맛집이나 분위기 있는 카페</a:t>
            </a:r>
            <a:r>
              <a:rPr lang="en-US" altLang="ko-KR" sz="1100" dirty="0"/>
              <a:t>, </a:t>
            </a:r>
            <a:r>
              <a:rPr lang="ko-KR" altLang="en-US" sz="1100" dirty="0"/>
              <a:t>축제</a:t>
            </a:r>
            <a:r>
              <a:rPr lang="en-US" altLang="ko-KR" sz="1100" dirty="0"/>
              <a:t>, </a:t>
            </a:r>
            <a:r>
              <a:rPr lang="ko-KR" altLang="en-US" sz="1100" dirty="0"/>
              <a:t>행사 까지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‘Daejeon Love U’ </a:t>
            </a:r>
            <a:r>
              <a:rPr lang="ko-KR" altLang="en-US" sz="1100" dirty="0"/>
              <a:t>가 보기편리하게 디자인하였습니다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배달의 민족이나 카카오 플랫폼처럼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대전에 방문하는 고객과 지역의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많은 가게의 기회와 고객의 만족을 위해 연결다리로서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중요한 역할을 할 것이라 기대됩니다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사랑 과 설렘</a:t>
            </a:r>
            <a:r>
              <a:rPr lang="en-US" altLang="ko-KR" sz="1100" dirty="0"/>
              <a:t>,</a:t>
            </a:r>
            <a:r>
              <a:rPr lang="ko-KR" altLang="en-US" sz="1100" dirty="0"/>
              <a:t> 행복</a:t>
            </a:r>
            <a:r>
              <a:rPr lang="en-US" altLang="ko-KR" sz="1100" dirty="0"/>
              <a:t>,</a:t>
            </a:r>
            <a:r>
              <a:rPr lang="ko-KR" altLang="en-US" sz="1100" dirty="0"/>
              <a:t> 추억 그 외 모든 두근거리는 감정들 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저희 </a:t>
            </a:r>
            <a:r>
              <a:rPr lang="en-US" altLang="ko-KR" sz="1100" dirty="0"/>
              <a:t>‘Daejeon Love U‘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</a:t>
            </a: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ko-KR" altLang="en-US" sz="1100" dirty="0"/>
              <a:t>얻어 가시기 바랍니다</a:t>
            </a:r>
            <a:r>
              <a:rPr lang="en-US" altLang="ko-KR" sz="11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77583" y="220378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대전</a:t>
            </a:r>
          </a:p>
        </p:txBody>
      </p:sp>
    </p:spTree>
    <p:extLst>
      <p:ext uri="{BB962C8B-B14F-4D97-AF65-F5344CB8AC3E}">
        <p14:creationId xmlns:p14="http://schemas.microsoft.com/office/powerpoint/2010/main" val="40821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FDE3E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5047476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BCDCF">
              <a:alpha val="50196"/>
            </a:srgb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21881"/>
            <a:ext cx="2657288" cy="11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친구가 대전에 놀러 온다는데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분위기 있는 카페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 없나요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569060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조만간 여자친구랑 기념일인데</a:t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데리고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가볼 만한 곳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어디 없을까요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7331" y="4906330"/>
            <a:ext cx="3443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계절마다 </a:t>
            </a:r>
            <a:r>
              <a:rPr lang="ko-KR" altLang="en-US" sz="1200" b="1" dirty="0" err="1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가볼만한</a:t>
            </a: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장소나</a:t>
            </a:r>
            <a:b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구역마다 개최되는 축제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행사를 </a:t>
            </a:r>
            <a:b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할 수 있습니다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B1173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루트를 통해 효율적인 시간 관리까지</a:t>
            </a:r>
            <a:r>
              <a:rPr lang="en-US" altLang="ko-KR" sz="1200" b="1" dirty="0">
                <a:solidFill>
                  <a:srgbClr val="B1173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74337" y="4906330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주변 경치나 카페 내 분위기에 따라 </a:t>
            </a:r>
            <a:b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추천해드립니다</a:t>
            </a:r>
            <a: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7030A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분위기 있는 카페에서 </a:t>
            </a:r>
            <a:r>
              <a:rPr lang="ko-KR" altLang="en-US" sz="1200" b="1" dirty="0" err="1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인생샷</a:t>
            </a:r>
            <a:r>
              <a:rPr lang="en-US" altLang="ko-KR" sz="1200" b="1" dirty="0">
                <a:solidFill>
                  <a:srgbClr val="7030A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5490" y="4906330"/>
            <a:ext cx="3443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150000"/>
              </a:lnSpc>
              <a:buAutoNum type="alphaUcPeriod"/>
            </a:pP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lnSpc>
                <a:spcPct val="150000"/>
              </a:lnSpc>
              <a:buAutoNum type="alphaUcPeriod"/>
            </a:pP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`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한눈에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!!`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621881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586644"/>
            <a:ext cx="2950862" cy="1214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산지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</a:t>
            </a:r>
            <a:r>
              <a:rPr lang="ko-KR" altLang="en-US" sz="1200" b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숨은 맛집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아는데 있나요</a:t>
            </a:r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621881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621881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3197985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6" y="3271399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99" y="3081545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1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28925"/>
            <a:ext cx="3284513" cy="1628945"/>
            <a:chOff x="1257299" y="2897024"/>
            <a:chExt cx="2984528" cy="162894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알려진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대전에서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828925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유잼도시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바뀌는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b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b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047241" y="4537833"/>
            <a:ext cx="3672840" cy="1676400"/>
            <a:chOff x="4047241" y="4564380"/>
            <a:chExt cx="3672840" cy="1676400"/>
          </a:xfrm>
        </p:grpSpPr>
        <p:grpSp>
          <p:nvGrpSpPr>
            <p:cNvPr id="4" name="그룹 3"/>
            <p:cNvGrpSpPr/>
            <p:nvPr/>
          </p:nvGrpSpPr>
          <p:grpSpPr>
            <a:xfrm>
              <a:off x="4226797" y="4728859"/>
              <a:ext cx="3313728" cy="1323440"/>
              <a:chOff x="5387546" y="5024791"/>
              <a:chExt cx="3313728" cy="132344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3137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“Daejeon Love U” 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의 효과</a:t>
                </a:r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!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5476271" y="5424901"/>
                <a:ext cx="31362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대전의 상권 발달과 숨은 정보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공유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최신 트렌드와 인기 있는 장소를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추천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 </a:t>
                </a:r>
                <a:endPara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고객과 판매자의 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‘</a:t>
                </a:r>
                <a:r>
                  <a:rPr lang="ko-KR" altLang="en-US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간편한 연결</a:t>
                </a:r>
                <a:r>
                  <a:rPr lang="en-US" altLang="ko-KR" sz="1200" b="1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</a:rPr>
                  <a:t>’</a:t>
                </a:r>
              </a:p>
            </p:txBody>
          </p:sp>
        </p:grpSp>
        <p:sp>
          <p:nvSpPr>
            <p:cNvPr id="6" name="모서리가 둥근 직사각형 5"/>
            <p:cNvSpPr/>
            <p:nvPr/>
          </p:nvSpPr>
          <p:spPr>
            <a:xfrm>
              <a:off x="4047241" y="4564380"/>
              <a:ext cx="3672840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30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75089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43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909153" y="4613350"/>
            <a:ext cx="29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35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4619060" y="4613350"/>
            <a:ext cx="29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8296977" y="4613350"/>
            <a:ext cx="291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91321"/>
            <a:ext cx="2915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숨겨진 맛집 추천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테마별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맛집 정보</a:t>
            </a:r>
            <a:b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평점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오픈시간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랭킹 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058" y="5102473"/>
            <a:ext cx="2914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분위기 좋은 카페 추천</a:t>
            </a:r>
            <a:endParaRPr lang="en-US" altLang="ko-KR" sz="1400" dirty="0"/>
          </a:p>
          <a:p>
            <a:r>
              <a:rPr lang="ko-KR" altLang="en-US" sz="1400" dirty="0"/>
              <a:t>디저트 종류</a:t>
            </a:r>
            <a:endParaRPr lang="en-US" altLang="ko-KR" sz="1400" dirty="0"/>
          </a:p>
          <a:p>
            <a:r>
              <a:rPr lang="ko-KR" altLang="en-US" sz="1400" dirty="0"/>
              <a:t>카페 정보</a:t>
            </a:r>
            <a:br>
              <a:rPr lang="en-US" altLang="ko-KR" sz="1400" dirty="0"/>
            </a:br>
            <a:r>
              <a:rPr lang="ko-KR" altLang="en-US" sz="1400" dirty="0" err="1"/>
              <a:t>오픈시간</a:t>
            </a:r>
            <a:r>
              <a:rPr lang="en-US" altLang="ko-KR" sz="1400" dirty="0"/>
              <a:t>, </a:t>
            </a:r>
            <a:r>
              <a:rPr lang="ko-KR" altLang="en-US" sz="1400" dirty="0"/>
              <a:t>리뷰</a:t>
            </a:r>
            <a:r>
              <a:rPr lang="en-US" altLang="ko-KR" sz="1400" dirty="0"/>
              <a:t>, </a:t>
            </a:r>
            <a:r>
              <a:rPr lang="ko-KR" altLang="en-US" sz="1400" dirty="0"/>
              <a:t>추천메뉴 등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30594" y="5091321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명소 추천</a:t>
            </a:r>
            <a:endParaRPr lang="en-US" altLang="ko-KR" sz="1400" dirty="0"/>
          </a:p>
          <a:p>
            <a:r>
              <a:rPr lang="ko-KR" altLang="en-US" sz="1400" dirty="0"/>
              <a:t>시기별 및 구역별</a:t>
            </a:r>
            <a:endParaRPr lang="en-US" altLang="ko-KR" sz="1400" dirty="0"/>
          </a:p>
          <a:p>
            <a:r>
              <a:rPr lang="ko-KR" altLang="en-US" sz="1400" dirty="0"/>
              <a:t>가까운 역이나 교통편 소개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998272"/>
            <a:ext cx="3524400" cy="17631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1" y="2004283"/>
            <a:ext cx="3524400" cy="17511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1" y="2025604"/>
            <a:ext cx="3524400" cy="1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1C50720-352A-4EFC-21A0-2E2B91CADF5B}"/>
              </a:ext>
            </a:extLst>
          </p:cNvPr>
          <p:cNvGrpSpPr/>
          <p:nvPr/>
        </p:nvGrpSpPr>
        <p:grpSpPr>
          <a:xfrm>
            <a:off x="1056765" y="1418699"/>
            <a:ext cx="10078470" cy="4621929"/>
            <a:chOff x="1054480" y="1496758"/>
            <a:chExt cx="10078470" cy="462192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5FCDFF6-86D0-7E5B-A015-E128CB507226}"/>
                </a:ext>
              </a:extLst>
            </p:cNvPr>
            <p:cNvGrpSpPr/>
            <p:nvPr/>
          </p:nvGrpSpPr>
          <p:grpSpPr>
            <a:xfrm>
              <a:off x="1056909" y="1496758"/>
              <a:ext cx="4958408" cy="2269663"/>
              <a:chOff x="1056909" y="1496758"/>
              <a:chExt cx="4958408" cy="2269663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8A12BDD-6430-4160-27CB-DF0422E0DDCC}"/>
                  </a:ext>
                </a:extLst>
              </p:cNvPr>
              <p:cNvSpPr/>
              <p:nvPr/>
            </p:nvSpPr>
            <p:spPr>
              <a:xfrm>
                <a:off x="1056909" y="1498421"/>
                <a:ext cx="4958408" cy="226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5B8E0D-7D64-5A7B-0F66-027EC4367BD5}"/>
                  </a:ext>
                </a:extLst>
              </p:cNvPr>
              <p:cNvSpPr txBox="1"/>
              <p:nvPr/>
            </p:nvSpPr>
            <p:spPr>
              <a:xfrm>
                <a:off x="5200988" y="3260750"/>
                <a:ext cx="80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2400" b="1" dirty="0">
                    <a:solidFill>
                      <a:schemeClr val="bg1"/>
                    </a:solidFill>
                  </a:rPr>
                  <a:t>메인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9679081-32C7-B194-59F2-8C9FFBB59C39}"/>
                  </a:ext>
                </a:extLst>
              </p:cNvPr>
              <p:cNvGrpSpPr/>
              <p:nvPr/>
            </p:nvGrpSpPr>
            <p:grpSpPr>
              <a:xfrm>
                <a:off x="1411445" y="1496758"/>
                <a:ext cx="3861112" cy="2182749"/>
                <a:chOff x="1411445" y="1496758"/>
                <a:chExt cx="3861112" cy="2182749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1411445" y="1690255"/>
                  <a:ext cx="3861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2458710" y="1496758"/>
                  <a:ext cx="17800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4456301" y="1784190"/>
                  <a:ext cx="613310" cy="300295"/>
                </a:xfrm>
                <a:prstGeom prst="roundRect">
                  <a:avLst>
                    <a:gd name="adj" fmla="val 979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900" dirty="0">
                      <a:solidFill>
                        <a:schemeClr val="tx1"/>
                      </a:solidFill>
                    </a:rPr>
                    <a:t>Log-in</a:t>
                  </a: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4364740" y="2154666"/>
                  <a:ext cx="796433" cy="1093005"/>
                </a:xfrm>
                <a:prstGeom prst="roundRect">
                  <a:avLst>
                    <a:gd name="adj" fmla="val 9705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800" dirty="0">
                      <a:solidFill>
                        <a:schemeClr val="tx1"/>
                      </a:solidFill>
                    </a:rPr>
                    <a:t>planner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758188" y="1784190"/>
                  <a:ext cx="201509" cy="160802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icon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2016031" y="1613110"/>
                  <a:ext cx="2283458" cy="1393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2016031" y="1784190"/>
                  <a:ext cx="2283458" cy="1608022"/>
                </a:xfrm>
                <a:prstGeom prst="roundRect">
                  <a:avLst>
                    <a:gd name="adj" fmla="val 2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sz="105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home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2016031" y="3432621"/>
                  <a:ext cx="2283458" cy="246886"/>
                </a:xfrm>
                <a:prstGeom prst="roundRect">
                  <a:avLst>
                    <a:gd name="adj" fmla="val 1831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address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357362" y="2085558"/>
                  <a:ext cx="1614928" cy="2906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altLang="ko-KR" sz="105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F51D95F-B2D7-5476-71F3-F48027608739}"/>
                </a:ext>
              </a:extLst>
            </p:cNvPr>
            <p:cNvGrpSpPr/>
            <p:nvPr/>
          </p:nvGrpSpPr>
          <p:grpSpPr>
            <a:xfrm>
              <a:off x="6092950" y="1496758"/>
              <a:ext cx="5040000" cy="2268000"/>
              <a:chOff x="6092950" y="1498421"/>
              <a:chExt cx="5040000" cy="2268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ED1ED28-17A1-8EDB-4DC3-A8FD7C93C915}"/>
                  </a:ext>
                </a:extLst>
              </p:cNvPr>
              <p:cNvSpPr/>
              <p:nvPr/>
            </p:nvSpPr>
            <p:spPr>
              <a:xfrm>
                <a:off x="6092950" y="1498421"/>
                <a:ext cx="5040000" cy="2268000"/>
              </a:xfrm>
              <a:prstGeom prst="rect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DAA5E3-E7C0-211E-FA8D-F6157BEA34EB}"/>
                  </a:ext>
                </a:extLst>
              </p:cNvPr>
              <p:cNvSpPr txBox="1"/>
              <p:nvPr/>
            </p:nvSpPr>
            <p:spPr>
              <a:xfrm>
                <a:off x="6149174" y="3232878"/>
                <a:ext cx="800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</a:rPr>
                  <a:t>맛집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8FD9B7A-15DE-0972-5245-C61B2AEF9562}"/>
                  </a:ext>
                </a:extLst>
              </p:cNvPr>
              <p:cNvGrpSpPr/>
              <p:nvPr/>
            </p:nvGrpSpPr>
            <p:grpSpPr>
              <a:xfrm>
                <a:off x="7193029" y="1703297"/>
                <a:ext cx="3645440" cy="1892328"/>
                <a:chOff x="7193029" y="1703297"/>
                <a:chExt cx="3645440" cy="1892328"/>
              </a:xfrm>
            </p:grpSpPr>
            <p:sp>
              <p:nvSpPr>
                <p:cNvPr id="61" name="모서리가 둥근 직사각형 60"/>
                <p:cNvSpPr/>
                <p:nvPr/>
              </p:nvSpPr>
              <p:spPr>
                <a:xfrm>
                  <a:off x="7875425" y="1703297"/>
                  <a:ext cx="2280650" cy="138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561753" y="1873258"/>
                  <a:ext cx="2907994" cy="151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7193029" y="2063965"/>
                  <a:ext cx="3645440" cy="25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71930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94409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79423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모서리가 둥근 직사각형 66"/>
                <p:cNvSpPr/>
                <p:nvPr/>
              </p:nvSpPr>
              <p:spPr>
                <a:xfrm>
                  <a:off x="8691630" y="2360528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7193030" y="2713040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94409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79423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8691630" y="271303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7193030" y="3065550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94409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모서리가 둥근 직사각형 75"/>
                <p:cNvSpPr/>
                <p:nvPr/>
              </p:nvSpPr>
              <p:spPr>
                <a:xfrm>
                  <a:off x="79423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모서리가 둥근 직사각형 76"/>
                <p:cNvSpPr/>
                <p:nvPr/>
              </p:nvSpPr>
              <p:spPr>
                <a:xfrm>
                  <a:off x="8691630" y="3065549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모서리가 둥근 직사각형 78"/>
                <p:cNvSpPr/>
                <p:nvPr/>
              </p:nvSpPr>
              <p:spPr>
                <a:xfrm flipH="1" flipV="1">
                  <a:off x="8940594" y="3418061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모서리가 둥근 직사각형 79"/>
                <p:cNvSpPr/>
                <p:nvPr/>
              </p:nvSpPr>
              <p:spPr>
                <a:xfrm flipH="1" flipV="1">
                  <a:off x="8940594" y="3518425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10145628" y="2394613"/>
                  <a:ext cx="648239" cy="1012409"/>
                </a:xfrm>
                <a:prstGeom prst="roundRect">
                  <a:avLst>
                    <a:gd name="adj" fmla="val 160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planner</a:t>
                  </a:r>
                </a:p>
              </p:txBody>
            </p:sp>
          </p:grp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D1B0CC9-C379-3D01-154F-26A259F33A62}"/>
                </a:ext>
              </a:extLst>
            </p:cNvPr>
            <p:cNvGrpSpPr/>
            <p:nvPr/>
          </p:nvGrpSpPr>
          <p:grpSpPr>
            <a:xfrm>
              <a:off x="6096909" y="3850687"/>
              <a:ext cx="5036041" cy="2268000"/>
              <a:chOff x="6174542" y="3765513"/>
              <a:chExt cx="5036041" cy="22680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679442B-AB79-0A09-76EE-F73399D16AEA}"/>
                  </a:ext>
                </a:extLst>
              </p:cNvPr>
              <p:cNvSpPr/>
              <p:nvPr/>
            </p:nvSpPr>
            <p:spPr>
              <a:xfrm>
                <a:off x="6174542" y="3765513"/>
                <a:ext cx="5036041" cy="2268000"/>
              </a:xfrm>
              <a:prstGeom prst="rect">
                <a:avLst/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C16CAE-59D9-4294-52FD-66A316652207}"/>
                  </a:ext>
                </a:extLst>
              </p:cNvPr>
              <p:cNvSpPr txBox="1"/>
              <p:nvPr/>
            </p:nvSpPr>
            <p:spPr>
              <a:xfrm>
                <a:off x="6190155" y="3784323"/>
                <a:ext cx="11211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 err="1">
                    <a:solidFill>
                      <a:srgbClr val="9253DF"/>
                    </a:solidFill>
                  </a:rPr>
                  <a:t>핫플</a:t>
                </a:r>
                <a:endParaRPr lang="ko-KR" altLang="en-US" sz="2400" b="1" dirty="0">
                  <a:solidFill>
                    <a:srgbClr val="9253DF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CE1322F-0287-B741-3170-77A67684FD33}"/>
                  </a:ext>
                </a:extLst>
              </p:cNvPr>
              <p:cNvGrpSpPr/>
              <p:nvPr/>
            </p:nvGrpSpPr>
            <p:grpSpPr>
              <a:xfrm>
                <a:off x="7249438" y="3933436"/>
                <a:ext cx="3612601" cy="1948848"/>
                <a:chOff x="7249438" y="3933436"/>
                <a:chExt cx="3612601" cy="1948848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8061818" y="3933436"/>
                  <a:ext cx="1987843" cy="13466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7788417" y="4098709"/>
                  <a:ext cx="2534645" cy="1469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7249438" y="4284156"/>
                  <a:ext cx="3612601" cy="941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7249438" y="5282346"/>
                  <a:ext cx="3612601" cy="599938"/>
                </a:xfrm>
                <a:prstGeom prst="roundRect">
                  <a:avLst>
                    <a:gd name="adj" fmla="val 42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8798128" y="4623932"/>
                  <a:ext cx="5152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/>
                    <a:t>Main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869C51-1936-E9D7-18DF-87BC5197F537}"/>
                </a:ext>
              </a:extLst>
            </p:cNvPr>
            <p:cNvGrpSpPr/>
            <p:nvPr/>
          </p:nvGrpSpPr>
          <p:grpSpPr>
            <a:xfrm>
              <a:off x="1054480" y="3843566"/>
              <a:ext cx="4999442" cy="2275121"/>
              <a:chOff x="1132113" y="3758392"/>
              <a:chExt cx="4999442" cy="2275121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F69F6DB2-E1D7-3EC9-9CE5-B50EFEBEA3C7}"/>
                  </a:ext>
                </a:extLst>
              </p:cNvPr>
              <p:cNvGrpSpPr/>
              <p:nvPr/>
            </p:nvGrpSpPr>
            <p:grpSpPr>
              <a:xfrm>
                <a:off x="1132113" y="3758392"/>
                <a:ext cx="4999442" cy="2275121"/>
                <a:chOff x="1132113" y="3758392"/>
                <a:chExt cx="4999442" cy="2275121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92997BD7-5B7C-9015-A8AB-15BF1B4779C9}"/>
                    </a:ext>
                  </a:extLst>
                </p:cNvPr>
                <p:cNvSpPr/>
                <p:nvPr/>
              </p:nvSpPr>
              <p:spPr>
                <a:xfrm>
                  <a:off x="1132113" y="3765513"/>
                  <a:ext cx="4960837" cy="226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F6E404-CC9E-8ADA-8EEB-7BE89C37B221}"/>
                    </a:ext>
                  </a:extLst>
                </p:cNvPr>
                <p:cNvSpPr txBox="1"/>
                <p:nvPr/>
              </p:nvSpPr>
              <p:spPr>
                <a:xfrm>
                  <a:off x="5302123" y="3758392"/>
                  <a:ext cx="829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ko-KR" altLang="en-US" sz="2400" b="1" dirty="0">
                      <a:solidFill>
                        <a:srgbClr val="F44674"/>
                      </a:solidFill>
                    </a:rPr>
                    <a:t>카페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97BBDF-C761-89B8-FCD3-8E2A068F32AE}"/>
                  </a:ext>
                </a:extLst>
              </p:cNvPr>
              <p:cNvGrpSpPr/>
              <p:nvPr/>
            </p:nvGrpSpPr>
            <p:grpSpPr>
              <a:xfrm>
                <a:off x="1515967" y="4020722"/>
                <a:ext cx="3645440" cy="1892328"/>
                <a:chOff x="1515967" y="4020722"/>
                <a:chExt cx="3645440" cy="189232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2198363" y="4020722"/>
                  <a:ext cx="2280650" cy="138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50" dirty="0">
                      <a:solidFill>
                        <a:schemeClr val="tx1"/>
                      </a:solidFill>
                    </a:rPr>
                    <a:t>Title</a:t>
                  </a:r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884691" y="4190683"/>
                  <a:ext cx="2907994" cy="1510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</a:rPr>
                    <a:t>Category</a:t>
                  </a:r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515967" y="4381390"/>
                  <a:ext cx="3645440" cy="2514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5159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content</a:t>
                  </a:r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>
                <a:xfrm>
                  <a:off x="37638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22652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3014568" y="4677953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1515968" y="5030465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모서리가 둥근 직사각형 96"/>
                <p:cNvSpPr/>
                <p:nvPr/>
              </p:nvSpPr>
              <p:spPr>
                <a:xfrm>
                  <a:off x="37638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모서리가 둥근 직사각형 97"/>
                <p:cNvSpPr/>
                <p:nvPr/>
              </p:nvSpPr>
              <p:spPr>
                <a:xfrm>
                  <a:off x="22652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3014568" y="503046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515968" y="5382975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37638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2652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3014568" y="5382974"/>
                  <a:ext cx="648238" cy="307387"/>
                </a:xfrm>
                <a:prstGeom prst="roundRect">
                  <a:avLst>
                    <a:gd name="adj" fmla="val 266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 flipH="1" flipV="1">
                  <a:off x="3263532" y="5735486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 flipH="1" flipV="1">
                  <a:off x="3263532" y="5835850"/>
                  <a:ext cx="150310" cy="77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4468566" y="4712038"/>
                  <a:ext cx="648239" cy="1012409"/>
                </a:xfrm>
                <a:prstGeom prst="roundRect">
                  <a:avLst>
                    <a:gd name="adj" fmla="val 16062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 anchorCtr="1">
                  <a:noAutofit/>
                </a:bodyPr>
                <a:lstStyle/>
                <a:p>
                  <a:pPr algn="dist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planner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767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Divide UP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grpSp>
          <p:nvGrpSpPr>
            <p:cNvPr id="28" name="그룹 27"/>
            <p:cNvGrpSpPr/>
            <p:nvPr/>
          </p:nvGrpSpPr>
          <p:grpSpPr>
            <a:xfrm>
              <a:off x="2631481" y="1155179"/>
              <a:ext cx="6482346" cy="4823686"/>
              <a:chOff x="2631481" y="1155179"/>
              <a:chExt cx="6482346" cy="4823686"/>
            </a:xfrm>
          </p:grpSpPr>
          <p:cxnSp>
            <p:nvCxnSpPr>
              <p:cNvPr id="103" name="직선 연결선 102"/>
              <p:cNvCxnSpPr/>
              <p:nvPr/>
            </p:nvCxnSpPr>
            <p:spPr>
              <a:xfrm>
                <a:off x="3302298" y="2313944"/>
                <a:ext cx="5140712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그룹 26"/>
              <p:cNvGrpSpPr/>
              <p:nvPr/>
            </p:nvGrpSpPr>
            <p:grpSpPr>
              <a:xfrm>
                <a:off x="4669905" y="1155179"/>
                <a:ext cx="2405498" cy="1167295"/>
                <a:chOff x="4669905" y="1155179"/>
                <a:chExt cx="2405498" cy="1167295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669905" y="1155179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841" y="1631089"/>
                    <a:ext cx="1847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cxnSp>
              <p:nvCxnSpPr>
                <p:cNvPr id="117" name="직선 연결선 116"/>
                <p:cNvCxnSpPr/>
                <p:nvPr/>
              </p:nvCxnSpPr>
              <p:spPr>
                <a:xfrm>
                  <a:off x="5872654" y="2142474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그룹 14"/>
              <p:cNvGrpSpPr/>
              <p:nvPr/>
            </p:nvGrpSpPr>
            <p:grpSpPr>
              <a:xfrm>
                <a:off x="2631481" y="2312533"/>
                <a:ext cx="1341634" cy="3666332"/>
                <a:chOff x="2929547" y="2345922"/>
                <a:chExt cx="1341634" cy="3666332"/>
              </a:xfrm>
            </p:grpSpPr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2929547" y="2528043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3251550" y="275256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메인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32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3060364" y="3766731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3161783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박근모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2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2970364" y="4840962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3145753" y="4873481"/>
                  <a:ext cx="909222" cy="11387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lang="ko-KR" altLang="en-US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05" name="직선 연결선 104"/>
                <p:cNvCxnSpPr/>
                <p:nvPr/>
              </p:nvCxnSpPr>
              <p:spPr>
                <a:xfrm>
                  <a:off x="3600364" y="2345922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/>
                <p:cNvCxnSpPr/>
                <p:nvPr/>
              </p:nvCxnSpPr>
              <p:spPr>
                <a:xfrm>
                  <a:off x="3600364" y="3379980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>
                <a:xfrm>
                  <a:off x="3600364" y="4486731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/>
              <p:cNvGrpSpPr/>
              <p:nvPr/>
            </p:nvGrpSpPr>
            <p:grpSpPr>
              <a:xfrm>
                <a:off x="5201837" y="2312533"/>
                <a:ext cx="1341634" cy="3402558"/>
                <a:chOff x="5425458" y="2348620"/>
                <a:chExt cx="1341634" cy="3402558"/>
              </a:xfrm>
            </p:grpSpPr>
            <p:sp>
              <p:nvSpPr>
                <p:cNvPr id="51" name="사각형: 둥근 모서리 30">
                  <a:extLst>
                    <a:ext uri="{FF2B5EF4-FFF2-40B4-BE49-F238E27FC236}">
                      <a16:creationId xmlns:a16="http://schemas.microsoft.com/office/drawing/2014/main" id="{61D69EBE-C53F-FB00-879C-82B26CCBF614}"/>
                    </a:ext>
                  </a:extLst>
                </p:cNvPr>
                <p:cNvSpPr/>
                <p:nvPr/>
              </p:nvSpPr>
              <p:spPr>
                <a:xfrm>
                  <a:off x="5425458" y="253429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154E9FC-A480-87BF-C74E-B663B51C918E}"/>
                    </a:ext>
                  </a:extLst>
                </p:cNvPr>
                <p:cNvSpPr txBox="1"/>
                <p:nvPr/>
              </p:nvSpPr>
              <p:spPr>
                <a:xfrm>
                  <a:off x="5437280" y="2758812"/>
                  <a:ext cx="13179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맛집</a:t>
                  </a:r>
                  <a:r>
                    <a:rPr lang="en-US" altLang="ko-KR" sz="20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/</a:t>
                  </a:r>
                  <a:r>
                    <a:rPr lang="ko-KR" altLang="en-US" sz="20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카페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72" name="사각형: 둥근 모서리 71">
                  <a:extLst>
                    <a:ext uri="{FF2B5EF4-FFF2-40B4-BE49-F238E27FC236}">
                      <a16:creationId xmlns:a16="http://schemas.microsoft.com/office/drawing/2014/main" id="{FD65CE71-7F76-11F3-7CA5-ABB9F3AF767D}"/>
                    </a:ext>
                  </a:extLst>
                </p:cNvPr>
                <p:cNvSpPr/>
                <p:nvPr/>
              </p:nvSpPr>
              <p:spPr>
                <a:xfrm>
                  <a:off x="5556275" y="3760690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514B99E-9A92-6099-8BAD-5E3674065664}"/>
                    </a:ext>
                  </a:extLst>
                </p:cNvPr>
                <p:cNvSpPr txBox="1"/>
                <p:nvPr/>
              </p:nvSpPr>
              <p:spPr>
                <a:xfrm>
                  <a:off x="5657694" y="393562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서석민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98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5466275" y="4851179"/>
                  <a:ext cx="1260000" cy="89999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5641664" y="4883695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6096275" y="2348620"/>
                  <a:ext cx="0" cy="180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/>
                <p:cNvCxnSpPr/>
                <p:nvPr/>
              </p:nvCxnSpPr>
              <p:spPr>
                <a:xfrm>
                  <a:off x="6096275" y="3396561"/>
                  <a:ext cx="0" cy="36413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/>
                <p:cNvCxnSpPr>
                  <a:stCxn id="72" idx="2"/>
                </p:cNvCxnSpPr>
                <p:nvPr/>
              </p:nvCxnSpPr>
              <p:spPr>
                <a:xfrm>
                  <a:off x="6096275" y="4480690"/>
                  <a:ext cx="0" cy="36570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7772193" y="2312533"/>
                <a:ext cx="1341634" cy="3429085"/>
                <a:chOff x="7642155" y="2346076"/>
                <a:chExt cx="1341634" cy="3429085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5AAA99E4-9F48-E4DB-D216-7CEB37674240}"/>
                    </a:ext>
                  </a:extLst>
                </p:cNvPr>
                <p:cNvSpPr/>
                <p:nvPr/>
              </p:nvSpPr>
              <p:spPr>
                <a:xfrm>
                  <a:off x="7642155" y="2544624"/>
                  <a:ext cx="1341634" cy="85193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FD31819-C01E-BE54-A8B0-E02BE5E98C7F}"/>
                    </a:ext>
                  </a:extLst>
                </p:cNvPr>
                <p:cNvSpPr txBox="1"/>
                <p:nvPr/>
              </p:nvSpPr>
              <p:spPr>
                <a:xfrm>
                  <a:off x="7964158" y="2754351"/>
                  <a:ext cx="6976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2000" dirty="0" err="1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핫플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sp>
              <p:nvSpPr>
                <p:cNvPr id="58" name="사각형: 둥근 모서리 31">
                  <a:extLst>
                    <a:ext uri="{FF2B5EF4-FFF2-40B4-BE49-F238E27FC236}">
                      <a16:creationId xmlns:a16="http://schemas.microsoft.com/office/drawing/2014/main" id="{993E4C61-4895-4B8A-121A-5FBF67ADC26D}"/>
                    </a:ext>
                  </a:extLst>
                </p:cNvPr>
                <p:cNvSpPr/>
                <p:nvPr/>
              </p:nvSpPr>
              <p:spPr>
                <a:xfrm>
                  <a:off x="7772972" y="3789457"/>
                  <a:ext cx="1080000" cy="720000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EFE6FA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hemeClr val="accent3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3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71A3244-FEF1-67F8-F623-2B29171BE67F}"/>
                    </a:ext>
                  </a:extLst>
                </p:cNvPr>
                <p:cNvSpPr txBox="1"/>
                <p:nvPr/>
              </p:nvSpPr>
              <p:spPr>
                <a:xfrm>
                  <a:off x="7874391" y="3936024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noProof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  <a:ea typeface="+mj-ea"/>
                    </a:rPr>
                    <a:t>정유진</a:t>
                  </a:r>
                  <a:endParaRPr kumimoji="0" lang="ko-KR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</a:endParaRPr>
                </a:p>
              </p:txBody>
            </p:sp>
            <p:sp>
              <p:nvSpPr>
                <p:cNvPr id="101" name="사각형: 둥근 모서리 73">
                  <a:extLst>
                    <a:ext uri="{FF2B5EF4-FFF2-40B4-BE49-F238E27FC236}">
                      <a16:creationId xmlns:a16="http://schemas.microsoft.com/office/drawing/2014/main" id="{DF49DA05-97F3-E938-F122-9E9DDB33F1D6}"/>
                    </a:ext>
                  </a:extLst>
                </p:cNvPr>
                <p:cNvSpPr/>
                <p:nvPr/>
              </p:nvSpPr>
              <p:spPr>
                <a:xfrm>
                  <a:off x="7682972" y="4875161"/>
                  <a:ext cx="1260000" cy="90000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297129F-E863-94F9-E612-ECF07BA3CA53}"/>
                    </a:ext>
                  </a:extLst>
                </p:cNvPr>
                <p:cNvSpPr txBox="1"/>
                <p:nvPr/>
              </p:nvSpPr>
              <p:spPr>
                <a:xfrm>
                  <a:off x="7858361" y="4907680"/>
                  <a:ext cx="909223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HTML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CSS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Javascript</a:t>
                  </a:r>
                </a:p>
                <a:p>
                  <a:pPr lvl="0" algn="ctr"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해피니스 산스 타이틀"/>
                    </a:rPr>
                    <a:t>firebase</a:t>
                  </a:r>
                  <a:endPara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endParaRPr>
                </a:p>
              </p:txBody>
            </p:sp>
            <p:cxnSp>
              <p:nvCxnSpPr>
                <p:cNvPr id="112" name="직선 연결선 111"/>
                <p:cNvCxnSpPr/>
                <p:nvPr/>
              </p:nvCxnSpPr>
              <p:spPr>
                <a:xfrm>
                  <a:off x="8312972" y="2346076"/>
                  <a:ext cx="0" cy="195096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/>
                <p:cNvCxnSpPr/>
                <p:nvPr/>
              </p:nvCxnSpPr>
              <p:spPr>
                <a:xfrm>
                  <a:off x="8312972" y="3396561"/>
                  <a:ext cx="0" cy="38675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/>
                <p:cNvCxnSpPr/>
                <p:nvPr/>
              </p:nvCxnSpPr>
              <p:spPr>
                <a:xfrm>
                  <a:off x="8312972" y="4509455"/>
                  <a:ext cx="0" cy="354231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그룹 28"/>
            <p:cNvGrpSpPr/>
            <p:nvPr/>
          </p:nvGrpSpPr>
          <p:grpSpPr>
            <a:xfrm flipH="1">
              <a:off x="6159612" y="3542539"/>
              <a:ext cx="203950" cy="204769"/>
              <a:chOff x="7829519" y="1133255"/>
              <a:chExt cx="4121149" cy="4137709"/>
            </a:xfrm>
          </p:grpSpPr>
          <p:sp>
            <p:nvSpPr>
              <p:cNvPr id="9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905" y="1335909"/>
              <a:ext cx="2404800" cy="638336"/>
            </a:xfrm>
            <a:prstGeom prst="rect">
              <a:avLst/>
            </a:prstGeom>
          </p:spPr>
        </p:pic>
        <p:grpSp>
          <p:nvGrpSpPr>
            <p:cNvPr id="53" name="그룹 52"/>
            <p:cNvGrpSpPr/>
            <p:nvPr/>
          </p:nvGrpSpPr>
          <p:grpSpPr>
            <a:xfrm>
              <a:off x="5370813" y="3547635"/>
              <a:ext cx="203950" cy="204769"/>
              <a:chOff x="7829519" y="1133255"/>
              <a:chExt cx="4121149" cy="4137709"/>
            </a:xfrm>
          </p:grpSpPr>
          <p:sp>
            <p:nvSpPr>
              <p:cNvPr id="54" name="사각형: 둥근 모서리 14">
                <a:extLst>
                  <a:ext uri="{FF2B5EF4-FFF2-40B4-BE49-F238E27FC236}">
                    <a16:creationId xmlns:a16="http://schemas.microsoft.com/office/drawing/2014/main" id="{50FDBBB1-A184-B227-F281-0F27DAF64DBE}"/>
                  </a:ext>
                </a:extLst>
              </p:cNvPr>
              <p:cNvSpPr/>
              <p:nvPr/>
            </p:nvSpPr>
            <p:spPr>
              <a:xfrm flipH="1">
                <a:off x="7829519" y="405074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사각형: 둥근 모서리 19">
                <a:extLst>
                  <a:ext uri="{FF2B5EF4-FFF2-40B4-BE49-F238E27FC236}">
                    <a16:creationId xmlns:a16="http://schemas.microsoft.com/office/drawing/2014/main" id="{B9C638ED-1007-EB5B-995F-61509994C498}"/>
                  </a:ext>
                </a:extLst>
              </p:cNvPr>
              <p:cNvSpPr/>
              <p:nvPr/>
            </p:nvSpPr>
            <p:spPr>
              <a:xfrm rot="3600000" flipH="1">
                <a:off x="8634517" y="2685550"/>
                <a:ext cx="4121149" cy="1016560"/>
              </a:xfrm>
              <a:prstGeom prst="roundRect">
                <a:avLst>
                  <a:gd name="adj" fmla="val 50000"/>
                </a:avLst>
              </a:prstGeom>
              <a:solidFill>
                <a:srgbClr val="EFE6FA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21">
                <a:extLst>
                  <a:ext uri="{FF2B5EF4-FFF2-40B4-BE49-F238E27FC236}">
                    <a16:creationId xmlns:a16="http://schemas.microsoft.com/office/drawing/2014/main" id="{E0C3FFD3-2750-12C5-7064-D06B22D09C71}"/>
                  </a:ext>
                </a:extLst>
              </p:cNvPr>
              <p:cNvSpPr/>
              <p:nvPr/>
            </p:nvSpPr>
            <p:spPr>
              <a:xfrm rot="18000000" flipH="1" flipV="1">
                <a:off x="7066571" y="2702116"/>
                <a:ext cx="4121139" cy="1016557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459</Words>
  <Application>Microsoft Office PowerPoint</Application>
  <PresentationFormat>와이드스크린</PresentationFormat>
  <Paragraphs>135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SimSun</vt:lpstr>
      <vt:lpstr>굴림</vt:lpstr>
      <vt:lpstr>땅스부대찌개 Medium</vt:lpstr>
      <vt:lpstr>맑은 고딕</vt:lpstr>
      <vt:lpstr>해피니스 산스 레귤러</vt:lpstr>
      <vt:lpstr>해피니스 산스 타이틀</vt:lpstr>
      <vt:lpstr>Arial</vt:lpstr>
      <vt:lpstr>Arial Black</vt:lpstr>
      <vt:lpstr>Segoe UI 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7507</cp:lastModifiedBy>
  <cp:revision>174</cp:revision>
  <dcterms:created xsi:type="dcterms:W3CDTF">2023-02-06T02:04:46Z</dcterms:created>
  <dcterms:modified xsi:type="dcterms:W3CDTF">2024-06-16T13:52:36Z</dcterms:modified>
</cp:coreProperties>
</file>