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94" r:id="rId4"/>
    <p:sldId id="293" r:id="rId5"/>
    <p:sldId id="295" r:id="rId6"/>
    <p:sldId id="291" r:id="rId7"/>
    <p:sldId id="282" r:id="rId8"/>
    <p:sldId id="288" r:id="rId9"/>
    <p:sldId id="273" r:id="rId10"/>
    <p:sldId id="258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FF0000"/>
    <a:srgbClr val="B1173F"/>
    <a:srgbClr val="7030A0"/>
    <a:srgbClr val="FAB4C6"/>
    <a:srgbClr val="F9A5BB"/>
    <a:srgbClr val="FCD3DE"/>
    <a:srgbClr val="CCAEF0"/>
    <a:srgbClr val="F892AD"/>
    <a:srgbClr val="B89BD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774" autoAdjust="0"/>
  </p:normalViewPr>
  <p:slideViewPr>
    <p:cSldViewPr snapToGrid="0" showGuides="1">
      <p:cViewPr varScale="1">
        <p:scale>
          <a:sx n="109" d="100"/>
          <a:sy n="109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EB60-4241-45AE-9ACE-49EDE91D75A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DCF7D-953A-4B29-BAE5-6209F8C3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57564" y="2800352"/>
            <a:ext cx="6070085" cy="1209685"/>
            <a:chOff x="3172134" y="1512033"/>
            <a:chExt cx="4048299" cy="1209685"/>
          </a:xfrm>
        </p:grpSpPr>
        <p:sp>
          <p:nvSpPr>
            <p:cNvPr id="17" name="TextBox 16"/>
            <p:cNvSpPr txBox="1"/>
            <p:nvPr/>
          </p:nvSpPr>
          <p:spPr>
            <a:xfrm>
              <a:off x="3172134" y="1512033"/>
              <a:ext cx="404829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6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6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Love U</a:t>
              </a:r>
              <a:endParaRPr lang="ko-KR" altLang="en-US" sz="65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21315134" flipV="1">
              <a:off x="4687026" y="1966412"/>
              <a:ext cx="525723" cy="755306"/>
            </a:xfrm>
            <a:prstGeom prst="blockArc">
              <a:avLst>
                <a:gd name="adj1" fmla="val 10800000"/>
                <a:gd name="adj2" fmla="val 20983200"/>
                <a:gd name="adj3" fmla="val 14946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212" y="1525566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048003" y="3013501"/>
            <a:ext cx="40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215629" y="65636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59029" y="1736472"/>
            <a:ext cx="3765594" cy="4485998"/>
            <a:chOff x="1801997" y="1995098"/>
            <a:chExt cx="3765594" cy="448599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5A88136-4676-29D2-1368-503AF5896E9F}"/>
                </a:ext>
              </a:extLst>
            </p:cNvPr>
            <p:cNvGrpSpPr/>
            <p:nvPr/>
          </p:nvGrpSpPr>
          <p:grpSpPr>
            <a:xfrm>
              <a:off x="1801997" y="1995098"/>
              <a:ext cx="3765594" cy="865289"/>
              <a:chOff x="1583582" y="2205992"/>
              <a:chExt cx="3765594" cy="86528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23D9FB-9062-6DE0-DADE-849488E593FB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5AEF39-84F1-BB36-181E-50419B368CA5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747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StoryTelling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en-US" altLang="ko-KR" sz="24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982D5E-5AAC-D080-37D2-FFBDAA5F0054}"/>
                </a:ext>
              </a:extLst>
            </p:cNvPr>
            <p:cNvGrpSpPr/>
            <p:nvPr/>
          </p:nvGrpSpPr>
          <p:grpSpPr>
            <a:xfrm>
              <a:off x="1801997" y="2923634"/>
              <a:ext cx="2891957" cy="584775"/>
              <a:chOff x="1583582" y="2205992"/>
              <a:chExt cx="2891957" cy="5847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ED8A58-5C87-FAF2-3214-7DABEC81B969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874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Persona</a:t>
                </a:r>
                <a:endParaRPr lang="en-US" altLang="ko-KR" sz="24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AC75B3-47CD-0101-55D7-EAF1E5D1020C}"/>
                </a:ext>
              </a:extLst>
            </p:cNvPr>
            <p:cNvGrpSpPr/>
            <p:nvPr/>
          </p:nvGrpSpPr>
          <p:grpSpPr>
            <a:xfrm>
              <a:off x="1801997" y="3852170"/>
              <a:ext cx="1696117" cy="584775"/>
              <a:chOff x="1583582" y="2205992"/>
              <a:chExt cx="1696117" cy="5847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6B0CF-A91F-4007-2C85-9D42C9F1FD85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678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Ex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4780706"/>
              <a:ext cx="3632544" cy="584775"/>
              <a:chOff x="1583582" y="2205992"/>
              <a:chExt cx="3632544" cy="584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61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Web Layout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5615807"/>
              <a:ext cx="3273472" cy="865289"/>
              <a:chOff x="1583582" y="2205992"/>
              <a:chExt cx="3273472" cy="86528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2557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Divide UP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591092" y="3370288"/>
            <a:ext cx="3842320" cy="969731"/>
            <a:chOff x="8093115" y="1747248"/>
            <a:chExt cx="3842320" cy="9697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0CA901-4CAB-C86A-4E52-230D7D00F9F3}"/>
                </a:ext>
              </a:extLst>
            </p:cNvPr>
            <p:cNvGrpSpPr/>
            <p:nvPr/>
          </p:nvGrpSpPr>
          <p:grpSpPr>
            <a:xfrm rot="585597">
              <a:off x="8093115" y="1747248"/>
              <a:ext cx="3842320" cy="969731"/>
              <a:chOff x="874128" y="2074835"/>
              <a:chExt cx="10247876" cy="258637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9D5A5F-0BAA-7C37-B91E-7699FD2DA5F5}"/>
                  </a:ext>
                </a:extLst>
              </p:cNvPr>
              <p:cNvSpPr/>
              <p:nvPr/>
            </p:nvSpPr>
            <p:spPr>
              <a:xfrm>
                <a:off x="1206190" y="2196790"/>
                <a:ext cx="9779620" cy="2464419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B21B-8C50-6F9A-8D09-91E28D44D597}"/>
                  </a:ext>
                </a:extLst>
              </p:cNvPr>
              <p:cNvSpPr txBox="1"/>
              <p:nvPr/>
            </p:nvSpPr>
            <p:spPr>
              <a:xfrm>
                <a:off x="5849651" y="3065913"/>
                <a:ext cx="492695" cy="106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F3AF620-E8FF-F265-9C08-5D096B944315}"/>
                  </a:ext>
                </a:extLst>
              </p:cNvPr>
              <p:cNvSpPr/>
              <p:nvPr/>
            </p:nvSpPr>
            <p:spPr>
              <a:xfrm>
                <a:off x="10639521" y="2196790"/>
                <a:ext cx="482483" cy="577504"/>
              </a:xfrm>
              <a:custGeom>
                <a:avLst/>
                <a:gdLst>
                  <a:gd name="connsiteX0" fmla="*/ 241242 w 482483"/>
                  <a:gd name="connsiteY0" fmla="*/ 577505 h 577504"/>
                  <a:gd name="connsiteX1" fmla="*/ 482484 w 482483"/>
                  <a:gd name="connsiteY1" fmla="*/ 288752 h 577504"/>
                  <a:gd name="connsiteX2" fmla="*/ 241242 w 482483"/>
                  <a:gd name="connsiteY2" fmla="*/ 0 h 577504"/>
                  <a:gd name="connsiteX3" fmla="*/ 0 w 482483"/>
                  <a:gd name="connsiteY3" fmla="*/ 288752 h 577504"/>
                  <a:gd name="connsiteX4" fmla="*/ 241242 w 482483"/>
                  <a:gd name="connsiteY4" fmla="*/ 577505 h 57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3" h="577504">
                    <a:moveTo>
                      <a:pt x="241242" y="577505"/>
                    </a:moveTo>
                    <a:cubicBezTo>
                      <a:pt x="276583" y="451142"/>
                      <a:pt x="364423" y="346003"/>
                      <a:pt x="482484" y="288752"/>
                    </a:cubicBezTo>
                    <a:cubicBezTo>
                      <a:pt x="364273" y="231689"/>
                      <a:pt x="276370" y="126476"/>
                      <a:pt x="241242" y="0"/>
                    </a:cubicBezTo>
                    <a:cubicBezTo>
                      <a:pt x="205893" y="126360"/>
                      <a:pt x="118058" y="231493"/>
                      <a:pt x="0" y="288752"/>
                    </a:cubicBezTo>
                    <a:cubicBezTo>
                      <a:pt x="118061" y="346003"/>
                      <a:pt x="205901" y="451142"/>
                      <a:pt x="241242" y="57750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897F6CF-9273-DFCB-8DAA-C5E20F2A65E6}"/>
                  </a:ext>
                </a:extLst>
              </p:cNvPr>
              <p:cNvSpPr/>
              <p:nvPr/>
            </p:nvSpPr>
            <p:spPr>
              <a:xfrm>
                <a:off x="874128" y="2196790"/>
                <a:ext cx="332062" cy="397339"/>
              </a:xfrm>
              <a:custGeom>
                <a:avLst/>
                <a:gdLst>
                  <a:gd name="connsiteX0" fmla="*/ 165974 w 332062"/>
                  <a:gd name="connsiteY0" fmla="*/ 0 h 397339"/>
                  <a:gd name="connsiteX1" fmla="*/ 0 w 332062"/>
                  <a:gd name="connsiteY1" fmla="*/ 198670 h 397339"/>
                  <a:gd name="connsiteX2" fmla="*/ 165974 w 332062"/>
                  <a:gd name="connsiteY2" fmla="*/ 397340 h 397339"/>
                  <a:gd name="connsiteX3" fmla="*/ 332062 w 332062"/>
                  <a:gd name="connsiteY3" fmla="*/ 198670 h 397339"/>
                  <a:gd name="connsiteX4" fmla="*/ 165974 w 332062"/>
                  <a:gd name="connsiteY4" fmla="*/ 0 h 39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62" h="397339">
                    <a:moveTo>
                      <a:pt x="165974" y="0"/>
                    </a:moveTo>
                    <a:cubicBezTo>
                      <a:pt x="141671" y="86946"/>
                      <a:pt x="81236" y="159288"/>
                      <a:pt x="0" y="198670"/>
                    </a:cubicBezTo>
                    <a:cubicBezTo>
                      <a:pt x="81236" y="238052"/>
                      <a:pt x="141671" y="310393"/>
                      <a:pt x="165974" y="397340"/>
                    </a:cubicBezTo>
                    <a:cubicBezTo>
                      <a:pt x="190329" y="310388"/>
                      <a:pt x="250804" y="238052"/>
                      <a:pt x="332062" y="198670"/>
                    </a:cubicBezTo>
                    <a:cubicBezTo>
                      <a:pt x="250690" y="159433"/>
                      <a:pt x="190170" y="87037"/>
                      <a:pt x="16597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6CCB568-2263-3D6A-D8F3-EE8DC7A5E45C}"/>
                  </a:ext>
                </a:extLst>
              </p:cNvPr>
              <p:cNvSpPr/>
              <p:nvPr/>
            </p:nvSpPr>
            <p:spPr>
              <a:xfrm>
                <a:off x="10296390" y="2074835"/>
                <a:ext cx="203778" cy="243909"/>
              </a:xfrm>
              <a:custGeom>
                <a:avLst/>
                <a:gdLst>
                  <a:gd name="connsiteX0" fmla="*/ 101889 w 203778"/>
                  <a:gd name="connsiteY0" fmla="*/ 243910 h 243909"/>
                  <a:gd name="connsiteX1" fmla="*/ 203778 w 203778"/>
                  <a:gd name="connsiteY1" fmla="*/ 121870 h 243909"/>
                  <a:gd name="connsiteX2" fmla="*/ 101889 w 203778"/>
                  <a:gd name="connsiteY2" fmla="*/ 0 h 243909"/>
                  <a:gd name="connsiteX3" fmla="*/ 0 w 203778"/>
                  <a:gd name="connsiteY3" fmla="*/ 122040 h 243909"/>
                  <a:gd name="connsiteX4" fmla="*/ 101889 w 203778"/>
                  <a:gd name="connsiteY4" fmla="*/ 243910 h 24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778" h="243909">
                    <a:moveTo>
                      <a:pt x="101889" y="243910"/>
                    </a:moveTo>
                    <a:cubicBezTo>
                      <a:pt x="116812" y="190516"/>
                      <a:pt x="153907" y="146085"/>
                      <a:pt x="203778" y="121870"/>
                    </a:cubicBezTo>
                    <a:cubicBezTo>
                      <a:pt x="153870" y="97788"/>
                      <a:pt x="116747" y="53385"/>
                      <a:pt x="101889" y="0"/>
                    </a:cubicBezTo>
                    <a:cubicBezTo>
                      <a:pt x="86966" y="53391"/>
                      <a:pt x="49872" y="97825"/>
                      <a:pt x="0" y="122040"/>
                    </a:cubicBezTo>
                    <a:cubicBezTo>
                      <a:pt x="49832" y="146218"/>
                      <a:pt x="86924" y="190581"/>
                      <a:pt x="101889" y="2439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661904">
              <a:off x="8506705" y="2022069"/>
              <a:ext cx="305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Is 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Dating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 Difficult? 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83621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1" cy="4543082"/>
            <a:chOff x="909449" y="1528348"/>
            <a:chExt cx="3849007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rgbClr val="FCD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3" y="5190752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+mn-ea"/>
                </a:rPr>
                <a:t>맛집</a:t>
              </a:r>
              <a:endParaRPr lang="ko-KR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3" y="3620638"/>
              <a:ext cx="10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카페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280281" y="1989250"/>
              <a:ext cx="11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데이트 장소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57020" y="1298327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1851176"/>
            <a:ext cx="469280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 smtClean="0"/>
              <a:t>데이트를 할 때 여러분은 어떤 것들을 </a:t>
            </a:r>
            <a:r>
              <a:rPr lang="ko-KR" altLang="en-US" sz="1100" dirty="0" err="1" smtClean="0"/>
              <a:t>고려하시나요</a:t>
            </a:r>
            <a:r>
              <a:rPr lang="en-US" altLang="ko-KR" sz="1100" dirty="0" smtClean="0"/>
              <a:t>?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아마 대부분 어디로 갈지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먹을지 </a:t>
            </a:r>
            <a:r>
              <a:rPr lang="ko-KR" altLang="en-US" sz="1100" dirty="0" smtClean="0"/>
              <a:t>또는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무엇을 할지를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고민하는 것 같습니다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하나하나 다 찾아보기는 번거롭고</a:t>
            </a:r>
            <a:r>
              <a:rPr lang="en-US" altLang="ko-KR" sz="1100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대충 만나면 데이트의 의미가 옅어지는 것 같죠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/>
              <a:t>‘Daejeon Love U’ </a:t>
            </a:r>
            <a:r>
              <a:rPr lang="ko-KR" altLang="en-US" sz="1100" dirty="0" smtClean="0"/>
              <a:t>는 그런 행복하고 설레는 데이트를 위해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이 사이트를 제작했습니다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대전의 맛있는 맛집이나 분위기 있는 카페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축제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행사 까지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‘Daejeon Love U’ </a:t>
            </a:r>
            <a:r>
              <a:rPr lang="ko-KR" altLang="en-US" sz="1100" dirty="0" smtClean="0"/>
              <a:t>가 보기편리하게 디자인하였습니다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배달의 민족이나 카카오 </a:t>
            </a:r>
            <a:r>
              <a:rPr lang="ko-KR" altLang="en-US" sz="1100" dirty="0" smtClean="0"/>
              <a:t>플랫폼</a:t>
            </a:r>
            <a:r>
              <a:rPr lang="ko-KR" altLang="en-US" sz="1100" dirty="0" smtClean="0"/>
              <a:t>처럼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대전에 방문하는 고객과 지역의 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많은 가게의 기회와 고객의 만족을 위해 연결다리로서 </a:t>
            </a: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 smtClean="0"/>
              <a:t>중요한 역할을 할 것이라 기대됩니다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 smtClean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사랑 과 설렘</a:t>
            </a:r>
            <a:r>
              <a:rPr lang="en-US" altLang="ko-KR" sz="1100" dirty="0"/>
              <a:t>,</a:t>
            </a:r>
            <a:r>
              <a:rPr lang="ko-KR" altLang="en-US" sz="1100" dirty="0"/>
              <a:t> 행복</a:t>
            </a:r>
            <a:r>
              <a:rPr lang="en-US" altLang="ko-KR" sz="1100" dirty="0"/>
              <a:t>,</a:t>
            </a:r>
            <a:r>
              <a:rPr lang="ko-KR" altLang="en-US" sz="1100" dirty="0"/>
              <a:t> 추억 그 외 모든 두근거리는 감정들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저희 </a:t>
            </a:r>
            <a:r>
              <a:rPr lang="en-US" altLang="ko-KR" sz="1100" dirty="0"/>
              <a:t>‘Daejeon Love U</a:t>
            </a:r>
            <a:r>
              <a:rPr lang="en-US" altLang="ko-KR" sz="1100" dirty="0" smtClean="0"/>
              <a:t>‘</a:t>
            </a:r>
            <a:r>
              <a:rPr lang="ko-KR" altLang="en-US" sz="1100" dirty="0" err="1" smtClean="0"/>
              <a:t>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통해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얻어 가시기 바랍니다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7070" y="216956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대전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1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57331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432309"/>
            <a:ext cx="26572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친구가 대전에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놀러 온 다는데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분위기 있는 카페 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어디 없나요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06863" y="1379488"/>
            <a:ext cx="26715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조만간 여자친구랑 기념일인데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데리고 가볼 만한 곳 어디 없을까요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7331" y="4326472"/>
            <a:ext cx="344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계절마다 </a:t>
            </a:r>
            <a:r>
              <a:rPr lang="ko-KR" altLang="en-US" sz="1200" b="1" dirty="0" err="1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가볼만한</a:t>
            </a: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장소나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구역마다 개최되는 축제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행사를 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 할 수 있습니다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B1173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루트를 통해 효율적인 시간 관리까지</a:t>
            </a:r>
            <a:r>
              <a:rPr lang="en-US" altLang="ko-KR" sz="1200" b="1" dirty="0" smtClean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 smtClean="0">
              <a:solidFill>
                <a:srgbClr val="B1173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4337" y="4603471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주변 경치나 카페 내 분위기에 따라 </a:t>
            </a:r>
            <a: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추천해드립니다</a:t>
            </a:r>
            <a: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분위기 있는 카페에서 </a:t>
            </a:r>
            <a:r>
              <a:rPr lang="ko-KR" altLang="en-US" sz="1200" b="1" dirty="0" err="1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인생샷</a:t>
            </a:r>
            <a:r>
              <a:rPr lang="en-US" altLang="ko-KR" sz="1200" b="1" dirty="0" smtClean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490" y="4603471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`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한눈에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!!`</a:t>
            </a:r>
            <a:endParaRPr lang="en-US" altLang="ko-KR" sz="12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98837" y="1432309"/>
            <a:ext cx="2936630" cy="1195754"/>
          </a:xfrm>
          <a:prstGeom prst="wedgeRoundRectCallout">
            <a:avLst>
              <a:gd name="adj1" fmla="val -6461"/>
              <a:gd name="adj2" fmla="val 7426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984605" y="1397072"/>
            <a:ext cx="295086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산지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가는 곳만 가요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b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혹시 숨은 맛집 아는데 있나요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627684" y="1432309"/>
            <a:ext cx="2936630" cy="1195754"/>
          </a:xfrm>
          <a:prstGeom prst="wedgeRoundRectCallout">
            <a:avLst>
              <a:gd name="adj1" fmla="val -6461"/>
              <a:gd name="adj2" fmla="val 74264"/>
              <a:gd name="adj3" fmla="val 1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174309" y="1432309"/>
            <a:ext cx="2936630" cy="1195754"/>
          </a:xfrm>
          <a:prstGeom prst="wedgeRoundRectCallout">
            <a:avLst>
              <a:gd name="adj1" fmla="val -6162"/>
              <a:gd name="adj2" fmla="val 70588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93" y="2880169"/>
            <a:ext cx="1152000" cy="1373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36" y="2953583"/>
            <a:ext cx="1152000" cy="1300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02" y="2763729"/>
            <a:ext cx="1152000" cy="14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22152" y="997974"/>
            <a:ext cx="3361594" cy="3375118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615923" y="1871061"/>
            <a:ext cx="3284513" cy="1628945"/>
            <a:chOff x="1257299" y="2897024"/>
            <a:chExt cx="2984528" cy="16289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알려진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대전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대전에서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흔한 데이트 고민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대전은 무조건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성심당이라는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오해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곳곳에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흩어진 관광지와 먹거리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...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8101942" y="1505539"/>
            <a:ext cx="3284513" cy="2359988"/>
            <a:chOff x="1257299" y="2897024"/>
            <a:chExt cx="2984528" cy="2359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바뀌는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요즘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데이트 루트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고민을  한번에 해결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맛집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카페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명소를 한눈에 추천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 현지인이 추천하는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여러 개의 추천 루트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807360" y="4537833"/>
            <a:ext cx="4152602" cy="1676400"/>
            <a:chOff x="3807360" y="4564380"/>
            <a:chExt cx="4152602" cy="1676400"/>
          </a:xfrm>
        </p:grpSpPr>
        <p:grpSp>
          <p:nvGrpSpPr>
            <p:cNvPr id="4" name="그룹 3"/>
            <p:cNvGrpSpPr/>
            <p:nvPr/>
          </p:nvGrpSpPr>
          <p:grpSpPr>
            <a:xfrm>
              <a:off x="3807360" y="4728859"/>
              <a:ext cx="4152602" cy="1323440"/>
              <a:chOff x="4968109" y="5024791"/>
              <a:chExt cx="4152602" cy="132344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9A11CC-0F3F-405A-E6A7-533E27CFE10A}"/>
                  </a:ext>
                </a:extLst>
              </p:cNvPr>
              <p:cNvSpPr txBox="1"/>
              <p:nvPr/>
            </p:nvSpPr>
            <p:spPr>
              <a:xfrm>
                <a:off x="5387546" y="5024791"/>
                <a:ext cx="3313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“Daejeon </a:t>
                </a: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Love </a:t>
                </a: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U” </a:t>
                </a:r>
                <a:r>
                  <a:rPr lang="ko-KR" alt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의 효과</a:t>
                </a:r>
                <a:r>
                  <a:rPr lang="en-US" altLang="ko-KR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!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244505-B1CA-3C79-1D38-CB9BA0397E89}"/>
                  </a:ext>
                </a:extLst>
              </p:cNvPr>
              <p:cNvSpPr txBox="1"/>
              <p:nvPr/>
            </p:nvSpPr>
            <p:spPr>
              <a:xfrm>
                <a:off x="4968109" y="5424901"/>
                <a:ext cx="41526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대전의 상권 발달과 숨은 정보 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공유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  <a:p>
                <a:pPr marL="171450" indent="-1714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최신 트렌드와 인기 있는 장소를 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추천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</a:t>
                </a:r>
                <a:endPara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  <a:p>
                <a:pPr marL="171450" indent="-1714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고객과 판매자의 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간편한 연결</a:t>
                </a:r>
                <a:r>
                  <a:rPr lang="en-US" altLang="ko-KR" sz="1200" b="1" dirty="0" smtClean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4047241" y="4564380"/>
              <a:ext cx="3672840" cy="1676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0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69513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43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909153" y="4613350"/>
            <a:ext cx="29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맛집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35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4619060" y="4613350"/>
            <a:ext cx="29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카페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296977" y="4613350"/>
            <a:ext cx="29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핫플레이스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1" y="5052289"/>
            <a:ext cx="2915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숨겨진 맛집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추천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테마별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맛집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정보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평점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오픈시간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랭킹 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9058" y="5052289"/>
            <a:ext cx="2914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 smtClean="0"/>
              <a:t>분위기 좋은 카페 추천</a:t>
            </a:r>
            <a:endParaRPr lang="en-US" altLang="ko-KR" sz="1400" dirty="0" smtClean="0"/>
          </a:p>
          <a:p>
            <a:r>
              <a:rPr lang="ko-KR" altLang="en-US" sz="1400" dirty="0" smtClean="0"/>
              <a:t>디저트 종류</a:t>
            </a:r>
            <a:endParaRPr lang="en-US" altLang="ko-KR" sz="1400" dirty="0" smtClean="0"/>
          </a:p>
          <a:p>
            <a:r>
              <a:rPr lang="ko-KR" altLang="en-US" sz="1400" dirty="0" smtClean="0"/>
              <a:t>카페 정보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 smtClean="0"/>
              <a:t>오픈시간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리뷰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추천메뉴</a:t>
            </a:r>
            <a:r>
              <a:rPr lang="ko-KR" altLang="en-US" sz="1400" dirty="0" smtClean="0"/>
              <a:t> 등</a:t>
            </a:r>
            <a:r>
              <a:rPr lang="en-US" altLang="ko-KR" sz="1400" dirty="0" smtClean="0"/>
              <a:t>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0594" y="5052289"/>
            <a:ext cx="29554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숨겨진 데이트 </a:t>
            </a:r>
            <a:r>
              <a:rPr lang="ko-KR" altLang="en-US" sz="1400" dirty="0" smtClean="0"/>
              <a:t>명소 </a:t>
            </a:r>
            <a:r>
              <a:rPr lang="ko-KR" altLang="en-US" sz="1400" dirty="0"/>
              <a:t>추천</a:t>
            </a:r>
            <a:endParaRPr lang="en-US" altLang="ko-KR" sz="1400" dirty="0"/>
          </a:p>
          <a:p>
            <a:r>
              <a:rPr lang="ko-KR" altLang="en-US" sz="1400" dirty="0" smtClean="0"/>
              <a:t>시기별 및 구역별</a:t>
            </a:r>
            <a:endParaRPr lang="en-US" altLang="ko-KR" sz="1400" dirty="0" smtClean="0"/>
          </a:p>
          <a:p>
            <a:r>
              <a:rPr lang="ko-KR" altLang="en-US" sz="1400" dirty="0" smtClean="0"/>
              <a:t>가까운 </a:t>
            </a:r>
            <a:r>
              <a:rPr lang="ko-KR" altLang="en-US" sz="1400" dirty="0"/>
              <a:t>역이나 교통편 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998272"/>
            <a:ext cx="3524400" cy="17631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1" y="2004283"/>
            <a:ext cx="3524400" cy="1751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1" y="2025604"/>
            <a:ext cx="3524400" cy="17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56909" y="1496758"/>
            <a:ext cx="10153674" cy="4536755"/>
            <a:chOff x="1056909" y="1496758"/>
            <a:chExt cx="10153674" cy="45367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79442B-AB79-0A09-76EE-F73399D16AEA}"/>
                </a:ext>
              </a:extLst>
            </p:cNvPr>
            <p:cNvSpPr/>
            <p:nvPr/>
          </p:nvSpPr>
          <p:spPr>
            <a:xfrm>
              <a:off x="6174542" y="3765513"/>
              <a:ext cx="5036041" cy="2268000"/>
            </a:xfrm>
            <a:prstGeom prst="rect">
              <a:avLst/>
            </a:prstGeom>
            <a:solidFill>
              <a:srgbClr val="EFE6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A12BDD-6430-4160-27CB-DF0422E0DDCC}"/>
                </a:ext>
              </a:extLst>
            </p:cNvPr>
            <p:cNvSpPr/>
            <p:nvPr/>
          </p:nvSpPr>
          <p:spPr>
            <a:xfrm>
              <a:off x="1056909" y="1498421"/>
              <a:ext cx="4958408" cy="22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D1ED28-17A1-8EDB-4DC3-A8FD7C93C915}"/>
                </a:ext>
              </a:extLst>
            </p:cNvPr>
            <p:cNvSpPr/>
            <p:nvPr/>
          </p:nvSpPr>
          <p:spPr>
            <a:xfrm>
              <a:off x="6092950" y="1498421"/>
              <a:ext cx="5040000" cy="2268000"/>
            </a:xfrm>
            <a:prstGeom prst="rect">
              <a:avLst/>
            </a:prstGeom>
            <a:solidFill>
              <a:srgbClr val="CCA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997BD7-5B7C-9015-A8AB-15BF1B4779C9}"/>
                </a:ext>
              </a:extLst>
            </p:cNvPr>
            <p:cNvSpPr/>
            <p:nvPr/>
          </p:nvSpPr>
          <p:spPr>
            <a:xfrm>
              <a:off x="1136072" y="3765513"/>
              <a:ext cx="4960837" cy="22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5B8E0D-7D64-5A7B-0F66-027EC4367BD5}"/>
                </a:ext>
              </a:extLst>
            </p:cNvPr>
            <p:cNvSpPr txBox="1"/>
            <p:nvPr/>
          </p:nvSpPr>
          <p:spPr>
            <a:xfrm>
              <a:off x="5200988" y="3260750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메인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DAA5E3-E7C0-211E-FA8D-F6157BEA34EB}"/>
                </a:ext>
              </a:extLst>
            </p:cNvPr>
            <p:cNvSpPr txBox="1"/>
            <p:nvPr/>
          </p:nvSpPr>
          <p:spPr>
            <a:xfrm>
              <a:off x="6149174" y="3232878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</a:rPr>
                <a:t>맛집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F6E404-CC9E-8ADA-8EEB-7BE89C37B221}"/>
                </a:ext>
              </a:extLst>
            </p:cNvPr>
            <p:cNvSpPr txBox="1"/>
            <p:nvPr/>
          </p:nvSpPr>
          <p:spPr>
            <a:xfrm>
              <a:off x="5200988" y="3768084"/>
              <a:ext cx="82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카페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16CAE-59D9-4294-52FD-66A316652207}"/>
                </a:ext>
              </a:extLst>
            </p:cNvPr>
            <p:cNvSpPr txBox="1"/>
            <p:nvPr/>
          </p:nvSpPr>
          <p:spPr>
            <a:xfrm>
              <a:off x="6189644" y="3768084"/>
              <a:ext cx="1121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bg1"/>
                  </a:solidFill>
                </a:rPr>
                <a:t>핫플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1445" y="1690255"/>
              <a:ext cx="3861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758188" y="1496758"/>
              <a:ext cx="3402985" cy="2182749"/>
              <a:chOff x="3485464" y="445564"/>
              <a:chExt cx="5550112" cy="587172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627983" y="445564"/>
                <a:ext cx="2903177" cy="745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2" name="모서리가 둥근 직사각형 51"/>
              <p:cNvSpPr/>
              <p:nvPr/>
            </p:nvSpPr>
            <p:spPr>
              <a:xfrm>
                <a:off x="7885963" y="1218772"/>
                <a:ext cx="1000281" cy="807810"/>
              </a:xfrm>
              <a:prstGeom prst="roundRect">
                <a:avLst>
                  <a:gd name="adj" fmla="val 979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900" dirty="0" smtClean="0">
                    <a:solidFill>
                      <a:schemeClr val="tx1"/>
                    </a:solidFill>
                  </a:rPr>
                  <a:t>Log-in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7736630" y="2215375"/>
                <a:ext cx="1298946" cy="2940247"/>
              </a:xfrm>
              <a:prstGeom prst="roundRect">
                <a:avLst>
                  <a:gd name="adj" fmla="val 970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chemeClr val="tx1"/>
                    </a:solidFill>
                  </a:rPr>
                  <a:t>planner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3485464" y="1218772"/>
                <a:ext cx="328652" cy="432567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icon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3905994" y="758557"/>
                <a:ext cx="3724215" cy="3749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ko-KR" sz="1050" dirty="0" smtClean="0">
                    <a:solidFill>
                      <a:schemeClr val="tx1"/>
                    </a:solidFill>
                  </a:rPr>
                  <a:t>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3905994" y="1218772"/>
                <a:ext cx="3724215" cy="432567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5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home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05994" y="5653146"/>
                <a:ext cx="3724215" cy="664138"/>
              </a:xfrm>
              <a:prstGeom prst="roundRect">
                <a:avLst>
                  <a:gd name="adj" fmla="val 183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address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62689" y="2029471"/>
                <a:ext cx="2633873" cy="781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05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193029" y="1703297"/>
              <a:ext cx="3645440" cy="1892328"/>
              <a:chOff x="1555548" y="4164650"/>
              <a:chExt cx="3441421" cy="1556731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2199753" y="4164650"/>
                <a:ext cx="2153012" cy="1139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1903636" y="4304469"/>
                <a:ext cx="2745247" cy="12428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1555548" y="4461355"/>
                <a:ext cx="3441421" cy="20684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155554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>
                <a:off x="367764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>
                <a:off x="226291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297027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555549" y="4995319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67764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26291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2970279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555549" y="5285313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367764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226291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2970279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 flipH="1" flipV="1">
                <a:off x="3205310" y="5575307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 flipH="1" flipV="1">
                <a:off x="3205310" y="5657872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모서리가 둥근 직사각형 81"/>
              <p:cNvSpPr/>
              <p:nvPr/>
            </p:nvSpPr>
            <p:spPr>
              <a:xfrm>
                <a:off x="4342903" y="4733364"/>
                <a:ext cx="611960" cy="832862"/>
              </a:xfrm>
              <a:prstGeom prst="roundRect">
                <a:avLst>
                  <a:gd name="adj" fmla="val 160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planner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7249438" y="3933436"/>
              <a:ext cx="3612601" cy="1948848"/>
              <a:chOff x="3530774" y="1049608"/>
              <a:chExt cx="5070956" cy="5293170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4671100" y="1049608"/>
                <a:ext cx="2790306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4287331" y="1498497"/>
                <a:ext cx="3557844" cy="3990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3530774" y="2002180"/>
                <a:ext cx="5070956" cy="255624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모서리가 둥근 직사각형 59"/>
              <p:cNvSpPr/>
              <p:nvPr/>
            </p:nvSpPr>
            <p:spPr>
              <a:xfrm>
                <a:off x="3530774" y="4713316"/>
                <a:ext cx="5070956" cy="1629462"/>
              </a:xfrm>
              <a:prstGeom prst="roundRect">
                <a:avLst>
                  <a:gd name="adj" fmla="val 42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704648" y="2925030"/>
                <a:ext cx="723207" cy="710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dirty="0"/>
                  <a:t>M</a:t>
                </a:r>
                <a:r>
                  <a:rPr lang="en-US" altLang="ko-KR" sz="1050" dirty="0" smtClean="0"/>
                  <a:t>ain</a:t>
                </a:r>
                <a:endParaRPr lang="ko-KR" altLang="en-US" sz="1600" dirty="0"/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1515967" y="4020722"/>
              <a:ext cx="3645440" cy="1892328"/>
              <a:chOff x="1555548" y="4164650"/>
              <a:chExt cx="3441421" cy="1556731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2199753" y="4164650"/>
                <a:ext cx="2153012" cy="11392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903636" y="4304469"/>
                <a:ext cx="2745247" cy="12428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555548" y="4461355"/>
                <a:ext cx="3441421" cy="20684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55554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367764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2262914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2970279" y="4705324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555549" y="4995319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67764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2262914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2970279" y="4995318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1555549" y="5285313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367764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262914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970279" y="5285312"/>
                <a:ext cx="611959" cy="252873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 flipH="1" flipV="1">
                <a:off x="3205310" y="5575307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모서리가 둥근 직사각형 104"/>
              <p:cNvSpPr/>
              <p:nvPr/>
            </p:nvSpPr>
            <p:spPr>
              <a:xfrm flipH="1" flipV="1">
                <a:off x="3205310" y="5657872"/>
                <a:ext cx="141898" cy="635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4342903" y="4733364"/>
                <a:ext cx="611960" cy="832862"/>
              </a:xfrm>
              <a:prstGeom prst="roundRect">
                <a:avLst>
                  <a:gd name="adj" fmla="val 1606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planner</a:t>
                </a:r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Divide UP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31481" y="1155179"/>
            <a:ext cx="6482346" cy="4823686"/>
            <a:chOff x="2631481" y="1155179"/>
            <a:chExt cx="6482346" cy="4823686"/>
          </a:xfrm>
        </p:grpSpPr>
        <p:grpSp>
          <p:nvGrpSpPr>
            <p:cNvPr id="28" name="그룹 27"/>
            <p:cNvGrpSpPr/>
            <p:nvPr/>
          </p:nvGrpSpPr>
          <p:grpSpPr>
            <a:xfrm>
              <a:off x="2631481" y="1155179"/>
              <a:ext cx="6482346" cy="4823686"/>
              <a:chOff x="2631481" y="1155179"/>
              <a:chExt cx="6482346" cy="4823686"/>
            </a:xfrm>
          </p:grpSpPr>
          <p:cxnSp>
            <p:nvCxnSpPr>
              <p:cNvPr id="103" name="직선 연결선 102"/>
              <p:cNvCxnSpPr/>
              <p:nvPr/>
            </p:nvCxnSpPr>
            <p:spPr>
              <a:xfrm>
                <a:off x="3302298" y="2313944"/>
                <a:ext cx="5140712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26"/>
              <p:cNvGrpSpPr/>
              <p:nvPr/>
            </p:nvGrpSpPr>
            <p:grpSpPr>
              <a:xfrm>
                <a:off x="4669905" y="1155179"/>
                <a:ext cx="2405498" cy="1167295"/>
                <a:chOff x="4669905" y="1155179"/>
                <a:chExt cx="2405498" cy="1167295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4669905" y="1155179"/>
                  <a:ext cx="2405498" cy="987228"/>
                  <a:chOff x="5425183" y="1491726"/>
                  <a:chExt cx="1341634" cy="683118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8F815ABF-E991-03DE-4336-8737B703DA05}"/>
                      </a:ext>
                    </a:extLst>
                  </p:cNvPr>
                  <p:cNvSpPr/>
                  <p:nvPr/>
                </p:nvSpPr>
                <p:spPr>
                  <a:xfrm>
                    <a:off x="5425183" y="1491726"/>
                    <a:ext cx="1341634" cy="68311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2E2A2CE-3DCE-CF3C-2F0E-641E245293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5841" y="1631089"/>
                    <a:ext cx="1847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해피니스 산스 타이틀"/>
                      <a:ea typeface="+mj-ea"/>
                      <a:cs typeface="+mn-cs"/>
                    </a:endParaRPr>
                  </a:p>
                </p:txBody>
              </p:sp>
            </p:grp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5872654" y="2142474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그룹 14"/>
              <p:cNvGrpSpPr/>
              <p:nvPr/>
            </p:nvGrpSpPr>
            <p:grpSpPr>
              <a:xfrm>
                <a:off x="2631481" y="2312533"/>
                <a:ext cx="1341634" cy="3666332"/>
                <a:chOff x="2929547" y="2345922"/>
                <a:chExt cx="1341634" cy="3666332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2929547" y="2528043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3251550" y="275256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메인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3060364" y="3766731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3161783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dirty="0" err="1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박근모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2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2970364" y="4840962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3145753" y="4873481"/>
                  <a:ext cx="909222" cy="1138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600364" y="2345922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3600364" y="3379980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600364" y="4486731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/>
              <p:cNvGrpSpPr/>
              <p:nvPr/>
            </p:nvGrpSpPr>
            <p:grpSpPr>
              <a:xfrm>
                <a:off x="5201837" y="2312533"/>
                <a:ext cx="1341634" cy="3402558"/>
                <a:chOff x="5425458" y="2348620"/>
                <a:chExt cx="1341634" cy="3402558"/>
              </a:xfrm>
            </p:grpSpPr>
            <p:sp>
              <p:nvSpPr>
                <p:cNvPr id="5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5425458" y="253429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5437280" y="2758812"/>
                  <a:ext cx="13179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맛집</a:t>
                  </a:r>
                  <a:r>
                    <a:rPr lang="en-US" altLang="ko-KR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/</a:t>
                  </a:r>
                  <a:r>
                    <a:rPr lang="ko-KR" altLang="en-US" sz="20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카페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FD65CE71-7F76-11F3-7CA5-ABB9F3AF767D}"/>
                    </a:ext>
                  </a:extLst>
                </p:cNvPr>
                <p:cNvSpPr/>
                <p:nvPr/>
              </p:nvSpPr>
              <p:spPr>
                <a:xfrm>
                  <a:off x="5556275" y="3760690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514B99E-9A92-6099-8BAD-5E3674065664}"/>
                    </a:ext>
                  </a:extLst>
                </p:cNvPr>
                <p:cNvSpPr txBox="1"/>
                <p:nvPr/>
              </p:nvSpPr>
              <p:spPr>
                <a:xfrm>
                  <a:off x="5657694" y="393562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dirty="0" err="1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서석민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8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5466275" y="4851179"/>
                  <a:ext cx="1260000" cy="899999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5641664" y="4883695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096275" y="2348620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6096275" y="3396561"/>
                  <a:ext cx="0" cy="36413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>
                  <a:stCxn id="72" idx="2"/>
                </p:cNvCxnSpPr>
                <p:nvPr/>
              </p:nvCxnSpPr>
              <p:spPr>
                <a:xfrm>
                  <a:off x="6096275" y="4480690"/>
                  <a:ext cx="0" cy="36570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7772193" y="2312533"/>
                <a:ext cx="1341634" cy="3429085"/>
                <a:chOff x="7642155" y="2346076"/>
                <a:chExt cx="1341634" cy="3429085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5AAA99E4-9F48-E4DB-D216-7CEB37674240}"/>
                    </a:ext>
                  </a:extLst>
                </p:cNvPr>
                <p:cNvSpPr/>
                <p:nvPr/>
              </p:nvSpPr>
              <p:spPr>
                <a:xfrm>
                  <a:off x="7642155" y="254462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D31819-C01E-BE54-A8B0-E02BE5E98C7F}"/>
                    </a:ext>
                  </a:extLst>
                </p:cNvPr>
                <p:cNvSpPr txBox="1"/>
                <p:nvPr/>
              </p:nvSpPr>
              <p:spPr>
                <a:xfrm>
                  <a:off x="7964158" y="275435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 err="1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핫플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58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7772972" y="3789457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7874391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noProof="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정유진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101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7682972" y="4875161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7858361" y="4907680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8312972" y="2346076"/>
                  <a:ext cx="0" cy="195096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>
                  <a:off x="8312972" y="3396561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8312972" y="4509455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그룹 28"/>
            <p:cNvGrpSpPr/>
            <p:nvPr/>
          </p:nvGrpSpPr>
          <p:grpSpPr>
            <a:xfrm flipH="1">
              <a:off x="6159612" y="3542539"/>
              <a:ext cx="203950" cy="204769"/>
              <a:chOff x="7829519" y="1133255"/>
              <a:chExt cx="4121149" cy="4137709"/>
            </a:xfrm>
          </p:grpSpPr>
          <p:sp>
            <p:nvSpPr>
              <p:cNvPr id="9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905" y="1335909"/>
              <a:ext cx="2404800" cy="638336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5370813" y="3547635"/>
              <a:ext cx="203950" cy="204769"/>
              <a:chOff x="7829519" y="1133255"/>
              <a:chExt cx="4121149" cy="4137709"/>
            </a:xfrm>
          </p:grpSpPr>
          <p:sp>
            <p:nvSpPr>
              <p:cNvPr id="5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5311178" y="7650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79020" y="2600282"/>
            <a:ext cx="7833957" cy="2410094"/>
            <a:chOff x="1706836" y="2493602"/>
            <a:chExt cx="7833957" cy="2410094"/>
          </a:xfrm>
        </p:grpSpPr>
        <p:grpSp>
          <p:nvGrpSpPr>
            <p:cNvPr id="2" name="그룹 1"/>
            <p:cNvGrpSpPr/>
            <p:nvPr/>
          </p:nvGrpSpPr>
          <p:grpSpPr>
            <a:xfrm>
              <a:off x="1706836" y="2493602"/>
              <a:ext cx="1873585" cy="2410094"/>
              <a:chOff x="2766016" y="2493602"/>
              <a:chExt cx="1873585" cy="2410094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1130166-C80E-F83B-F427-B6B595571634}"/>
                  </a:ext>
                </a:extLst>
              </p:cNvPr>
              <p:cNvSpPr/>
              <p:nvPr/>
            </p:nvSpPr>
            <p:spPr>
              <a:xfrm>
                <a:off x="2766016" y="2493602"/>
                <a:ext cx="1873585" cy="1930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12700" dir="2700000" algn="tl" rotWithShape="0">
                  <a:schemeClr val="bg1">
                    <a:lumMod val="8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2766016" y="4260022"/>
                <a:ext cx="1873585" cy="64367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박근모</a:t>
                </a:r>
                <a:endParaRPr lang="ko-KR" altLang="en-US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87022" y="2493602"/>
              <a:ext cx="1873585" cy="2410094"/>
              <a:chOff x="5159207" y="2493602"/>
              <a:chExt cx="1873585" cy="2410094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1130166-C80E-F83B-F427-B6B595571634}"/>
                  </a:ext>
                </a:extLst>
              </p:cNvPr>
              <p:cNvSpPr/>
              <p:nvPr/>
            </p:nvSpPr>
            <p:spPr>
              <a:xfrm>
                <a:off x="5159207" y="2493602"/>
                <a:ext cx="1873585" cy="1930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12700" dir="2700000" algn="tl" rotWithShape="0">
                  <a:schemeClr val="bg1">
                    <a:lumMod val="8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5159207" y="4260022"/>
                <a:ext cx="1873585" cy="64367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 smtClean="0"/>
                  <a:t>서석민</a:t>
                </a:r>
                <a:endParaRPr lang="ko-KR" altLang="en-US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667208" y="2493602"/>
              <a:ext cx="1873585" cy="2410094"/>
              <a:chOff x="7667208" y="2493602"/>
              <a:chExt cx="1873585" cy="2410094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1130166-C80E-F83B-F427-B6B595571634}"/>
                  </a:ext>
                </a:extLst>
              </p:cNvPr>
              <p:cNvSpPr/>
              <p:nvPr/>
            </p:nvSpPr>
            <p:spPr>
              <a:xfrm>
                <a:off x="7667208" y="2493602"/>
                <a:ext cx="1873585" cy="19308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12700" dir="2700000" algn="tl" rotWithShape="0">
                  <a:schemeClr val="bg1">
                    <a:lumMod val="85000"/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7667208" y="4260022"/>
                <a:ext cx="1873585" cy="64367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정유진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374</Words>
  <Application>Microsoft Office PowerPoint</Application>
  <PresentationFormat>와이드스크린</PresentationFormat>
  <Paragraphs>149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SimSun</vt:lpstr>
      <vt:lpstr>굴림</vt:lpstr>
      <vt:lpstr>땅스부대찌개 Medium</vt:lpstr>
      <vt:lpstr>맑은 고딕</vt:lpstr>
      <vt:lpstr>맑은 고딕 Semilight</vt:lpstr>
      <vt:lpstr>배달의민족 주아</vt:lpstr>
      <vt:lpstr>해피니스 산스 레귤러</vt:lpstr>
      <vt:lpstr>해피니스 산스 타이틀</vt:lpstr>
      <vt:lpstr>Arial</vt:lpstr>
      <vt:lpstr>Arial Black</vt:lpstr>
      <vt:lpstr>Segoe UI 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user1</cp:lastModifiedBy>
  <cp:revision>164</cp:revision>
  <dcterms:created xsi:type="dcterms:W3CDTF">2023-02-06T02:04:46Z</dcterms:created>
  <dcterms:modified xsi:type="dcterms:W3CDTF">2024-06-14T06:12:56Z</dcterms:modified>
</cp:coreProperties>
</file>