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ws.amazon.com/what-is-aws/" TargetMode="External"/><Relationship Id="rId3" Type="http://schemas.openxmlformats.org/officeDocument/2006/relationships/hyperlink" Target="https://aws.amazon.com/about-aws/global-infrastructure/regions_az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ws.amazon.com/sdk-for-python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ist.gov/publications/nist-definition-cloud-comput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68228b4d7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68228b4d7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68228b4d7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8228b4d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8228b4d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https://aws.amazon.com/what-is-aws/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https://aws.amazon.com/about-aws/global-infrastructure/regions_az/</a:t>
            </a:r>
            <a:endParaRPr/>
          </a:p>
        </p:txBody>
      </p:sp>
      <p:sp>
        <p:nvSpPr>
          <p:cNvPr id="179" name="Google Shape;179;g768228b4d7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8228b4d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8228b4d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AZs are physically separate from one another but no further than 100 km apart.</a:t>
            </a:r>
            <a:endParaRPr/>
          </a:p>
        </p:txBody>
      </p:sp>
      <p:sp>
        <p:nvSpPr>
          <p:cNvPr id="187" name="Google Shape;187;g768228b4d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8228b4d7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8228b4d7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68228b4d7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8228b4d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8228b4d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68228b4d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23e8da9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23e8da9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https://aws.amazon.com/sdk-for-python/</a:t>
            </a:r>
            <a:endParaRPr/>
          </a:p>
        </p:txBody>
      </p:sp>
      <p:sp>
        <p:nvSpPr>
          <p:cNvPr id="218" name="Google Shape;218;g6e23e8da9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168e7f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8168e7f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23e8da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23e8da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e23e8da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23e8daa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23e8daa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e23e8daa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23e8daa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23e8daa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Hypervisors are special software systems that can emulate physical hardware, allowing for multiple virtual machines to run on a single physical host.</a:t>
            </a:r>
            <a:endParaRPr/>
          </a:p>
        </p:txBody>
      </p:sp>
      <p:sp>
        <p:nvSpPr>
          <p:cNvPr id="90" name="Google Shape;90;g6e23e8daa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233998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233998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https://www.nist.gov/publications/nist-definition-cloud-computing</a:t>
            </a:r>
            <a:endParaRPr/>
          </a:p>
        </p:txBody>
      </p:sp>
      <p:sp>
        <p:nvSpPr>
          <p:cNvPr id="98" name="Google Shape;98;g57233998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8228b4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8228b4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finding a solution for your use-case, it is best to look for a suitable option from right to left on this diagram. The more managed the solution, as long as it fits your constraints, the less administrative burden to operate.</a:t>
            </a:r>
            <a:endParaRPr/>
          </a:p>
        </p:txBody>
      </p:sp>
      <p:sp>
        <p:nvSpPr>
          <p:cNvPr id="128" name="Google Shape;128;g768228b4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23e8daa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23e8daa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e23e8daa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8228b4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8228b4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68228b4d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8228b4d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8228b4d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68228b4d7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Intro to AWS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the cloud?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Scaling &amp; Efficiency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Pay as you Go (OpEX vs CapEX)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Geo Redundancy and Reliability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Security</a:t>
            </a:r>
            <a:endParaRPr sz="30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Regions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50" y="1300025"/>
            <a:ext cx="10205909" cy="53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Zones (fault domains)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28000" y="1528300"/>
            <a:ext cx="6165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Isolated locations within a region, essentially a Datacenter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Each AZ has its own power, cooling, etc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Failures in one zone do not affect another</a:t>
            </a:r>
            <a:endParaRPr sz="3000"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7451500" y="2197975"/>
            <a:ext cx="3888600" cy="3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Region</a:t>
            </a:r>
            <a:endParaRPr sz="2400"/>
          </a:p>
        </p:txBody>
      </p:sp>
      <p:sp>
        <p:nvSpPr>
          <p:cNvPr id="193" name="Google Shape;193;p27"/>
          <p:cNvSpPr/>
          <p:nvPr/>
        </p:nvSpPr>
        <p:spPr>
          <a:xfrm>
            <a:off x="7857500" y="2951975"/>
            <a:ext cx="1325400" cy="70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Zone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7857500" y="4417900"/>
            <a:ext cx="1325400" cy="70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Availability Zone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9702725" y="3744100"/>
            <a:ext cx="1325400" cy="70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Availability Zone</a:t>
            </a:r>
            <a:endParaRPr/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9182900" y="3304775"/>
            <a:ext cx="519900" cy="79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7"/>
          <p:cNvCxnSpPr>
            <a:stCxn id="193" idx="2"/>
            <a:endCxn id="194" idx="0"/>
          </p:cNvCxnSpPr>
          <p:nvPr/>
        </p:nvCxnSpPr>
        <p:spPr>
          <a:xfrm>
            <a:off x="8520200" y="3657575"/>
            <a:ext cx="0" cy="76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stCxn id="194" idx="3"/>
            <a:endCxn id="195" idx="1"/>
          </p:cNvCxnSpPr>
          <p:nvPr/>
        </p:nvCxnSpPr>
        <p:spPr>
          <a:xfrm flipH="1" rot="10800000">
            <a:off x="9182900" y="4096900"/>
            <a:ext cx="519900" cy="6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AWS Services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IAM</a:t>
            </a:r>
            <a:r>
              <a:rPr lang="en-US" sz="2400"/>
              <a:t> - Identity and Access Management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EC2</a:t>
            </a:r>
            <a:r>
              <a:rPr lang="en-US" sz="2400"/>
              <a:t> - Elastic Compute Cloud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S3</a:t>
            </a:r>
            <a:r>
              <a:rPr lang="en-US" sz="2400"/>
              <a:t> - Simple Storage Service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RDS</a:t>
            </a:r>
            <a:r>
              <a:rPr lang="en-US" sz="2400"/>
              <a:t> - Relational Database Service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DynamoDB</a:t>
            </a:r>
            <a:r>
              <a:rPr lang="en-US" sz="2400"/>
              <a:t> - Managed Document Database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SQS</a:t>
            </a:r>
            <a:r>
              <a:rPr lang="en-US" sz="2400"/>
              <a:t> - Simple Queue Service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SNS</a:t>
            </a:r>
            <a:r>
              <a:rPr lang="en-US" sz="2400"/>
              <a:t> - Simple Notification Services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Lambda</a:t>
            </a:r>
            <a:r>
              <a:rPr lang="en-US" sz="2400"/>
              <a:t> - Functions as a Service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CloudWatch</a:t>
            </a:r>
            <a:r>
              <a:rPr lang="en-US" sz="2400"/>
              <a:t> - Cloud logging and monitoring</a:t>
            </a:r>
            <a:endParaRPr sz="2400"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Interacting with AWS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482700" y="1528300"/>
            <a:ext cx="1123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Web Console </a:t>
            </a:r>
            <a:r>
              <a:rPr lang="en-US" sz="3000"/>
              <a:t>- web based GUI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CLI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SDKs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	C++, Java, Go, Python, Ruby, Javascript, .NET, Node.js, PHP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Mobile App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    Limited functionality</a:t>
            </a:r>
            <a:endParaRPr sz="3000"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SDK example, uploading an object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E84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boto3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E84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botocore.exceptions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ClientError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4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Upload the file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s3_client 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boto3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client(</a:t>
            </a:r>
            <a:r>
              <a:rPr b="1" lang="en-US">
                <a:solidFill>
                  <a:srgbClr val="407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's3'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response 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s3_client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upload_file(file_name, bucket, object_name)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ClientError </a:t>
            </a: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e: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logging</a:t>
            </a:r>
            <a:r>
              <a:rPr b="1" lang="en-US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error(e)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702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-12000" y="1232100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AWS Console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AWS Console 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Cloud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Cloud computing did not come about due to any specific new technology. It is simply a combination of existing tech.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This new paradigm, however, has been revolutionary for IT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Two core enabling technologies are 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Virtualization</a:t>
            </a:r>
            <a:r>
              <a:rPr lang="en-US" sz="2400"/>
              <a:t> and 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Multi-Tenacy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Multi-tenacy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Multi-tenancy</a:t>
            </a:r>
            <a:r>
              <a:rPr lang="en-US" sz="3000"/>
              <a:t> is the sharing of physical IT resources such as CPU, storage, and networking. One of the main reasons that public clouds are affordable.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Virtualization</a:t>
            </a:r>
            <a:r>
              <a:rPr lang="en-US" sz="3000"/>
              <a:t> is the technology that allows for the sharing of compute and other resources of a host.</a:t>
            </a:r>
            <a:endParaRPr sz="3000"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Hypervisors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Xen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OpenSource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Used by AWS (originally) and Rackspace Cloud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KVM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OpenSource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Used by AWS and Google Cloud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Microsoft Hyper-V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Microsoft Azure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VMWare ESXi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* Very popular on-prem</a:t>
            </a:r>
            <a:endParaRPr sz="2400"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"The Cloud"?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400" y="5078261"/>
            <a:ext cx="2415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On-demand self-service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390470" y="5078280"/>
            <a:ext cx="1697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 pooling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568385" y="5078261"/>
            <a:ext cx="2415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Broad network access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533611" y="5078298"/>
            <a:ext cx="2129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Rapid elasticity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994205" y="5014675"/>
            <a:ext cx="2129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Measured service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810450" y="4269975"/>
            <a:ext cx="931500" cy="298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832463" y="4168450"/>
            <a:ext cx="728460" cy="501552"/>
          </a:xfrm>
          <a:prstGeom prst="cloud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984638" y="4252050"/>
            <a:ext cx="393900" cy="311400"/>
          </a:xfrm>
          <a:prstGeom prst="smileyFace">
            <a:avLst>
              <a:gd fmla="val 4653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0"/>
          <p:cNvCxnSpPr>
            <a:stCxn id="109" idx="6"/>
            <a:endCxn id="108" idx="2"/>
          </p:cNvCxnSpPr>
          <p:nvPr/>
        </p:nvCxnSpPr>
        <p:spPr>
          <a:xfrm>
            <a:off x="3378538" y="4407750"/>
            <a:ext cx="4563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/>
          <p:nvPr/>
        </p:nvSpPr>
        <p:spPr>
          <a:xfrm>
            <a:off x="5803600" y="4053925"/>
            <a:ext cx="393900" cy="692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390400" y="4053925"/>
            <a:ext cx="393900" cy="69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803600" y="4053925"/>
            <a:ext cx="393900" cy="203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390400" y="4053925"/>
            <a:ext cx="393900" cy="370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803600" y="4412625"/>
            <a:ext cx="393900" cy="203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7869450" y="4233025"/>
            <a:ext cx="0" cy="6210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7869450" y="4853975"/>
            <a:ext cx="1415700" cy="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/>
          <p:nvPr/>
        </p:nvCxnSpPr>
        <p:spPr>
          <a:xfrm flipH="1" rot="10800000">
            <a:off x="7881375" y="4304800"/>
            <a:ext cx="1218000" cy="5253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/>
          <p:nvPr/>
        </p:nvSpPr>
        <p:spPr>
          <a:xfrm>
            <a:off x="10371775" y="4412625"/>
            <a:ext cx="1218000" cy="454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45F06"/>
                </a:solidFill>
              </a:rPr>
              <a:t>$</a:t>
            </a:r>
            <a:endParaRPr sz="2400">
              <a:solidFill>
                <a:srgbClr val="B45F06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0718125" y="3740075"/>
            <a:ext cx="525300" cy="525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>
            <a:stCxn id="120" idx="0"/>
          </p:cNvCxnSpPr>
          <p:nvPr/>
        </p:nvCxnSpPr>
        <p:spPr>
          <a:xfrm>
            <a:off x="10980775" y="3740075"/>
            <a:ext cx="0" cy="2388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10980775" y="3892475"/>
            <a:ext cx="152400" cy="984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/>
          <p:nvPr/>
        </p:nvSpPr>
        <p:spPr>
          <a:xfrm>
            <a:off x="810450" y="4674113"/>
            <a:ext cx="931500" cy="298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949575" y="1709225"/>
            <a:ext cx="10183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“A style of computing in which scalable and elastic IT-enabled capabilities are delivered as a service to external customers using Internet technologies.”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—Gartner Report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144100" y="1478675"/>
            <a:ext cx="3396600" cy="1001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Convenient</a:t>
            </a:r>
            <a:endParaRPr sz="30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436011" y="2529456"/>
            <a:ext cx="10904000" cy="1531236"/>
            <a:chOff x="1750200" y="2253850"/>
            <a:chExt cx="5643600" cy="420600"/>
          </a:xfrm>
        </p:grpSpPr>
        <p:sp>
          <p:nvSpPr>
            <p:cNvPr id="134" name="Google Shape;134;p21"/>
            <p:cNvSpPr/>
            <p:nvPr/>
          </p:nvSpPr>
          <p:spPr>
            <a:xfrm>
              <a:off x="1750200" y="2253850"/>
              <a:ext cx="2821800" cy="4206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35" name="Google Shape;135;p21"/>
            <p:cNvSpPr/>
            <p:nvPr/>
          </p:nvSpPr>
          <p:spPr>
            <a:xfrm flipH="1">
              <a:off x="4311300" y="2253850"/>
              <a:ext cx="3082500" cy="4206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36000" y="1598675"/>
            <a:ext cx="2080500" cy="761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Flexibility</a:t>
            </a:r>
            <a:endParaRPr sz="3000"/>
          </a:p>
        </p:txBody>
      </p:sp>
      <p:sp>
        <p:nvSpPr>
          <p:cNvPr id="137" name="Google Shape;137;p21"/>
          <p:cNvSpPr txBox="1"/>
          <p:nvPr/>
        </p:nvSpPr>
        <p:spPr>
          <a:xfrm>
            <a:off x="1062925" y="2901775"/>
            <a:ext cx="1161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IaaS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261900" y="2901775"/>
            <a:ext cx="1161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162413" y="2901775"/>
            <a:ext cx="1161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03175" y="4060700"/>
            <a:ext cx="2080500" cy="19704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VMs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Disk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Network</a:t>
            </a:r>
            <a:endParaRPr sz="30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846875" y="3914575"/>
            <a:ext cx="3659700" cy="19704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Kubernetes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Beanstalk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Elastic Container Service</a:t>
            </a:r>
            <a:endParaRPr sz="300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669775" y="3914575"/>
            <a:ext cx="2080500" cy="19704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Gmail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S3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Deployment Models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-US" sz="2400"/>
              <a:t> - Cloud services made available to the general public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-US" sz="2400"/>
              <a:t> - Single-tenant clouds, often located on-prem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Hybrid</a:t>
            </a:r>
            <a:r>
              <a:rPr lang="en-US" sz="2400"/>
              <a:t> - Private and Public cloud linked together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Multi</a:t>
            </a:r>
            <a:r>
              <a:rPr lang="en-US" sz="2400"/>
              <a:t> - Integration of two or more public cloud providers</a:t>
            </a:r>
            <a:endParaRPr sz="24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3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28000" y="1528300"/>
            <a:ext cx="92037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Amazon Web Services (IaaS 2006)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Large portfolio of services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Google Cloud Platform (PaaS 2008, IaaS 2014)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Massive global network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Microsoft Azure (IaaS 2010)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Good at Microsoft products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27" y="1528302"/>
            <a:ext cx="8853125" cy="451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