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32F22C-7878-44BD-AEEE-A7EF9D1BEB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docs.aws.amazon.com/AWSEC2/latest/UserGuide/finding-an-ami.html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aws.amazon.com/ec2/instance-types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s://aws.amazon.com/ec2/instance-types/" TargetMode="External"/><Relationship Id="rId2" Type="http://schemas.openxmlformats.org/officeDocument/2006/relationships/hyperlink" Target="https://aws.amazon.com/ec2/pricing/on-demand/" TargetMode="External"/><Relationship Id="rId3" Type="http://schemas.openxmlformats.org/officeDocument/2006/relationships/slide" Target="../slides/slide12.xml"/><Relationship Id="rId4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docs.aws.amazon.com/AWSEC2/latest/UserGuide/ebs-volume-types.html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docs.aws.amazon.com/AWSEC2/latest/UserGuide/instance-purchasing-options.html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www.qwiklabs.com/focuses/8554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www.qwiklabs.com/focuses/8554" TargetMode="External"/><Relationship Id="rId2" Type="http://schemas.openxmlformats.org/officeDocument/2006/relationships/slide" Target="../slides/slide20.xml"/><Relationship Id="rId3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s://aws.amazon.com/elasticloadbalancing/features/#compare" TargetMode="External"/><Relationship Id="rId2" Type="http://schemas.openxmlformats.org/officeDocument/2006/relationships/slide" Target="../slides/slide23.xml"/><Relationship Id="rId3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hyperlink" Target="https://amazon.qwiklabs.com/focuses/390?catalog_rank=%7B%22rank%22%3A2%2C%22num_filters%22%3A0%2C%22has_search%22%3Atrue%7D&amp;parent=catalog&amp;search_id=4411425" TargetMode="External"/><Relationship Id="rId2" Type="http://schemas.openxmlformats.org/officeDocument/2006/relationships/slide" Target="../slides/slide27.xml"/><Relationship Id="rId3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https://docs.aws.amazon.com/AWSEC2/latest/UserGuide/finding-an-ami.html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6C74CC-1B97-44A0-B85E-394D0FB46F0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https://aws.amazon.com/ec2/instance-types/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E73B84-B791-40CE-A0D5-57EE2B7E09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https://aws.amazon.com/ec2/instance-types/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Instance Type Pricing: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2"/>
              </a:rPr>
              <a:t>https://aws.amazon.com/ec2/pricing/on-demand/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FC3489-6FCC-4EE1-A79D-FD7F2B1E94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https://docs.aws.amazon.com/AWSEC2/latest/UserGuide/ebs-volume-types.html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BC6F3B-8125-477B-A596-6051C4A5C9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F60CC6-33E2-4B43-B252-47DA7F85FD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F7C07C-58DF-4CC3-985A-90908F6703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https://docs.aws.amazon.com/AWSEC2/latest/UserGuide/instance-purchasing-options.html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Spot instance can be deleted by AWS at any time with a 2 minute warning.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890948-B9CC-4792-BD94-E4B469E358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Instances are only billed while in running state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B8DC0A-AE24-4924-8F9D-DE8AFB38F4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https://www.qwiklabs.com/focuses/8554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539C7A-0C8B-46D2-8501-45EF2B9F3F4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91A311-D2CA-4239-AB6E-C356F756826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https://www.qwiklabs.com/focuses/8554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1B768D-EAC8-41AB-AC66-FBE29DE457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2CC7F8-A2C4-4278-BBD3-AEDE9B8EB5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https://aws.amazon.com/elasticloadbalancing/features/#compare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ED1395-2D19-4608-B2DB-97BF78C82A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43F9FF-BCA7-4DE3-AEB8-59563253DF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831551-833F-4A5B-984F-661A3E679B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BCA2A6-FDB5-4B22-A50B-F3DC22938E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https://amazon.qwiklabs.com/focuses/390?catalog_rank=%7B%22rank%22%3A2%2C%22num_filters%22%3A0%2C%22has_search%22%3Atrue%7D&amp;parent=catalog&amp;search_id=4411425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31D6FA-9914-4A9C-B48E-9DCC94D2BA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03A21A-DF64-4E38-AA81-7DBE3ED781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8560A9-AF4A-45B2-AC8E-5939D9B8A2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0B788D-C7C9-4FC7-A9A1-1929F80A49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24BE37-66EF-48A3-B93F-2DADA780CB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9964F8-18BB-437A-92F3-005E1092FE4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7D363D-5C19-4EC8-8E84-0B0E1718C29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8192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3584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2800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8192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3584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952560" y="324000"/>
            <a:ext cx="11231640" cy="420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8192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93584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2800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8192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793584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324000"/>
            <a:ext cx="11231640" cy="420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29080" y="385560"/>
            <a:ext cx="8797320" cy="907560"/>
          </a:xfrm>
          <a:prstGeom prst="rect">
            <a:avLst/>
          </a:prstGeom>
        </p:spPr>
        <p:txBody>
          <a:bodyPr anchor="ctr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73160" y="4756320"/>
            <a:ext cx="4122360" cy="1336320"/>
          </a:xfrm>
          <a:prstGeom prst="rect">
            <a:avLst/>
          </a:prstGeom>
        </p:spPr>
        <p:txBody>
          <a:bodyPr lIns="90000" tIns="468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anchor="ctr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90000" tIns="468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247BF27-7288-4471-936F-D2E649D8CC9F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2560" y="478080"/>
            <a:ext cx="787608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17e3a"/>
                </a:solidFill>
                <a:latin typeface="Calibri"/>
                <a:ea typeface="Calibri"/>
              </a:rPr>
              <a:t>IAM and EC2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Amazon Machine Images (AMIs)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8000" y="1512000"/>
            <a:ext cx="588060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Contain the Operating System and additional 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Amazon provided, community, or custom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1812FBA-329F-4DE6-9EB8-03A9DBE2255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19" name="Google Shape;149;p25" descr=""/>
          <p:cNvPicPr/>
          <p:nvPr/>
        </p:nvPicPr>
        <p:blipFill>
          <a:blip r:embed="rId1"/>
          <a:stretch/>
        </p:blipFill>
        <p:spPr>
          <a:xfrm>
            <a:off x="7396560" y="1693800"/>
            <a:ext cx="3943080" cy="39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Instance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7745F537-1EA5-4AEA-B6EA-A97D73E24610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22" name="Google Shape;157;p26" descr=""/>
          <p:cNvPicPr/>
          <p:nvPr/>
        </p:nvPicPr>
        <p:blipFill>
          <a:blip r:embed="rId1"/>
          <a:stretch/>
        </p:blipFill>
        <p:spPr>
          <a:xfrm>
            <a:off x="1215000" y="1725480"/>
            <a:ext cx="2355120" cy="90756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58;p26" descr=""/>
          <p:cNvPicPr/>
          <p:nvPr/>
        </p:nvPicPr>
        <p:blipFill>
          <a:blip r:embed="rId2"/>
          <a:stretch/>
        </p:blipFill>
        <p:spPr>
          <a:xfrm>
            <a:off x="1431000" y="2966760"/>
            <a:ext cx="1923120" cy="144216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59;p26" descr=""/>
          <p:cNvPicPr/>
          <p:nvPr/>
        </p:nvPicPr>
        <p:blipFill>
          <a:blip r:embed="rId3"/>
          <a:stretch/>
        </p:blipFill>
        <p:spPr>
          <a:xfrm>
            <a:off x="1438200" y="4548960"/>
            <a:ext cx="1909080" cy="17942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3570480" y="2179800"/>
            <a:ext cx="133200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flipH="1" rot="10800000">
            <a:off x="4859640" y="3688200"/>
            <a:ext cx="150480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 flipH="1" rot="10800000">
            <a:off x="4901760" y="5446440"/>
            <a:ext cx="1554840" cy="9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 flipH="1" rot="10800000">
            <a:off x="8622720" y="3688200"/>
            <a:ext cx="1137600" cy="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5069160" y="2406600"/>
            <a:ext cx="1825920" cy="2066400"/>
          </a:xfrm>
          <a:custGeom>
            <a:avLst/>
            <a:gdLst/>
            <a:ahLst/>
            <a:rect l="l" t="t" r="r" b="b"/>
            <a:pathLst>
              <a:path w="73052" h="82664">
                <a:moveTo>
                  <a:pt x="33770" y="44790"/>
                </a:moveTo>
                <a:cubicBezTo>
                  <a:pt x="36503" y="43879"/>
                  <a:pt x="39794" y="42641"/>
                  <a:pt x="42371" y="43930"/>
                </a:cubicBezTo>
                <a:cubicBezTo>
                  <a:pt x="46043" y="45766"/>
                  <a:pt x="48291" y="53586"/>
                  <a:pt x="44951" y="55972"/>
                </a:cubicBezTo>
                <a:cubicBezTo>
                  <a:pt x="38149" y="60831"/>
                  <a:pt x="25230" y="59918"/>
                  <a:pt x="20008" y="53391"/>
                </a:cubicBezTo>
                <a:cubicBezTo>
                  <a:pt x="17475" y="50225"/>
                  <a:pt x="19480" y="44723"/>
                  <a:pt x="21729" y="41350"/>
                </a:cubicBezTo>
                <a:cubicBezTo>
                  <a:pt x="24866" y="36646"/>
                  <a:pt x="31183" y="30453"/>
                  <a:pt x="36350" y="32749"/>
                </a:cubicBezTo>
                <a:cubicBezTo>
                  <a:pt x="41550" y="35060"/>
                  <a:pt x="44441" y="40872"/>
                  <a:pt x="47532" y="45650"/>
                </a:cubicBezTo>
                <a:cubicBezTo>
                  <a:pt x="49970" y="49418"/>
                  <a:pt x="54787" y="53377"/>
                  <a:pt x="53553" y="57692"/>
                </a:cubicBezTo>
                <a:cubicBezTo>
                  <a:pt x="50227" y="69326"/>
                  <a:pt x="30377" y="66808"/>
                  <a:pt x="18288" y="66293"/>
                </a:cubicBezTo>
                <a:cubicBezTo>
                  <a:pt x="13096" y="66072"/>
                  <a:pt x="11741" y="66294"/>
                  <a:pt x="8827" y="61992"/>
                </a:cubicBezTo>
                <a:cubicBezTo>
                  <a:pt x="2108" y="52074"/>
                  <a:pt x="1712" y="51517"/>
                  <a:pt x="226" y="39630"/>
                </a:cubicBezTo>
                <a:cubicBezTo>
                  <a:pt x="-1580" y="25177"/>
                  <a:pt x="14232" y="12908"/>
                  <a:pt x="26029" y="4365"/>
                </a:cubicBezTo>
                <a:cubicBezTo>
                  <a:pt x="37293" y="-3792"/>
                  <a:pt x="57023" y="1031"/>
                  <a:pt x="67314" y="10386"/>
                </a:cubicBezTo>
                <a:cubicBezTo>
                  <a:pt x="80185" y="22086"/>
                  <a:pt x="68338" y="46967"/>
                  <a:pt x="59573" y="61992"/>
                </a:cubicBezTo>
                <a:cubicBezTo>
                  <a:pt x="56005" y="68108"/>
                  <a:pt x="53831" y="75521"/>
                  <a:pt x="48392" y="80055"/>
                </a:cubicBezTo>
                <a:cubicBezTo>
                  <a:pt x="41314" y="85955"/>
                  <a:pt x="29808" y="79709"/>
                  <a:pt x="20869" y="77474"/>
                </a:cubicBezTo>
              </a:path>
            </a:pathLst>
          </a:custGeom>
          <a:noFill/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0" name="Table 8"/>
          <p:cNvGraphicFramePr/>
          <p:nvPr/>
        </p:nvGraphicFramePr>
        <p:xfrm>
          <a:off x="9091080" y="1396080"/>
          <a:ext cx="2147760" cy="4363920"/>
        </p:xfrm>
        <a:graphic>
          <a:graphicData uri="http://schemas.openxmlformats.org/drawingml/2006/table">
            <a:tbl>
              <a:tblPr/>
              <a:tblGrid>
                <a:gridCol w="214812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m4.large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m4.xlarge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m4.2xlarge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c5.large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c5.xlarge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c5n.large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c5n.xlarge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r4.large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r4.xlarge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r5.large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t2.nano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t2.micro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Choosing an instance type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F1 (Field Programmable Gate Array) - Geonomics Research, financial analytics, real-time video processing, big data.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I3 (High Speed Storage) - NoSQL DBs, Data Warehousing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G3 (Graphics Intensive) - Video Encoding/ 3D Application Streaming.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H1 (High Disk Throughput) - Map Reduce based workloads, distributed file systems such as HDFS and MapR-FS.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T3 (Lowest Cost, General Purpose) - Web Servers/Small DB's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D2 (Dense Storage) - Fileservers/Data Warehousing/ Hadoop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R5 (Memory Optimized) - Memory Intensive Apps / DB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2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M5 (General Purpose) - Application Servers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C5 (Compute Optimized) - CPU Intensive Apps/DBs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P3 (Graphics/General Purpose GPU) - Machine Learning, Bitcoin Mining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X1 (Memory Optimized) - SAP HANA/ Apache Spark.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Z1D (High Compute Capacity and a High Memory Footprint) - Ideal for electronic design automation (EDA) and certain relational database workloads with high per-core licensing costs.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A1 (Arm based workloads) - Scale-out workloads such as web servers.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U-6tb1 (Bare metal) - Bare metal capabilities that eliminate virtualization overhead.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F8277A4-8D56-4C6D-B546-0038A2C666F1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Elastic Block Store (EBS)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50640" y="1512000"/>
            <a:ext cx="7417440" cy="90792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Additional storage that can be attached to instances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9C32F21-F4F0-4664-8B19-6F55DDCE779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37" name="Google Shape;182;p28" descr=""/>
          <p:cNvPicPr/>
          <p:nvPr/>
        </p:nvPicPr>
        <p:blipFill>
          <a:blip r:embed="rId1"/>
          <a:stretch/>
        </p:blipFill>
        <p:spPr>
          <a:xfrm>
            <a:off x="8188920" y="2098800"/>
            <a:ext cx="3571560" cy="3571560"/>
          </a:xfrm>
          <a:prstGeom prst="rect">
            <a:avLst/>
          </a:prstGeom>
          <a:ln>
            <a:noFill/>
          </a:ln>
        </p:spPr>
      </p:pic>
      <p:graphicFrame>
        <p:nvGraphicFramePr>
          <p:cNvPr id="138" name="Table 4"/>
          <p:cNvGraphicFramePr/>
          <p:nvPr/>
        </p:nvGraphicFramePr>
        <p:xfrm>
          <a:off x="350280" y="2857320"/>
          <a:ext cx="7417440" cy="1569240"/>
        </p:xfrm>
        <a:graphic>
          <a:graphicData uri="http://schemas.openxmlformats.org/drawingml/2006/table">
            <a:tbl>
              <a:tblPr/>
              <a:tblGrid>
                <a:gridCol w="1854360"/>
                <a:gridCol w="1854360"/>
                <a:gridCol w="1854360"/>
                <a:gridCol w="1854360"/>
              </a:tblGrid>
              <a:tr h="395640">
                <a:tc gridSpan="2"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SSD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HDD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General Purpose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Provisioned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Throughput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Cold HDD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 GiB - 16 TiB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16,000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64,000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250 IOPS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28080">
                      <a:solidFill>
                        <a:srgbClr val="9e9e9e"/>
                      </a:solidFill>
                    </a:lnL>
                    <a:lnR w="28080">
                      <a:solidFill>
                        <a:srgbClr val="9e9e9e"/>
                      </a:solidFill>
                    </a:lnR>
                    <a:lnT w="28080">
                      <a:solidFill>
                        <a:srgbClr val="9e9e9e"/>
                      </a:solidFill>
                    </a:lnT>
                    <a:lnB w="2808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EBS Snapshots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28000" y="1512000"/>
            <a:ext cx="47534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Point in time backups of your volume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Can be turned into custom images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Stored as incremental snapshots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$0.05 /GB month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01CB6E9-D463-46DD-AD99-BFB7ACE2F2D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42" name="Google Shape;192;p29" descr=""/>
          <p:cNvPicPr/>
          <p:nvPr/>
        </p:nvPicPr>
        <p:blipFill>
          <a:blip r:embed="rId1"/>
          <a:stretch/>
        </p:blipFill>
        <p:spPr>
          <a:xfrm>
            <a:off x="6095880" y="1191600"/>
            <a:ext cx="5383800" cy="532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Other features of EC2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Tags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Arbitrary key/value pairs for organizing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User Data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A script that runs on initial startup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Metadata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Discoverable information about the instance (ip, name, machine type, etc)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keypairs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 SSH keypairs automatically copied into the instance to allow connections to the machine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A32F3DC-C0A3-46AC-905B-15D65591EF4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Paying for EC2 instances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4C36313-7DCF-450D-BE68-FFB4EB6EB740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52560" y="1837440"/>
            <a:ext cx="2408400" cy="907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17f3a"/>
                </a:solidFill>
                <a:latin typeface="Arial"/>
                <a:ea typeface="Arial"/>
              </a:rPr>
              <a:t>On-Demand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766200" y="1837440"/>
            <a:ext cx="2408400" cy="907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17f3a"/>
                </a:solidFill>
                <a:latin typeface="Arial"/>
                <a:ea typeface="Arial"/>
              </a:rPr>
              <a:t>Reserve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952560" y="4104000"/>
            <a:ext cx="2408400" cy="907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17f3a"/>
                </a:solidFill>
                <a:latin typeface="Arial"/>
                <a:ea typeface="Arial"/>
              </a:rPr>
              <a:t>Spot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6865560" y="4104000"/>
            <a:ext cx="2408400" cy="907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17f3a"/>
                </a:solidFill>
                <a:latin typeface="Arial"/>
                <a:ea typeface="Arial"/>
              </a:rPr>
              <a:t>Dedicated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1167120" y="2745720"/>
            <a:ext cx="53136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Pay-as-you-go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Good for variable requirements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6865560" y="2745720"/>
            <a:ext cx="53136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Pay up front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Good for predictable capacity requirements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1167120" y="5011920"/>
            <a:ext cx="53136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Place a bid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Stateless applications that can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handle interruption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6865560" y="5114880"/>
            <a:ext cx="53136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Reserve a physical host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Helvetica Neue Light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Single-tenant hardware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Lifecycle of an instance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0840DA0-9A1C-4A78-B864-CA536C80C9B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560840" y="1782360"/>
            <a:ext cx="1701000" cy="7700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pending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560840" y="2941560"/>
            <a:ext cx="1701000" cy="7700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running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7624440" y="3043800"/>
            <a:ext cx="1701000" cy="7700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stopping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9805680" y="4726800"/>
            <a:ext cx="1701000" cy="770040"/>
          </a:xfrm>
          <a:prstGeom prst="roundRect">
            <a:avLst>
              <a:gd name="adj" fmla="val 16667"/>
            </a:avLst>
          </a:prstGeom>
          <a:solidFill>
            <a:srgbClr val="f17e3a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stopped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60840" y="4100760"/>
            <a:ext cx="1701000" cy="7700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shutting down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4560840" y="5368320"/>
            <a:ext cx="1701000" cy="770040"/>
          </a:xfrm>
          <a:prstGeom prst="roundRect">
            <a:avLst>
              <a:gd name="adj" fmla="val 16667"/>
            </a:avLst>
          </a:prstGeom>
          <a:solidFill>
            <a:srgbClr val="f17e3a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terminated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1497600" y="2941560"/>
            <a:ext cx="1701000" cy="770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rebooting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2543400" y="2167560"/>
            <a:ext cx="201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2911680" y="1824120"/>
            <a:ext cx="833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Launch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3462840" y="2700360"/>
            <a:ext cx="833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Reboot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4176360" y="3788640"/>
            <a:ext cx="833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Delete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7819200" y="5368320"/>
            <a:ext cx="833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Delete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6526080" y="2941560"/>
            <a:ext cx="833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Stop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6394320" y="3394440"/>
            <a:ext cx="1097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Hibernate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>
            <a:off x="6262200" y="3326760"/>
            <a:ext cx="1361520" cy="10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8"/>
          <p:cNvSpPr/>
          <p:nvPr/>
        </p:nvSpPr>
        <p:spPr>
          <a:xfrm>
            <a:off x="5411520" y="2552760"/>
            <a:ext cx="360" cy="38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9"/>
          <p:cNvSpPr/>
          <p:nvPr/>
        </p:nvSpPr>
        <p:spPr>
          <a:xfrm>
            <a:off x="5411520" y="3711960"/>
            <a:ext cx="360" cy="38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0"/>
          <p:cNvSpPr/>
          <p:nvPr/>
        </p:nvSpPr>
        <p:spPr>
          <a:xfrm>
            <a:off x="5411520" y="4871160"/>
            <a:ext cx="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1"/>
          <p:cNvSpPr/>
          <p:nvPr/>
        </p:nvSpPr>
        <p:spPr>
          <a:xfrm flipH="1">
            <a:off x="3198600" y="3166920"/>
            <a:ext cx="1326240" cy="1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2"/>
          <p:cNvSpPr/>
          <p:nvPr/>
        </p:nvSpPr>
        <p:spPr>
          <a:xfrm>
            <a:off x="3198600" y="3326760"/>
            <a:ext cx="136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3"/>
          <p:cNvSpPr/>
          <p:nvPr/>
        </p:nvSpPr>
        <p:spPr>
          <a:xfrm>
            <a:off x="8474760" y="3814200"/>
            <a:ext cx="218124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4"/>
          <p:cNvSpPr/>
          <p:nvPr/>
        </p:nvSpPr>
        <p:spPr>
          <a:xfrm flipH="1">
            <a:off x="6262200" y="5112000"/>
            <a:ext cx="3543120" cy="64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3"/>
          <p:cNvSpPr txBox="1"/>
          <p:nvPr/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EC2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EC2 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F35609A-0B9F-4343-8DE8-26B5F8B515F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Virtual Private Cloud (VPC)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28000" y="1384560"/>
            <a:ext cx="817416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VPCs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Virtual networks for logically isolating resources (such as EC2 Instances)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Security Groups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Virtual firewalls that control traffic for instances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Route Tables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Contains a set of rules, called routes, that are used to determine where network traffic is directed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Internet Gateway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Allows communication between instances in your VPC and the internet.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85AB2A0-4520-4456-B0A5-31861363FAF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89" name="Google Shape;263;p34" descr=""/>
          <p:cNvPicPr/>
          <p:nvPr/>
        </p:nvPicPr>
        <p:blipFill>
          <a:blip r:embed="rId1"/>
          <a:stretch/>
        </p:blipFill>
        <p:spPr>
          <a:xfrm>
            <a:off x="8881920" y="1384560"/>
            <a:ext cx="3157560" cy="31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IAM Components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-&gt;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-&gt; Account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-&gt; Users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-&gt; Roles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-&gt; Groups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      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-&gt; Permissions &amp; Policies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CF8EB15-B48B-4072-9B8D-3EDFF352945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87" name="Google Shape;79;p17" descr=""/>
          <p:cNvPicPr/>
          <p:nvPr/>
        </p:nvPicPr>
        <p:blipFill>
          <a:blip r:embed="rId1"/>
          <a:stretch/>
        </p:blipFill>
        <p:spPr>
          <a:xfrm>
            <a:off x="6970320" y="1512000"/>
            <a:ext cx="4266720" cy="42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Shape 3"/>
          <p:cNvSpPr txBox="1"/>
          <p:nvPr/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Intro to VPC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Intro to VPC 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AC1A788-EA70-44B7-8863-C05B04D502BC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Autoscaling Groups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78D37C22-AD68-4331-95C2-705FA92BBC04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98" name="Google Shape;289;p37" descr=""/>
          <p:cNvPicPr/>
          <p:nvPr/>
        </p:nvPicPr>
        <p:blipFill>
          <a:blip r:embed="rId1"/>
          <a:stretch/>
        </p:blipFill>
        <p:spPr>
          <a:xfrm>
            <a:off x="8408880" y="1512000"/>
            <a:ext cx="3600000" cy="3600000"/>
          </a:xfrm>
          <a:prstGeom prst="rect">
            <a:avLst/>
          </a:prstGeom>
          <a:ln>
            <a:noFill/>
          </a:ln>
        </p:spPr>
      </p:pic>
      <p:sp>
        <p:nvSpPr>
          <p:cNvPr id="199" name="TextShape 3"/>
          <p:cNvSpPr txBox="1"/>
          <p:nvPr/>
        </p:nvSpPr>
        <p:spPr>
          <a:xfrm>
            <a:off x="828000" y="1512000"/>
            <a:ext cx="605448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Groups of auto-created EC2 Instances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Autohealing via health checks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Spreads instances across AZs in a single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Autoscaling based on metrics or a schedule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Autoscaling components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265930F0-0B92-4DB6-A033-2C5A31F6D62F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Launch configuration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information about the EC2 instances to launch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Health checks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rules to determine if an instance is properly operating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Scaling policies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- Rules for when to scale the group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Elastic Load Balancing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Three types: ALB, NLB, Classic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Can be public or private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Load balance across instances in the same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E4CAB08-290B-41E5-99D6-1D4ECB54EA7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06" name="Google Shape;307;p39" descr=""/>
          <p:cNvPicPr/>
          <p:nvPr/>
        </p:nvPicPr>
        <p:blipFill>
          <a:blip r:embed="rId1"/>
          <a:stretch/>
        </p:blipFill>
        <p:spPr>
          <a:xfrm>
            <a:off x="9163440" y="1476360"/>
            <a:ext cx="2761920" cy="27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Classic Load Balancer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28000" y="1512000"/>
            <a:ext cx="526752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Legacy load balancer with limited features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Layer 7 load-balancer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Support for sticky sessions with application-generated cookies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Evenly distributes traffic across AZs (not instances)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6CCEDC1-2C6E-4ABE-BF74-019724A39B3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10" name="Google Shape;316;p40" descr=""/>
          <p:cNvPicPr/>
          <p:nvPr/>
        </p:nvPicPr>
        <p:blipFill>
          <a:blip r:embed="rId1"/>
          <a:stretch/>
        </p:blipFill>
        <p:spPr>
          <a:xfrm>
            <a:off x="6248520" y="1384560"/>
            <a:ext cx="528408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Application Load Balancer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28000" y="1512000"/>
            <a:ext cx="526752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Intelligent routing (host, path, and header based)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Layer 7 load-balancer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Can authenticate users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Supports targets in Lambda, EC2, and ECS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SSL 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E8D10705-02E3-4030-B638-DDBF170A3AA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14" name="Google Shape;325;p41" descr=""/>
          <p:cNvPicPr/>
          <p:nvPr/>
        </p:nvPicPr>
        <p:blipFill>
          <a:blip r:embed="rId1"/>
          <a:stretch/>
        </p:blipFill>
        <p:spPr>
          <a:xfrm>
            <a:off x="6095880" y="2370600"/>
            <a:ext cx="5925240" cy="259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Network Load Balancer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28000" y="1512000"/>
            <a:ext cx="526752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TCP or UDP on any 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Layer 4 load-balancer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Scale to millions of RPS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Targets can be EC2 or any IP address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2A50E16-63BE-4EDE-AE70-FCB5ABDC128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218" name="Google Shape;334;p42" descr=""/>
          <p:cNvPicPr/>
          <p:nvPr/>
        </p:nvPicPr>
        <p:blipFill>
          <a:blip r:embed="rId1"/>
          <a:stretch/>
        </p:blipFill>
        <p:spPr>
          <a:xfrm>
            <a:off x="6095880" y="2370600"/>
            <a:ext cx="5925240" cy="259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3"/>
          <p:cNvSpPr txBox="1"/>
          <p:nvPr/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Intro to ELB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Intro to ELB 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BDA45B6-5412-4C34-BBE9-D19B9CEB50E0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52560" y="324000"/>
            <a:ext cx="9044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Which type of instance is best for running a business critical database 24/7?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1. On-Demand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2. Spot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3. Reserved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2808211-2302-448C-8CB2-3EE6C6E1A3E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52560" y="324000"/>
            <a:ext cx="901476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What are the two main components of AWS Autoscaling?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1. Instance Types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2. Elastic Load Balancer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3. Launch Configuration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4. Autoscaling Groups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EC853D5-5098-47D9-9FB4-A8534EB7CB2F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Users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Root 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 All powerful user created during Account creation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IAM Users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 Created and managed within an Account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Helvetica Neue"/>
                <a:ea typeface="Helvetica Neue"/>
              </a:rPr>
              <a:t>Roles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	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- Identities for non-human users (applications)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AA16770-9DE8-40C5-B1E3-CC2A48EDD973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Groups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Best practice is to give permissions to a Group and move users in and out of groups. As opposed to managing individual permissions for each group.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82BE8550-B5EE-4C38-B53D-6894FEC5810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Policies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Sets of permissions to give to users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Two types: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AWS Managed Policies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  </a:t>
            </a: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Customer Managed Policies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Deny rules take precedence, deny all be default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8B54FFF-F2E0-4096-B220-BCA086160FEB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Policy Document: Full access to s3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"Version": "2012-10-17",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"Statement": [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"Effect": "Allow",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"Action": "s3:*",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  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"Resource": "*"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30000"/>
              </a:lnSpc>
              <a:spcBef>
                <a:spcPts val="400"/>
              </a:spcBef>
            </a:pPr>
            <a:r>
              <a:rPr b="0" lang="en-US" sz="2400" spc="-1" strike="noStrike">
                <a:solidFill>
                  <a:srgbClr val="444444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D25DBB52-1A6B-4DCE-A50A-59A862B17BFC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Demo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AWS IAM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AWS IAM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AD0B9BD-3556-4C49-89CF-268E89F22DB9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Qwiklab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3"/>
          <p:cNvSpPr txBox="1"/>
          <p:nvPr/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AWS IAM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AWS IAM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AF7DC63E-B7AB-4688-BD18-FBCBEB39ABD1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EC2 (Elastic Compute Cloud)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28000" y="1512000"/>
            <a:ext cx="6025320" cy="303192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Allows for creating virtual servers (instances) on Amazon's 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Image + Instance Type + Storage = 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2061698-0776-4AE0-8C05-B934FE3CF52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15" name="Google Shape;140;p24" descr=""/>
          <p:cNvPicPr/>
          <p:nvPr/>
        </p:nvPicPr>
        <p:blipFill>
          <a:blip r:embed="rId1"/>
          <a:stretch/>
        </p:blipFill>
        <p:spPr>
          <a:xfrm>
            <a:off x="7019280" y="1455840"/>
            <a:ext cx="485748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2021-11-04T09:24:03Z</dcterms:modified>
  <cp:revision>1</cp:revision>
  <dc:subject/>
  <dc:title/>
</cp:coreProperties>
</file>