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192850-B108-4B0E-BE36-B1DCFCB47588}">
  <a:tblStyle styleId="{EE192850-B108-4B0E-BE36-B1DCFCB47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ws.amazon.com/efs/" TargetMode="External"/><Relationship Id="rId3" Type="http://schemas.openxmlformats.org/officeDocument/2006/relationships/hyperlink" Target="https://youtu.be/AvgAozsfCrY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S3/latest/dev/notification-content-structure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oto3.amazonaws.com/v1/documentation/api/latest/reference/services/sdb.html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ewing.codes/2017/11/13/dynamo-data-modeling/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ckblaze.com/blog/wp-content/uploads/2017/07/chart-cost-per-drive-2017.jp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2ed05b92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2ed05b92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e2ed05b92_0_4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232d163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232d16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e2232d16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2ed05b9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2ed05b9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Eventual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Scenario: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user 1 writes "foo=baz" into the US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user 2 reads the data from the EMEA database and gets "foo=bar"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the us database replicates the data to EMEA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user 2 reads the data from the EMEA database and gets "foo=baz"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Network failure Scenario: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user 1 writes "foo=baz" into the US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the US database attempts to replicate the data to EMEA but cannot reach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user 2 reads the data from the EMEA database and gets "foo=bar"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4.user 1 reads the data from the US database and gets "foo=baz"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Scenario: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user 1 </a:t>
            </a:r>
            <a:r>
              <a:rPr lang="en-US"/>
              <a:t>writes "foo=baz" into the US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the us database replicates the data to EMEA as it writes to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user 2 reads the data from the EMEA database and gets "foo=baz"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failure Scenario: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user 1 writes "foo=baz" into the US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the US database attempts to replicate the data to EMEA but cannot reach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the US database returns an error to user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user 2 reads the data from the EMEA database and gets "foo=bar"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5.user 1 reads the data from the US database and gets "foo=bar"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g6e2ed05b92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2232d16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2232d16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e2232d16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2ed05b92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2ed05b9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filesystem is responsible for managing how and where data is stored on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like a set a files in a filing cabinet, a file system keeps track of all of related blocks and groups them with a file name. A file consists of all of the data stored in the relevant blocks arranged in the correct order.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 a file system, it's like having a giant stack of papers without any filing folders to organize them. It may be a lot faster to just throw papers on your desk but good luck finding anything.</a:t>
            </a:r>
            <a:endParaRPr/>
          </a:p>
        </p:txBody>
      </p:sp>
      <p:sp>
        <p:nvSpPr>
          <p:cNvPr id="190" name="Google Shape;190;g6e2ed05b92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2ed05b92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2ed05b92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e2ed05b92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2ed05b92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e2ed05b92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e2ed05b92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2ed05b92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2ed05b92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e2ed05b92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2ed05b92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2ed05b9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e2ed05b92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e2ed05b92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e2ed05b92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e2ed05b92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2232d1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2232d1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e2232d1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2ed05b9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2ed05b9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https://aws.amazon.com/efs/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https://youtu.be/AvgAozsfCrY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e2ed05b92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2ed05b92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e2ed05b92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6e2ed05b92_0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2232d16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e2232d16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6e2232d16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e2232d16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e2232d16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e2232d16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e2232d163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e2232d163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e2232d163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e2232d16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e2232d16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6e2232d16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2232d163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e2232d163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Intended for data that is frequently accessed (hot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Intelligent-Tiering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Data is automatically moved between storage classes based on usage and is billed accordingly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Intended for data who access patterns change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Infrequent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Intended for data accessed less than once a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Zone Infrequent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For data accessed less frequently but requires lower latency than other storage classes provide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lower latency is possible as the data is not replicated across zones, trading redundancy for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Glacier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Intended for "cold storage" of data that is rarely accessed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Cheap to store with a retreival fee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Glacier Deep Archive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Intended for "cold storage" of data that is rarely or never accessed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Cheapest to store with a retreival fee</a:t>
            </a:r>
            <a:endParaRPr/>
          </a:p>
        </p:txBody>
      </p:sp>
      <p:sp>
        <p:nvSpPr>
          <p:cNvPr id="371" name="Google Shape;371;g6e2232d163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e2232d163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e2232d16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https://docs.aws.amazon.com/AmazonS3/latest/dev/notification-content-structure.html</a:t>
            </a:r>
            <a:endParaRPr/>
          </a:p>
        </p:txBody>
      </p:sp>
      <p:sp>
        <p:nvSpPr>
          <p:cNvPr id="379" name="Google Shape;379;g6e2232d163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e2232d163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e2232d163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6e2232d163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e2232d163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e2232d16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e2232d163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2ed05b9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2ed05b9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e2ed05b9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168e7f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58168e7f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2232d163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2232d16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6e2232d163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e2232d16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e2232d16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6e2232d16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e2232d163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e2232d163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Fully managed means AWS will handle all administrative burden. Including infrastructure provisioning, DB installation, and software patching</a:t>
            </a:r>
            <a:endParaRPr/>
          </a:p>
        </p:txBody>
      </p:sp>
      <p:sp>
        <p:nvSpPr>
          <p:cNvPr id="438" name="Google Shape;438;g6e2232d163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e2232d163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e2232d163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e2232d163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e2232d163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e2232d163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DB engine configuration that may be passed via a parameter group: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* Timezone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* Language &amp; Locale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6e2232d163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e2232d163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e2232d163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instance writes</a:t>
            </a:r>
            <a:endParaRPr/>
          </a:p>
        </p:txBody>
      </p:sp>
      <p:sp>
        <p:nvSpPr>
          <p:cNvPr id="464" name="Google Shape;464;g6e2232d163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e2232d163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e2232d163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6e2232d163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e2232d163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e2232d163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6e2232d163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e2232d16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6e2232d16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2ed05b9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2ed05b9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6e2ed05b9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e2232d163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e2232d163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6e2232d163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e2ed05b92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e2ed05b92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You'll notice here that an attribute can have multiple values. Essentially being a list.</a:t>
            </a:r>
            <a:endParaRPr/>
          </a:p>
        </p:txBody>
      </p:sp>
      <p:sp>
        <p:nvSpPr>
          <p:cNvPr id="506" name="Google Shape;506;g6e2ed05b92_0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e2ed05b92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e2ed05b92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https://boto3.amazonaws.com/v1/documentation/api/latest/reference/services/sdb.html</a:t>
            </a:r>
            <a:r>
              <a:rPr lang="en-US"/>
              <a:t> </a:t>
            </a:r>
            <a:endParaRPr/>
          </a:p>
        </p:txBody>
      </p:sp>
      <p:sp>
        <p:nvSpPr>
          <p:cNvPr id="544" name="Google Shape;544;g6e2ed05b92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e2232d163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e2232d163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6e2232d163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e2ed05b92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e2ed05b92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Excellent post about the detailed data-model of DynamoDB: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https://brewing.codes/2017/11/13/dynamo-data-modeling/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Tables ~=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items ~=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attributes ~=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6e2ed05b92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e2ed05b92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e2ed05b92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DynamoDB is designed to be highly performant and makes it difficult to write inefficient queries. By not supporting cross-table relationships, there is no burden for DynamoDB to look up data in multiple tables and perform expensive, time consuming processing to coalesce the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requesting a strongly consistent read, the following may occur: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* HTTP 500 error during network outages or delays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* Strongly consistent reads may be slower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* Requires double the throughput requirement of eventually consistent reads</a:t>
            </a:r>
            <a:endParaRPr/>
          </a:p>
        </p:txBody>
      </p:sp>
      <p:sp>
        <p:nvSpPr>
          <p:cNvPr id="570" name="Google Shape;570;g6e2ed05b92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e2ed05b92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e2ed05b92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6e2ed05b92_0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e2232d1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6e2232d1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2ed05b9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2ed05b9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want to list all flights by city name. So that means I must look at two sets of data and join them together on a common key. We have two different sets of data that are related.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e2ed05b92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ed05b92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ed05b92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in the day, storage was really expensive. I mean really expensive. </a:t>
            </a:r>
            <a:r>
              <a:rPr lang="en-US"/>
              <a:t>In 1980, IBM produced the first gigabyte-capacity disk drive, the 3380. This hard drive weighed over 500 pounds and had a 2.5GB capacity. It cost $40,000. Seagate also produced the first 5.25-inch hard drive in 1980. It had a capacity of 5MB and cost $1,500.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was invented in 1974. Obviously, conserving storage was on the mind. This led to "normalizing" data, the act of minimizing data redundancy/duplication. This put the burden on the compute to reconstruct the data into the request format at query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https://www.backblaze.com/blog/wp-content/uploads/2017/07/chart-cost-per-drive-2017.jpg</a:t>
            </a:r>
            <a:endParaRPr/>
          </a:p>
        </p:txBody>
      </p:sp>
      <p:sp>
        <p:nvSpPr>
          <p:cNvPr id="118" name="Google Shape;118;g6e2ed05b92_0_3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2ed05b92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2ed05b92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e2ed05b92_0_3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2ed05b92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2ed05b92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e2ed05b92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2ed05b92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2ed05b92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e2ed05b92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AvgAozsfCrY" TargetMode="External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AWS Storage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52499" y="324000"/>
            <a:ext cx="85089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I want to look up by city name you say? Then store the data differently, this aint SQL.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8475" y="3042000"/>
            <a:ext cx="3604500" cy="774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lookup "Dallas"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540250" y="1619250"/>
            <a:ext cx="67998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"Dallas": [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"destination_code": "CDG",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"destination_city": "Paris",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"departure_date": "1/21"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/>
              <a:t>onsistent - Every read receives the most recent write or an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/>
              <a:t>vailable - Every request receives a (non-error) response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/>
              <a:t>artitioned - The system continues to operate despite an arbitrary number of messages being dropped (or delayed) by the network between nodes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CAP theorem states that in a distributed data store, you can only achieve high availability or consistency.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Consistency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75" y="2730500"/>
            <a:ext cx="10539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Unstructured data storage options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EBS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EFS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S3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storage vs File Storage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866025" y="4002450"/>
            <a:ext cx="3815100" cy="182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100100" y="46110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1934100" y="46110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2768100" y="46110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3602100" y="46110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100100" y="51379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1934100" y="51379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2768100" y="51379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602100" y="5137900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434250" y="4096075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HDD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263900" y="4071200"/>
            <a:ext cx="150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Block Storage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338100" y="4096075"/>
            <a:ext cx="3815100" cy="182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7572175" y="4704625"/>
            <a:ext cx="834000" cy="29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8406175" y="4704625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9240175" y="4704625"/>
            <a:ext cx="834000" cy="298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0074175" y="4704625"/>
            <a:ext cx="834000" cy="2985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572175" y="5231525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8406175" y="5231525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9240175" y="5231525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10074175" y="5231525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5937100" y="1935525"/>
            <a:ext cx="4107600" cy="11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6411175" y="2472538"/>
            <a:ext cx="565200" cy="5355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2,7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7379575" y="2472538"/>
            <a:ext cx="565200" cy="5355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8444925" y="2472525"/>
            <a:ext cx="565200" cy="5355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cxnSp>
        <p:nvCxnSpPr>
          <p:cNvPr id="218" name="Google Shape;218;p29"/>
          <p:cNvCxnSpPr>
            <a:endCxn id="206" idx="1"/>
          </p:cNvCxnSpPr>
          <p:nvPr/>
        </p:nvCxnSpPr>
        <p:spPr>
          <a:xfrm>
            <a:off x="5953375" y="3181075"/>
            <a:ext cx="16188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>
            <a:endCxn id="207" idx="1"/>
          </p:cNvCxnSpPr>
          <p:nvPr/>
        </p:nvCxnSpPr>
        <p:spPr>
          <a:xfrm flipH="1">
            <a:off x="8406175" y="3151375"/>
            <a:ext cx="1668000" cy="17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attached </a:t>
            </a:r>
            <a:r>
              <a:rPr lang="en-US"/>
              <a:t>Block storage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7753225" y="2971813"/>
            <a:ext cx="3815100" cy="182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7987300" y="35803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8821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9655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10489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7987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8821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9655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10489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9321450" y="3065438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HDD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8151100" y="3040563"/>
            <a:ext cx="150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Block Storage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599825" y="1916000"/>
            <a:ext cx="1751100" cy="2597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30"/>
          <p:cNvCxnSpPr>
            <a:endCxn id="227" idx="2"/>
          </p:cNvCxnSpPr>
          <p:nvPr/>
        </p:nvCxnSpPr>
        <p:spPr>
          <a:xfrm>
            <a:off x="2825425" y="3506413"/>
            <a:ext cx="4927800" cy="3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" name="Google Shape;240;p30"/>
          <p:cNvSpPr/>
          <p:nvPr/>
        </p:nvSpPr>
        <p:spPr>
          <a:xfrm>
            <a:off x="1727900" y="2616375"/>
            <a:ext cx="700500" cy="53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589500" y="2101175"/>
            <a:ext cx="1955400" cy="870600"/>
          </a:xfrm>
          <a:prstGeom prst="wedgeRoundRectCallout">
            <a:avLst>
              <a:gd fmla="val -60447" name="adj1"/>
              <a:gd fmla="val 740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blocks 2, 3, 4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8433875" y="1513875"/>
            <a:ext cx="2772300" cy="1212900"/>
          </a:xfrm>
          <a:prstGeom prst="cloudCallout">
            <a:avLst>
              <a:gd fmla="val -41578" name="adj1"/>
              <a:gd fmla="val 812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OK!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attached Block storage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7753225" y="2971813"/>
            <a:ext cx="3815100" cy="182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7987300" y="35803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8821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9655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10489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7987300" y="4107263"/>
            <a:ext cx="834000" cy="2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821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9655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10489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9321450" y="3065438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HDD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8151100" y="3040563"/>
            <a:ext cx="150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Block Storage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599825" y="1382600"/>
            <a:ext cx="1751100" cy="1825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1"/>
          <p:cNvCxnSpPr>
            <a:endCxn id="250" idx="2"/>
          </p:cNvCxnSpPr>
          <p:nvPr/>
        </p:nvCxnSpPr>
        <p:spPr>
          <a:xfrm>
            <a:off x="2825425" y="2973013"/>
            <a:ext cx="4927800" cy="9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" name="Google Shape;263;p31"/>
          <p:cNvSpPr/>
          <p:nvPr/>
        </p:nvSpPr>
        <p:spPr>
          <a:xfrm>
            <a:off x="1727900" y="2082975"/>
            <a:ext cx="700500" cy="53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3589500" y="1567775"/>
            <a:ext cx="1955400" cy="870600"/>
          </a:xfrm>
          <a:prstGeom prst="wedgeRoundRectCallout">
            <a:avLst>
              <a:gd fmla="val -60447" name="adj1"/>
              <a:gd fmla="val 740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to add data to my yellow file. Block five is empty, write  to block 5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033300" y="4564675"/>
            <a:ext cx="1751100" cy="159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1"/>
          <p:cNvCxnSpPr>
            <a:endCxn id="255" idx="1"/>
          </p:cNvCxnSpPr>
          <p:nvPr/>
        </p:nvCxnSpPr>
        <p:spPr>
          <a:xfrm flipH="1" rot="10800000">
            <a:off x="2716000" y="4256513"/>
            <a:ext cx="5271300" cy="12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" name="Google Shape;267;p31"/>
          <p:cNvSpPr/>
          <p:nvPr/>
        </p:nvSpPr>
        <p:spPr>
          <a:xfrm>
            <a:off x="1313775" y="5265050"/>
            <a:ext cx="700500" cy="535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480175" y="4064050"/>
            <a:ext cx="1955400" cy="870600"/>
          </a:xfrm>
          <a:prstGeom prst="wedgeRoundRectCallout">
            <a:avLst>
              <a:gd fmla="val -60447" name="adj1"/>
              <a:gd fmla="val 740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new file </a:t>
            </a:r>
            <a:r>
              <a:rPr lang="en-US"/>
              <a:t> by writing to empty block 5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8433875" y="1513875"/>
            <a:ext cx="2772300" cy="1212900"/>
          </a:xfrm>
          <a:prstGeom prst="cloudCallout">
            <a:avLst>
              <a:gd fmla="val -41578" name="adj1"/>
              <a:gd fmla="val 812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OK!</a:t>
            </a:r>
            <a:endParaRPr b="1"/>
          </a:p>
        </p:txBody>
      </p:sp>
      <p:sp>
        <p:nvSpPr>
          <p:cNvPr id="270" name="Google Shape;270;p31"/>
          <p:cNvSpPr/>
          <p:nvPr/>
        </p:nvSpPr>
        <p:spPr>
          <a:xfrm>
            <a:off x="7454000" y="3988763"/>
            <a:ext cx="533304" cy="535518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File System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7753225" y="2971813"/>
            <a:ext cx="3815100" cy="1825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7987300" y="35803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8821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9655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10489300" y="35803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7987300" y="4107263"/>
            <a:ext cx="834000" cy="298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8821300" y="4107263"/>
            <a:ext cx="834000" cy="2985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9655300" y="4107263"/>
            <a:ext cx="834000" cy="2985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10489300" y="4107263"/>
            <a:ext cx="834000" cy="2985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8151100" y="3040575"/>
            <a:ext cx="1955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Shared Filesystem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1599825" y="1382600"/>
            <a:ext cx="1751100" cy="1825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2"/>
          <p:cNvCxnSpPr>
            <a:endCxn id="278" idx="2"/>
          </p:cNvCxnSpPr>
          <p:nvPr/>
        </p:nvCxnSpPr>
        <p:spPr>
          <a:xfrm>
            <a:off x="2825425" y="2973013"/>
            <a:ext cx="4927800" cy="9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0" name="Google Shape;290;p32"/>
          <p:cNvSpPr/>
          <p:nvPr/>
        </p:nvSpPr>
        <p:spPr>
          <a:xfrm>
            <a:off x="1727900" y="2082975"/>
            <a:ext cx="700500" cy="53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3589500" y="1567775"/>
            <a:ext cx="1955400" cy="870600"/>
          </a:xfrm>
          <a:prstGeom prst="wedgeRoundRectCallout">
            <a:avLst>
              <a:gd fmla="val -60447" name="adj1"/>
              <a:gd fmla="val 740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to add data to my yellow file, put it somewhere please!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1033300" y="4564675"/>
            <a:ext cx="1751100" cy="159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2"/>
          <p:cNvCxnSpPr>
            <a:endCxn id="283" idx="1"/>
          </p:cNvCxnSpPr>
          <p:nvPr/>
        </p:nvCxnSpPr>
        <p:spPr>
          <a:xfrm flipH="1" rot="10800000">
            <a:off x="2716000" y="4256513"/>
            <a:ext cx="5271300" cy="12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4" name="Google Shape;294;p32"/>
          <p:cNvSpPr/>
          <p:nvPr/>
        </p:nvSpPr>
        <p:spPr>
          <a:xfrm>
            <a:off x="1313775" y="5265050"/>
            <a:ext cx="700500" cy="535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3480175" y="4064050"/>
            <a:ext cx="1955400" cy="870600"/>
          </a:xfrm>
          <a:prstGeom prst="wedgeRoundRectCallout">
            <a:avLst>
              <a:gd fmla="val -60447" name="adj1"/>
              <a:gd fmla="val 740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to write a new file of X amount of data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433875" y="1232100"/>
            <a:ext cx="2772300" cy="1494600"/>
          </a:xfrm>
          <a:prstGeom prst="cloudCallout">
            <a:avLst>
              <a:gd fmla="val -41578" name="adj1"/>
              <a:gd fmla="val 812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OK! So, additional bits for yellow file can go in 5 and the new file can go on 7 and 8.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EBS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828000" y="1512000"/>
            <a:ext cx="7361100" cy="1917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Network attached block storage for EC2 instances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Therefore, consumes a portion of available bandwidth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Read Write once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075" y="2098763"/>
            <a:ext cx="3571875" cy="3571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33"/>
          <p:cNvGraphicFramePr/>
          <p:nvPr/>
        </p:nvGraphicFramePr>
        <p:xfrm>
          <a:off x="828000" y="461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854425"/>
                <a:gridCol w="1854425"/>
                <a:gridCol w="1854425"/>
                <a:gridCol w="1854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SSD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HDD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General Purpose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Provisioned IOPS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Throughput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Cold HDD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GiB - 16 TiB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 GiB - 16 TiB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 GiB - 16 TiB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 GiB - 16 TiB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16,000 IOPS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64,000 IOPS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500 IOPS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250 IOPS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EBS demo</a:t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Create VM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Add additional volume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Make filesystem on volume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Mount filesystem</a:t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Considerations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Structured/Unstructured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Relational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Latency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Scale: Volume &amp; # of connections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Performance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Durability &amp; Availability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Consistency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Location &amp; Compliance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File System (EFS)</a:t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Shrinks and grows as you add/delete files (up to petabytes!)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 storage classes for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Standard = single digit ms latency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lang="en-US"/>
              <a:t>Infrequent</a:t>
            </a:r>
            <a:r>
              <a:rPr lang="en-US"/>
              <a:t> access = double digit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100 MiB/s per TiB throughput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250 MB/s per client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Easy lift-and-shift of existing NFS requirements</a:t>
            </a:r>
            <a:endParaRPr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mazon Elastic File System (Amazon EFS) provides a simple, scalable, elastic file system for Linux-based workloads for use with AWS Cloud services and on-premises resources. Learn more at - https://amzn.to/2Dv1JHn.&#10;&#10;It is built to scale on demand to petabytes without disrupting applications, growing and shrinking automatically as you add and remove files, so your applications have the storage they need – when they need it." id="323" name="Google Shape;323;p35" title="Amazon Elastic File System - Scalable, Elastic, Cloud-Native File System for Linu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975" y="2763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EFS demo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Create EFS share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Boot VM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Mount EFS share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Buckets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175" y="3934825"/>
            <a:ext cx="2250925" cy="2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350" y="1512000"/>
            <a:ext cx="4552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975" y="3400800"/>
            <a:ext cx="536850" cy="5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/>
          <p:nvPr/>
        </p:nvSpPr>
        <p:spPr>
          <a:xfrm rot="1514772">
            <a:off x="2097224" y="3341517"/>
            <a:ext cx="1003615" cy="479722"/>
          </a:xfrm>
          <a:custGeom>
            <a:rect b="b" l="l" r="r" t="t"/>
            <a:pathLst>
              <a:path extrusionOk="0" h="18198" w="43314">
                <a:moveTo>
                  <a:pt x="0" y="18198"/>
                </a:moveTo>
                <a:cubicBezTo>
                  <a:pt x="4512" y="15190"/>
                  <a:pt x="19852" y="752"/>
                  <a:pt x="27071" y="150"/>
                </a:cubicBezTo>
                <a:cubicBezTo>
                  <a:pt x="34290" y="-452"/>
                  <a:pt x="40607" y="12182"/>
                  <a:pt x="43314" y="1458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 is object storage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Website/static content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Backup storage for archival or disaster recovery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Very large amounts of data (exabytes)</a:t>
            </a:r>
            <a:endParaRPr/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 is object storage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Objects consist of: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n-US"/>
              <a:t> - uniquely identifies the object in a bucket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Metadata</a:t>
            </a:r>
            <a:r>
              <a:rPr lang="en-US"/>
              <a:t> - contains information such as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Total size of object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Created and Modified dates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en-US"/>
              <a:t> - The actual BLOB data that is stored</a:t>
            </a:r>
            <a:endParaRPr/>
          </a:p>
        </p:txBody>
      </p:sp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 Features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Storage Classes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Event notifications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Versioning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Lifecycle management</a:t>
            </a:r>
            <a:endParaRPr/>
          </a:p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Classes</a:t>
            </a:r>
            <a:endParaRPr/>
          </a:p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5" name="Google Shape;375;p41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701200"/>
                <a:gridCol w="1090550"/>
                <a:gridCol w="1743300"/>
                <a:gridCol w="1343250"/>
                <a:gridCol w="1469575"/>
                <a:gridCol w="1469575"/>
                <a:gridCol w="146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Standard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Intelligent-Tiering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Standard-IA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One Zone-IA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Glacier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/>
                        <a:t>Glacier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Deep Archive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Availability SLA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AZs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Min charge per object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128KB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128KB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Min duration charge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180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Retrieval fee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Yes, per</a:t>
                      </a:r>
                      <a:r>
                        <a:rPr lang="en-US"/>
                        <a:t> </a:t>
                      </a:r>
                      <a:r>
                        <a:rPr lang="en-US"/>
                        <a:t>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Yes, per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Yes, per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Yes, per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First byte latency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 or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Notifications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S3 can generate notifications on events such as: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 created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 Deleted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Restored from Glacier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can send the notifications to: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SNS topics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SQS queues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Lambda functions</a:t>
            </a:r>
            <a:endParaRPr/>
          </a:p>
        </p:txBody>
      </p:sp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Versioning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Versioning is enabled at the Bucket level and any objects uploaded that already exist with the given name append a new version of the object instead of overriding the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Specific versions of an object can be retrieved with the latest being the default returned.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 You pay for the total storage used *</a:t>
            </a:r>
            <a:endParaRPr/>
          </a:p>
        </p:txBody>
      </p:sp>
      <p:sp>
        <p:nvSpPr>
          <p:cNvPr id="391" name="Google Shape;391;p4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Lifecycle Policy</a:t>
            </a:r>
            <a:endParaRPr/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828000" y="13596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of filters and actions that automatically take effect on objects in a bucket.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Filters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 age/last modified date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 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Object tag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Transition (change storage class)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Expiration (delete object)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VersionTransition (change storage class for old versions)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VersionExpiration </a:t>
            </a:r>
            <a:r>
              <a:rPr lang="en-US"/>
              <a:t>(delete old versions)</a:t>
            </a:r>
            <a:endParaRPr/>
          </a:p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Unstructured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721800" y="2509850"/>
            <a:ext cx="3560400" cy="366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H4sIAHO2GFkAA+1d627bOBbObz8Fp/nR3UUt62o5BvojdYw26M2IMwEW3UEgy7SsiSRqRcppppjFvME+wO5L7BsuKcqWLMuR49iyp+WH1pEo3sVzPp5Dmh5YX99Bawyjlj21InKyD8iybBoGODETZH/lFGpbAYqmyG1F02TdALJiappyAr7upTYFxJhYE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781975" y="1372500"/>
            <a:ext cx="47148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Data that has no defined data-model or schema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800" y="3897525"/>
            <a:ext cx="21526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950" y="23574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Managed Databases</a:t>
            </a:r>
            <a:endParaRPr/>
          </a:p>
        </p:txBody>
      </p:sp>
      <p:sp>
        <p:nvSpPr>
          <p:cNvPr id="416" name="Google Shape;416;p4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7" name="Google Shape;4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049" y="3591873"/>
            <a:ext cx="1335450" cy="133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7950" y="3461195"/>
            <a:ext cx="1604950" cy="1600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6"/>
          <p:cNvCxnSpPr/>
          <p:nvPr/>
        </p:nvCxnSpPr>
        <p:spPr>
          <a:xfrm>
            <a:off x="3450650" y="2519550"/>
            <a:ext cx="0" cy="3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6"/>
          <p:cNvSpPr txBox="1"/>
          <p:nvPr/>
        </p:nvSpPr>
        <p:spPr>
          <a:xfrm>
            <a:off x="928975" y="1775975"/>
            <a:ext cx="97926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Build your own DB solution or use a managed one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700" y="3370988"/>
            <a:ext cx="17335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950" y="3370988"/>
            <a:ext cx="17811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6"/>
          <p:cNvSpPr txBox="1"/>
          <p:nvPr/>
        </p:nvSpPr>
        <p:spPr>
          <a:xfrm>
            <a:off x="823750" y="5049550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DB on instance</a:t>
            </a:r>
            <a:endParaRPr sz="1800"/>
          </a:p>
        </p:txBody>
      </p:sp>
      <p:sp>
        <p:nvSpPr>
          <p:cNvPr id="424" name="Google Shape;424;p46"/>
          <p:cNvSpPr txBox="1"/>
          <p:nvPr/>
        </p:nvSpPr>
        <p:spPr>
          <a:xfrm>
            <a:off x="4059038" y="5175200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Amazon SimpleDB</a:t>
            </a:r>
            <a:endParaRPr sz="1800"/>
          </a:p>
        </p:txBody>
      </p:sp>
      <p:sp>
        <p:nvSpPr>
          <p:cNvPr id="425" name="Google Shape;425;p46"/>
          <p:cNvSpPr txBox="1"/>
          <p:nvPr/>
        </p:nvSpPr>
        <p:spPr>
          <a:xfrm>
            <a:off x="6578363" y="5153850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Amazon RDS</a:t>
            </a:r>
            <a:endParaRPr sz="1800"/>
          </a:p>
        </p:txBody>
      </p:sp>
      <p:sp>
        <p:nvSpPr>
          <p:cNvPr id="426" name="Google Shape;426;p46"/>
          <p:cNvSpPr txBox="1"/>
          <p:nvPr/>
        </p:nvSpPr>
        <p:spPr>
          <a:xfrm>
            <a:off x="9254025" y="5153850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DynamoDB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Structured data options (databases)</a:t>
            </a:r>
            <a:endParaRPr/>
          </a:p>
        </p:txBody>
      </p:sp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SimpleDB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RDS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Aurora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DynamoDB</a:t>
            </a:r>
            <a:endParaRPr/>
          </a:p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Database Service (RDS)</a:t>
            </a:r>
            <a:endParaRPr/>
          </a:p>
        </p:txBody>
      </p:sp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>
                <a:latin typeface="Helvetica Neue"/>
                <a:ea typeface="Helvetica Neue"/>
                <a:cs typeface="Helvetica Neue"/>
                <a:sym typeface="Helvetica Neue"/>
              </a:rPr>
              <a:t>Fully managed</a:t>
            </a:r>
            <a:r>
              <a:rPr lang="en-US"/>
              <a:t> SQL DB solutions on top of EC2.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Pay for allocated instances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Many DB engines available: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MySQL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PostgreSQL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ORACLE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MS SQL 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Amazon Aurora</a:t>
            </a:r>
            <a:endParaRPr/>
          </a:p>
        </p:txBody>
      </p:sp>
      <p:sp>
        <p:nvSpPr>
          <p:cNvPr id="442" name="Google Shape;442;p4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213" y="1819275"/>
            <a:ext cx="32099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 txBox="1"/>
          <p:nvPr/>
        </p:nvSpPr>
        <p:spPr>
          <a:xfrm>
            <a:off x="8814775" y="5038725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Amazon RDS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RDS security features</a:t>
            </a:r>
            <a:endParaRPr/>
          </a:p>
        </p:txBody>
      </p:sp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Run DB instance in VPC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IAM polices to grant access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Security groups to control client access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SSL support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RDS encryption for at-rest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Finally, any security features of your DB engine</a:t>
            </a:r>
            <a:endParaRPr/>
          </a:p>
        </p:txBody>
      </p:sp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RDS management features</a:t>
            </a:r>
            <a:endParaRPr/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Manual or scheduled backups (snapshots)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Cross-region snapshots for higher redundancy and disaster recovery requirements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Parameter groups for passing configuration to the DB engine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Master-slave for failover or HA masters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Read replicas</a:t>
            </a:r>
            <a:endParaRPr/>
          </a:p>
        </p:txBody>
      </p:sp>
      <p:sp>
        <p:nvSpPr>
          <p:cNvPr id="460" name="Google Shape;460;p5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Aurora</a:t>
            </a:r>
            <a:endParaRPr/>
          </a:p>
        </p:txBody>
      </p:sp>
      <p:sp>
        <p:nvSpPr>
          <p:cNvPr id="467" name="Google Shape;467;p5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Amazons fully-managed, enterprise grade, cloud-native DB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r>
              <a:rPr lang="en-US"/>
              <a:t> and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PostgreSQL</a:t>
            </a:r>
            <a:r>
              <a:rPr lang="en-US"/>
              <a:t> compatible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5x faster than MySQL and 3x faster than PostgreSQL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Automatically grows to up to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64 TB</a:t>
            </a:r>
            <a:r>
              <a:rPr lang="en-US"/>
              <a:t> per DB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Point-in-time restores (even without backups!)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Global replication, up to 15 read replicas, sub 30 sec failover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Aurora Architecture</a:t>
            </a:r>
            <a:endParaRPr/>
          </a:p>
        </p:txBody>
      </p:sp>
      <p:sp>
        <p:nvSpPr>
          <p:cNvPr id="475" name="Google Shape;475;p5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6" name="Google Shape;4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50" y="1232100"/>
            <a:ext cx="8928101" cy="5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Aurora Serverless (NEW!)</a:t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Autoscales automatically as workload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Scales to 0 if no activity for 5 minutes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need to choose instance size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Only works with MySQL 5.6 and Postgres (beta)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490" name="Google Shape;490;p54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4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54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Structured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8396800" y="4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219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Name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orange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8396800" y="23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219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Name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celery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squash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8504600" y="4190325"/>
            <a:ext cx="12633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Fruits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8396788" y="1990550"/>
            <a:ext cx="12633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Veggies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403700" y="1990550"/>
            <a:ext cx="4692300" cy="40254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"Fruits": [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"apple",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 "orange"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],  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"Veggies": [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"celery",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"squash"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SimpleDB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Fully-managed, NoSQL DB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Very low cost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Pay for actual usage (no up front provisioning)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Interact via REST API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Highly Available</a:t>
            </a:r>
            <a:endParaRPr/>
          </a:p>
        </p:txBody>
      </p:sp>
      <p:sp>
        <p:nvSpPr>
          <p:cNvPr id="502" name="Google Shape;502;p5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SimpleDB Data Model</a:t>
            </a:r>
            <a:endParaRPr/>
          </a:p>
        </p:txBody>
      </p:sp>
      <p:sp>
        <p:nvSpPr>
          <p:cNvPr id="509" name="Google Shape;509;p5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56"/>
          <p:cNvSpPr/>
          <p:nvPr/>
        </p:nvSpPr>
        <p:spPr>
          <a:xfrm>
            <a:off x="3208450" y="1499750"/>
            <a:ext cx="22764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Users</a:t>
            </a:r>
            <a:endParaRPr sz="2400"/>
          </a:p>
        </p:txBody>
      </p:sp>
      <p:sp>
        <p:nvSpPr>
          <p:cNvPr id="511" name="Google Shape;511;p56"/>
          <p:cNvSpPr/>
          <p:nvPr/>
        </p:nvSpPr>
        <p:spPr>
          <a:xfrm>
            <a:off x="1549875" y="2730300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 1</a:t>
            </a:r>
            <a:endParaRPr sz="2400"/>
          </a:p>
        </p:txBody>
      </p:sp>
      <p:sp>
        <p:nvSpPr>
          <p:cNvPr id="512" name="Google Shape;512;p56"/>
          <p:cNvSpPr/>
          <p:nvPr/>
        </p:nvSpPr>
        <p:spPr>
          <a:xfrm>
            <a:off x="573125" y="4033825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First Name</a:t>
            </a:r>
            <a:endParaRPr sz="2400"/>
          </a:p>
        </p:txBody>
      </p:sp>
      <p:sp>
        <p:nvSpPr>
          <p:cNvPr id="513" name="Google Shape;513;p56"/>
          <p:cNvSpPr/>
          <p:nvPr/>
        </p:nvSpPr>
        <p:spPr>
          <a:xfrm>
            <a:off x="2560875" y="4033825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Middle initial</a:t>
            </a:r>
            <a:endParaRPr sz="2400"/>
          </a:p>
        </p:txBody>
      </p:sp>
      <p:cxnSp>
        <p:nvCxnSpPr>
          <p:cNvPr id="514" name="Google Shape;514;p56"/>
          <p:cNvCxnSpPr>
            <a:stCxn id="510" idx="3"/>
            <a:endCxn id="515" idx="1"/>
          </p:cNvCxnSpPr>
          <p:nvPr/>
        </p:nvCxnSpPr>
        <p:spPr>
          <a:xfrm>
            <a:off x="5484850" y="1893650"/>
            <a:ext cx="4214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5" name="Google Shape;515;p56"/>
          <p:cNvSpPr txBox="1"/>
          <p:nvPr/>
        </p:nvSpPr>
        <p:spPr>
          <a:xfrm>
            <a:off x="9699400" y="1499750"/>
            <a:ext cx="1827900" cy="787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Domain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6" name="Google Shape;516;p56"/>
          <p:cNvSpPr/>
          <p:nvPr/>
        </p:nvSpPr>
        <p:spPr>
          <a:xfrm>
            <a:off x="854975" y="5557550"/>
            <a:ext cx="834000" cy="4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Bob</a:t>
            </a:r>
            <a:endParaRPr/>
          </a:p>
        </p:txBody>
      </p:sp>
      <p:sp>
        <p:nvSpPr>
          <p:cNvPr id="517" name="Google Shape;517;p56"/>
          <p:cNvSpPr/>
          <p:nvPr/>
        </p:nvSpPr>
        <p:spPr>
          <a:xfrm>
            <a:off x="3066375" y="5557550"/>
            <a:ext cx="386700" cy="4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endParaRPr/>
          </a:p>
        </p:txBody>
      </p:sp>
      <p:sp>
        <p:nvSpPr>
          <p:cNvPr id="518" name="Google Shape;518;p56"/>
          <p:cNvSpPr/>
          <p:nvPr/>
        </p:nvSpPr>
        <p:spPr>
          <a:xfrm>
            <a:off x="6021350" y="2780700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 2</a:t>
            </a:r>
            <a:endParaRPr sz="2400"/>
          </a:p>
        </p:txBody>
      </p:sp>
      <p:sp>
        <p:nvSpPr>
          <p:cNvPr id="519" name="Google Shape;519;p56"/>
          <p:cNvSpPr/>
          <p:nvPr/>
        </p:nvSpPr>
        <p:spPr>
          <a:xfrm>
            <a:off x="5044600" y="4084225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First Name</a:t>
            </a:r>
            <a:endParaRPr sz="2400"/>
          </a:p>
        </p:txBody>
      </p:sp>
      <p:sp>
        <p:nvSpPr>
          <p:cNvPr id="520" name="Google Shape;520;p56"/>
          <p:cNvSpPr/>
          <p:nvPr/>
        </p:nvSpPr>
        <p:spPr>
          <a:xfrm>
            <a:off x="7032350" y="4084225"/>
            <a:ext cx="1397700" cy="7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Middle initial</a:t>
            </a:r>
            <a:endParaRPr sz="2400"/>
          </a:p>
        </p:txBody>
      </p:sp>
      <p:sp>
        <p:nvSpPr>
          <p:cNvPr id="521" name="Google Shape;521;p56"/>
          <p:cNvSpPr/>
          <p:nvPr/>
        </p:nvSpPr>
        <p:spPr>
          <a:xfrm>
            <a:off x="5326450" y="5607950"/>
            <a:ext cx="834000" cy="4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Alice</a:t>
            </a:r>
            <a:endParaRPr/>
          </a:p>
        </p:txBody>
      </p:sp>
      <p:sp>
        <p:nvSpPr>
          <p:cNvPr id="522" name="Google Shape;522;p56"/>
          <p:cNvSpPr/>
          <p:nvPr/>
        </p:nvSpPr>
        <p:spPr>
          <a:xfrm>
            <a:off x="7156850" y="5531750"/>
            <a:ext cx="386700" cy="4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523" name="Google Shape;523;p56"/>
          <p:cNvSpPr/>
          <p:nvPr/>
        </p:nvSpPr>
        <p:spPr>
          <a:xfrm>
            <a:off x="7995050" y="5531750"/>
            <a:ext cx="386700" cy="4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endParaRPr/>
          </a:p>
        </p:txBody>
      </p:sp>
      <p:cxnSp>
        <p:nvCxnSpPr>
          <p:cNvPr id="524" name="Google Shape;524;p56"/>
          <p:cNvCxnSpPr>
            <a:stCxn id="510" idx="2"/>
            <a:endCxn id="511" idx="0"/>
          </p:cNvCxnSpPr>
          <p:nvPr/>
        </p:nvCxnSpPr>
        <p:spPr>
          <a:xfrm rot="5400000">
            <a:off x="3076300" y="1460000"/>
            <a:ext cx="442800" cy="2097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56"/>
          <p:cNvCxnSpPr>
            <a:stCxn id="510" idx="2"/>
            <a:endCxn id="518" idx="0"/>
          </p:cNvCxnSpPr>
          <p:nvPr/>
        </p:nvCxnSpPr>
        <p:spPr>
          <a:xfrm flipH="1" rot="-5400000">
            <a:off x="5286850" y="1347350"/>
            <a:ext cx="493200" cy="2373600"/>
          </a:xfrm>
          <a:prstGeom prst="bentConnector3">
            <a:avLst>
              <a:gd fmla="val 41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6"/>
          <p:cNvCxnSpPr>
            <a:stCxn id="511" idx="2"/>
            <a:endCxn id="512" idx="0"/>
          </p:cNvCxnSpPr>
          <p:nvPr/>
        </p:nvCxnSpPr>
        <p:spPr>
          <a:xfrm rot="5400000">
            <a:off x="1502475" y="3287550"/>
            <a:ext cx="515700" cy="976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6"/>
          <p:cNvCxnSpPr>
            <a:stCxn id="512" idx="2"/>
            <a:endCxn id="516" idx="0"/>
          </p:cNvCxnSpPr>
          <p:nvPr/>
        </p:nvCxnSpPr>
        <p:spPr>
          <a:xfrm flipH="1" rot="-5400000">
            <a:off x="904325" y="5189275"/>
            <a:ext cx="735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56"/>
          <p:cNvCxnSpPr>
            <a:stCxn id="513" idx="2"/>
            <a:endCxn id="517" idx="0"/>
          </p:cNvCxnSpPr>
          <p:nvPr/>
        </p:nvCxnSpPr>
        <p:spPr>
          <a:xfrm flipH="1" rot="-5400000">
            <a:off x="2892075" y="5189275"/>
            <a:ext cx="735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6"/>
          <p:cNvCxnSpPr>
            <a:stCxn id="511" idx="2"/>
            <a:endCxn id="513" idx="0"/>
          </p:cNvCxnSpPr>
          <p:nvPr/>
        </p:nvCxnSpPr>
        <p:spPr>
          <a:xfrm flipH="1" rot="-5400000">
            <a:off x="2496375" y="3270450"/>
            <a:ext cx="515700" cy="1011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6"/>
          <p:cNvCxnSpPr>
            <a:stCxn id="518" idx="2"/>
            <a:endCxn id="519" idx="0"/>
          </p:cNvCxnSpPr>
          <p:nvPr/>
        </p:nvCxnSpPr>
        <p:spPr>
          <a:xfrm rot="5400000">
            <a:off x="5973950" y="3337950"/>
            <a:ext cx="515700" cy="976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6"/>
          <p:cNvCxnSpPr>
            <a:stCxn id="518" idx="2"/>
            <a:endCxn id="520" idx="0"/>
          </p:cNvCxnSpPr>
          <p:nvPr/>
        </p:nvCxnSpPr>
        <p:spPr>
          <a:xfrm flipH="1" rot="-5400000">
            <a:off x="6967850" y="3320850"/>
            <a:ext cx="515700" cy="1011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56"/>
          <p:cNvCxnSpPr>
            <a:stCxn id="519" idx="2"/>
            <a:endCxn id="521" idx="0"/>
          </p:cNvCxnSpPr>
          <p:nvPr/>
        </p:nvCxnSpPr>
        <p:spPr>
          <a:xfrm flipH="1" rot="-5400000">
            <a:off x="5375800" y="5239675"/>
            <a:ext cx="735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56"/>
          <p:cNvCxnSpPr>
            <a:stCxn id="520" idx="2"/>
            <a:endCxn id="522" idx="0"/>
          </p:cNvCxnSpPr>
          <p:nvPr/>
        </p:nvCxnSpPr>
        <p:spPr>
          <a:xfrm rot="5400000">
            <a:off x="7210850" y="5011375"/>
            <a:ext cx="659700" cy="381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56"/>
          <p:cNvCxnSpPr>
            <a:stCxn id="520" idx="2"/>
            <a:endCxn id="523" idx="0"/>
          </p:cNvCxnSpPr>
          <p:nvPr/>
        </p:nvCxnSpPr>
        <p:spPr>
          <a:xfrm flipH="1" rot="-5400000">
            <a:off x="7629950" y="4973275"/>
            <a:ext cx="659700" cy="457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56"/>
          <p:cNvSpPr txBox="1"/>
          <p:nvPr/>
        </p:nvSpPr>
        <p:spPr>
          <a:xfrm>
            <a:off x="9699400" y="2759138"/>
            <a:ext cx="1827900" cy="787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Items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6" name="Google Shape;536;p56"/>
          <p:cNvSpPr txBox="1"/>
          <p:nvPr/>
        </p:nvSpPr>
        <p:spPr>
          <a:xfrm>
            <a:off x="9718350" y="4084225"/>
            <a:ext cx="1827900" cy="787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Attributes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9797925" y="5310775"/>
            <a:ext cx="1827900" cy="7878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Values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38" name="Google Shape;538;p56"/>
          <p:cNvCxnSpPr>
            <a:stCxn id="518" idx="3"/>
            <a:endCxn id="535" idx="1"/>
          </p:cNvCxnSpPr>
          <p:nvPr/>
        </p:nvCxnSpPr>
        <p:spPr>
          <a:xfrm flipH="1" rot="10800000">
            <a:off x="7419050" y="3153000"/>
            <a:ext cx="22803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56"/>
          <p:cNvCxnSpPr>
            <a:stCxn id="520" idx="3"/>
            <a:endCxn id="536" idx="1"/>
          </p:cNvCxnSpPr>
          <p:nvPr/>
        </p:nvCxnSpPr>
        <p:spPr>
          <a:xfrm>
            <a:off x="8430050" y="4478125"/>
            <a:ext cx="1288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56"/>
          <p:cNvCxnSpPr>
            <a:stCxn id="523" idx="3"/>
            <a:endCxn id="537" idx="1"/>
          </p:cNvCxnSpPr>
          <p:nvPr/>
        </p:nvCxnSpPr>
        <p:spPr>
          <a:xfrm flipH="1" rot="10800000">
            <a:off x="8381750" y="5704550"/>
            <a:ext cx="1416300" cy="60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SimpleDB Demo - Python SDK</a:t>
            </a:r>
            <a:endParaRPr/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Create domain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Add item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List items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Update item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Delete domain</a:t>
            </a:r>
            <a:endParaRPr/>
          </a:p>
        </p:txBody>
      </p:sp>
      <p:sp>
        <p:nvSpPr>
          <p:cNvPr id="548" name="Google Shape;548;p5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DynamoDB</a:t>
            </a:r>
            <a:endParaRPr/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828000" y="1512000"/>
            <a:ext cx="68355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NoSQL, wide-column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Built to burst up to 20 mil requests per second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Great for many writes and reads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Pay for capacity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RCUs and WCUs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– how many read/write requests can you send per second.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7" name="Google Shape;5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350" y="1595425"/>
            <a:ext cx="36766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8"/>
          <p:cNvSpPr txBox="1"/>
          <p:nvPr/>
        </p:nvSpPr>
        <p:spPr>
          <a:xfrm>
            <a:off x="8395275" y="5262550"/>
            <a:ext cx="221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DynamoDB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</a:t>
            </a:r>
            <a:endParaRPr/>
          </a:p>
        </p:txBody>
      </p:sp>
      <p:sp>
        <p:nvSpPr>
          <p:cNvPr id="565" name="Google Shape;565;p5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6" name="Google Shape;5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442288"/>
            <a:ext cx="10512000" cy="488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DynamoDB queries</a:t>
            </a:r>
            <a:endParaRPr/>
          </a:p>
        </p:txBody>
      </p:sp>
      <p:sp>
        <p:nvSpPr>
          <p:cNvPr id="573" name="Google Shape;573;p60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 only interact with a single table (not relational)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 ways to read items:</a:t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lang="en-US"/>
              <a:t> - Fastest, no processing needed. Look up by key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r>
              <a:rPr lang="en-US"/>
              <a:t> - Fast, filter only on keys and indexes. 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Scan</a:t>
            </a:r>
            <a:r>
              <a:rPr lang="en-US"/>
              <a:t> - Slow, scan the entire table and filter on any attribute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Optional </a:t>
            </a:r>
            <a:r>
              <a:rPr b="1" i="1" lang="en-US">
                <a:latin typeface="Helvetica Neue"/>
                <a:ea typeface="Helvetica Neue"/>
                <a:cs typeface="Helvetica Neue"/>
                <a:sym typeface="Helvetica Neue"/>
              </a:rPr>
              <a:t>ConsistentRead</a:t>
            </a:r>
            <a:r>
              <a:rPr lang="en-US"/>
              <a:t> parameter, otherwise reads are eventually consistent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writing data, you provide the entire item. No partial updates. This allows DynamoDB to quickly write the data and not need to look up an existing items location first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DynamoDB and SimpleDB comparison</a:t>
            </a:r>
            <a:endParaRPr/>
          </a:p>
        </p:txBody>
      </p:sp>
      <p:sp>
        <p:nvSpPr>
          <p:cNvPr id="581" name="Google Shape;581;p61"/>
          <p:cNvSpPr txBox="1"/>
          <p:nvPr>
            <p:ph idx="1" type="body"/>
          </p:nvPr>
        </p:nvSpPr>
        <p:spPr>
          <a:xfrm>
            <a:off x="828000" y="1512000"/>
            <a:ext cx="48285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DynamoDB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Large scale, no limits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Pay for capacity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Millions of writes per second</a:t>
            </a:r>
            <a:endParaRPr/>
          </a:p>
        </p:txBody>
      </p:sp>
      <p:sp>
        <p:nvSpPr>
          <p:cNvPr id="582" name="Google Shape;582;p6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61"/>
          <p:cNvSpPr txBox="1"/>
          <p:nvPr>
            <p:ph idx="1" type="body"/>
          </p:nvPr>
        </p:nvSpPr>
        <p:spPr>
          <a:xfrm>
            <a:off x="6951300" y="1544713"/>
            <a:ext cx="43887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SimpleDB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Hard limit of 10GB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pay for use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&lt;25 writes per second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hella cheap, dead simple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589" name="Google Shape;589;p62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2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DynamoDB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2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DynamoDB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3" name="Google Shape;593;p62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1090600" y="18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582900"/>
                <a:gridCol w="1582900"/>
              </a:tblGrid>
              <a:tr h="9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code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city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DFW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Dallas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Paris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Toronto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6095963" y="204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896475"/>
                <a:gridCol w="1896475"/>
                <a:gridCol w="1896475"/>
              </a:tblGrid>
              <a:tr h="9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origin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destination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departure date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DFW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1804725" y="1521325"/>
            <a:ext cx="126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Airports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8476725" y="1376700"/>
            <a:ext cx="126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Flights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029875" y="2738525"/>
            <a:ext cx="1643700" cy="90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096000" y="2974950"/>
            <a:ext cx="1643700" cy="90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0"/>
          <p:cNvCxnSpPr>
            <a:endCxn id="113" idx="1"/>
          </p:cNvCxnSpPr>
          <p:nvPr/>
        </p:nvCxnSpPr>
        <p:spPr>
          <a:xfrm>
            <a:off x="2673600" y="3192600"/>
            <a:ext cx="3422400" cy="236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vs NoSQL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Traditional databases optimize for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STORAGE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/>
              <a:t>* In 1980, 2.5GB was 500lb and cost $40k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NoSQL databases optimize for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COMPUTE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</a:t>
            </a:r>
            <a:r>
              <a:rPr lang="en-US"/>
              <a:t>* Now, 8TB is 0.5 lb and cost $150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instead of this...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4420350" y="305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582900"/>
                <a:gridCol w="1582900"/>
              </a:tblGrid>
              <a:tr h="77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code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city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8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DFW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Dallas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Paris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Toronto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7856138" y="285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1124575"/>
                <a:gridCol w="1390875"/>
                <a:gridCol w="1802400"/>
              </a:tblGrid>
              <a:tr h="7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origin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destination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departure_date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7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DFW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2"/>
          <p:cNvSpPr txBox="1"/>
          <p:nvPr/>
        </p:nvSpPr>
        <p:spPr>
          <a:xfrm>
            <a:off x="4420350" y="2233725"/>
            <a:ext cx="126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Airports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519800" y="2435700"/>
            <a:ext cx="126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Flights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1232100"/>
            <a:ext cx="7011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SELECT departure_date, a.city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FROM airports AS a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WHERE origin=DFW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JOIN flights AS f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ON (a.code = f.origin)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could do this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2300150" y="268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{EE192850-B108-4B0E-BE36-B1DCFCB47588}</a:tableStyleId>
              </a:tblPr>
              <a:tblGrid>
                <a:gridCol w="2080475"/>
                <a:gridCol w="2080475"/>
                <a:gridCol w="1731225"/>
                <a:gridCol w="2429725"/>
              </a:tblGrid>
              <a:tr h="9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origin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destination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dest_city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departure_date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DFW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Paris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Toronto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YYZ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CDG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Paris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3"/>
          <p:cNvSpPr txBox="1"/>
          <p:nvPr/>
        </p:nvSpPr>
        <p:spPr>
          <a:xfrm>
            <a:off x="1550500" y="2062500"/>
            <a:ext cx="1263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Flights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952500" y="1418100"/>
            <a:ext cx="11017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SELECT departure_date, dest_city WHERE origin=DFW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it would probably look more like this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96250" y="3194750"/>
            <a:ext cx="3318600" cy="774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lookup "DFW"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540250" y="1619250"/>
            <a:ext cx="67998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"DFW": [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"destination_code": "CDG",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"destination_city": "Paris",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"departure_date": "1/21"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