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Helvetica Neue"/>
      <p:regular r:id="rId34"/>
      <p:bold r:id="rId35"/>
      <p:italic r:id="rId36"/>
      <p:boldItalic r:id="rId37"/>
    </p:embeddedFont>
    <p:embeddedFont>
      <p:font typeface="Helvetica Neue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italic.fntdata"/><Relationship Id="rId20" Type="http://schemas.openxmlformats.org/officeDocument/2006/relationships/slide" Target="slides/slide15.xml"/><Relationship Id="rId41" Type="http://schemas.openxmlformats.org/officeDocument/2006/relationships/font" Target="fonts/HelveticaNeue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aws.amazon.com/lambda/latest/dg/lambda-runtimes.html" TargetMode="External"/><Relationship Id="rId3" Type="http://schemas.openxmlformats.org/officeDocument/2006/relationships/hyperlink" Target="https://aws.amazon.com/lambda/pricing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ws.amazon.com/ecr/pricing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3b25a0d0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3b25a0d0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6e3b25a0d0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3b25a0d0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e3b25a0d0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Beanstalk, in similar fashion to ECS, will create all of the needed infrastructure to run and scale your application. But instead of a containerized application, it just takes your code, builds, and runs it on the chosen platform.</a:t>
            </a:r>
            <a:endParaRPr/>
          </a:p>
        </p:txBody>
      </p:sp>
      <p:sp>
        <p:nvSpPr>
          <p:cNvPr id="151" name="Google Shape;151;g6e3b25a0d0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3b25a0d0_0_2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6e3b25a0d0_0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e3b25a0d0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e3b25a0d0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Amazon lambda, you have no access to its underlying infrastructure.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https://docs.aws.amazon.com/lambda/latest/dg/lambda-runtimes.html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https://aws.amazon.com/lambda/pricing/</a:t>
            </a:r>
            <a:endParaRPr/>
          </a:p>
        </p:txBody>
      </p:sp>
      <p:sp>
        <p:nvSpPr>
          <p:cNvPr id="170" name="Google Shape;170;g6e3b25a0d0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e3b25a0d0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e3b25a0d0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addition to this list, Lambda is often used as a mechanism to glue systems together. For example, a mobile app might call a lambda that writes to multiple databases. Another example is a push to a git repository may call a lambda webhook that writes a message in the development teams chat client.</a:t>
            </a:r>
            <a:endParaRPr/>
          </a:p>
        </p:txBody>
      </p:sp>
      <p:sp>
        <p:nvSpPr>
          <p:cNvPr id="178" name="Google Shape;178;g6e3b25a0d0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e3b25a0d0_0_2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e3b25a0d0_0_2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6e3b25a0d0_0_2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e3b25a0d0_0_3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e3b25a0d0_0_3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6e3b25a0d0_0_3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e3b25a0d0_0_3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6e3b25a0d0_0_3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e3b25a0d0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e3b25a0d0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6e3b25a0d0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e3b25a0d0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e3b25a0d0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6e3b25a0d0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e3b25a0d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e3b25a0d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6e3b25a0d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e3b25a0d0_0_3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e3b25a0d0_0_3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6e3b25a0d0_0_3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e3b25a0d0_0_4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e3b25a0d0_0_4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a message is read but not Acknowledged to be done within the "visibility time period" then it may be delivered to another requester.</a:t>
            </a:r>
            <a:endParaRPr/>
          </a:p>
        </p:txBody>
      </p:sp>
      <p:sp>
        <p:nvSpPr>
          <p:cNvPr id="296" name="Google Shape;296;g6e3b25a0d0_0_4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e3b25a0d0_0_3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e3b25a0d0_0_3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Standard queues are supported by a highly distributed architecture that allows nearly unlimited throughput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Fifo queues require more work on the backend to keep track of the state of a message in order to guarantee ordering and delivery semantics. Therefore, they cannot scale quite as well.</a:t>
            </a:r>
            <a:endParaRPr/>
          </a:p>
        </p:txBody>
      </p:sp>
      <p:sp>
        <p:nvSpPr>
          <p:cNvPr id="331" name="Google Shape;331;g6e3b25a0d0_0_3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e3b25a0d0_0_2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6e3b25a0d0_0_2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e3b25a0d0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e3b25a0d0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6e3b25a0d0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e3b25a0d0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e3b25a0d0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6e3b25a0d0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e3b25a0d0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e3b25a0d0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you have multiple subscriptions, the message is delivered once for each subscription. This allows you to have one event notify multiple services.</a:t>
            </a:r>
            <a:endParaRPr/>
          </a:p>
        </p:txBody>
      </p:sp>
      <p:sp>
        <p:nvSpPr>
          <p:cNvPr id="387" name="Google Shape;387;g6e3b25a0d0_0_1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e3b25a0d0_0_4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e3b25a0d0_0_4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6e3b25a0d0_0_4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e3b25a0d0_0_3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6e3b25a0d0_0_3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e3b25a0d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e3b25a0d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AWS has many different solutions for running and managing docker containers.</a:t>
            </a:r>
            <a:endParaRPr/>
          </a:p>
        </p:txBody>
      </p:sp>
      <p:sp>
        <p:nvSpPr>
          <p:cNvPr id="82" name="Google Shape;82;g6e3b25a0d0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3b25a0d0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3b25a0d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https://aws.amazon.com/ecr/pricing/</a:t>
            </a:r>
            <a:endParaRPr/>
          </a:p>
        </p:txBody>
      </p:sp>
      <p:sp>
        <p:nvSpPr>
          <p:cNvPr id="90" name="Google Shape;90;g6e3b25a0d0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e3b25a0d0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6e3b25a0d0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3b25a0d0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e3b25a0d0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6e3b25a0d0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e3b25a0d0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e3b25a0d0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6e3b25a0d0_0_2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e3b25a0d0_0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6e3b25a0d0_0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3b25a0d0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e3b25a0d0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6e3b25a0d0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886326" y="4135428"/>
            <a:ext cx="7305674" cy="952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600"/>
              <a:buFont typeface="Helvetica Neue Ligh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172074" y="5237160"/>
            <a:ext cx="7019925" cy="763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F3A"/>
              </a:buClr>
              <a:buSzPts val="2800"/>
              <a:buFont typeface="Helvetica Neue Light"/>
              <a:buNone/>
              <a:defRPr sz="2800">
                <a:solidFill>
                  <a:srgbClr val="F17F3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/>
          <p:nvPr>
            <p:ph idx="2" type="pic"/>
          </p:nvPr>
        </p:nvSpPr>
        <p:spPr>
          <a:xfrm>
            <a:off x="5083172" y="1465729"/>
            <a:ext cx="6172200" cy="477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973929" y="1465729"/>
            <a:ext cx="3898109" cy="477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 rot="5400000">
            <a:off x="3744000" y="-1404000"/>
            <a:ext cx="4680000" cy="10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 rot="5400000">
            <a:off x="7516957" y="2571338"/>
            <a:ext cx="478760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 rot="5400000">
            <a:off x="2307432" y="128167"/>
            <a:ext cx="4800600" cy="7529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 with Caption">
  <p:cSld name="1_Content with Caption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29208" y="385645"/>
            <a:ext cx="8797678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1973263" y="4756150"/>
            <a:ext cx="4122737" cy="133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8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6172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5120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b="0" sz="24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23567"/>
            <a:ext cx="5157787" cy="3767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5120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b="0" sz="24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23565"/>
            <a:ext cx="5183188" cy="3767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1425" spcFirstLastPara="1" rIns="91425" wrap="square" tIns="46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5180012" y="1512000"/>
            <a:ext cx="6172200" cy="4814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958053" y="1512000"/>
            <a:ext cx="3932237" cy="4814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b="0" i="0" sz="2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b="0" i="0" sz="22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b="0" i="0" sz="16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862445" y="477982"/>
            <a:ext cx="787631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PaaS Services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94" y="324000"/>
            <a:ext cx="11630416" cy="562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Elastic Beanstalk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PaaS solution for running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Creates needs EC2 resources automatically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Platforms: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Go, Java, Node.js, PHP, Python, Ruby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Application servers (Tomcat, Passenger, Puma)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Docker containers</a:t>
            </a:r>
            <a:endParaRPr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913" y="1512000"/>
            <a:ext cx="408622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-18000" y="1339575"/>
            <a:ext cx="12204000" cy="53052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76200" y="15882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Running an app with Beanstalk</a:t>
            </a:r>
            <a:endParaRPr b="1" sz="5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0" y="15120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Running an app with Beanstalk</a:t>
            </a:r>
            <a:endParaRPr b="1" sz="5500">
              <a:solidFill>
                <a:srgbClr val="F17E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-18000" y="0"/>
            <a:ext cx="12204000" cy="32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Amazon Lambda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Functions as a Service! No-ops! Serverless!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 need for long running services if you just have a simple, discrete task to perform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Languages: Go, Ruby, Python, Java, .NET, node.js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Billed per 100ms</a:t>
            </a:r>
            <a:endParaRPr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Lambda Use Cases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Simple ETL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Notifications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Website backend logic</a:t>
            </a:r>
            <a:endParaRPr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Lambda Functions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828000" y="1512000"/>
            <a:ext cx="10512000" cy="9081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r>
              <a:rPr lang="en-US"/>
              <a:t>ynchronous</a:t>
            </a:r>
            <a:r>
              <a:rPr lang="en-US"/>
              <a:t> </a:t>
            </a:r>
            <a:r>
              <a:rPr lang="en-US"/>
              <a:t>invocation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7280975" y="2863513"/>
            <a:ext cx="834000" cy="834000"/>
          </a:xfrm>
          <a:prstGeom prst="smileyFace">
            <a:avLst>
              <a:gd fmla="val 4653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30"/>
          <p:cNvCxnSpPr>
            <a:stCxn id="191" idx="6"/>
          </p:cNvCxnSpPr>
          <p:nvPr/>
        </p:nvCxnSpPr>
        <p:spPr>
          <a:xfrm flipH="1" rot="10800000">
            <a:off x="8114975" y="3277813"/>
            <a:ext cx="17883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30"/>
          <p:cNvSpPr/>
          <p:nvPr/>
        </p:nvSpPr>
        <p:spPr>
          <a:xfrm>
            <a:off x="9903175" y="2863513"/>
            <a:ext cx="1613700" cy="20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Lambda</a:t>
            </a:r>
            <a:endParaRPr/>
          </a:p>
        </p:txBody>
      </p:sp>
      <p:cxnSp>
        <p:nvCxnSpPr>
          <p:cNvPr id="194" name="Google Shape;194;p30"/>
          <p:cNvCxnSpPr/>
          <p:nvPr/>
        </p:nvCxnSpPr>
        <p:spPr>
          <a:xfrm rot="10800000">
            <a:off x="8264439" y="4653576"/>
            <a:ext cx="1714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30"/>
          <p:cNvSpPr txBox="1"/>
          <p:nvPr/>
        </p:nvSpPr>
        <p:spPr>
          <a:xfrm>
            <a:off x="9978650" y="3509988"/>
            <a:ext cx="9582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...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Execute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...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8743350" y="4362138"/>
            <a:ext cx="9582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Success!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504275" y="2863525"/>
            <a:ext cx="6423600" cy="2849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aws lambda invoke --function-name my-function out --log-type Tail</a:t>
            </a:r>
            <a:endParaRPr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"StatusCode": 200,</a:t>
            </a:r>
            <a:endParaRPr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"LogResult": "U1RBUlQgUmVxdWVzdElkOiA4N2QwNDRiOC1mMTU0LTExZTgtOGNkYS0yOTc0YzVlNGZiMjEgVmVyc2lvb...",</a:t>
            </a:r>
            <a:endParaRPr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"ExecutedVersion": "$LATEST"</a:t>
            </a:r>
            <a:endParaRPr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Lambda Functions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828000" y="1512000"/>
            <a:ext cx="10512000" cy="9081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Asynchronous invocation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5582250" y="3183725"/>
            <a:ext cx="834000" cy="834000"/>
          </a:xfrm>
          <a:prstGeom prst="smileyFace">
            <a:avLst>
              <a:gd fmla="val 4653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31"/>
          <p:cNvCxnSpPr>
            <a:stCxn id="206" idx="6"/>
          </p:cNvCxnSpPr>
          <p:nvPr/>
        </p:nvCxnSpPr>
        <p:spPr>
          <a:xfrm flipH="1" rot="10800000">
            <a:off x="6416250" y="3598025"/>
            <a:ext cx="17883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31"/>
          <p:cNvSpPr/>
          <p:nvPr/>
        </p:nvSpPr>
        <p:spPr>
          <a:xfrm>
            <a:off x="8204450" y="3183725"/>
            <a:ext cx="1613700" cy="28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Lambda</a:t>
            </a:r>
            <a:endParaRPr/>
          </a:p>
        </p:txBody>
      </p:sp>
      <p:cxnSp>
        <p:nvCxnSpPr>
          <p:cNvPr id="209" name="Google Shape;209;p31"/>
          <p:cNvCxnSpPr/>
          <p:nvPr/>
        </p:nvCxnSpPr>
        <p:spPr>
          <a:xfrm rot="10800000">
            <a:off x="6453239" y="4010664"/>
            <a:ext cx="1714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31"/>
          <p:cNvSpPr txBox="1"/>
          <p:nvPr/>
        </p:nvSpPr>
        <p:spPr>
          <a:xfrm>
            <a:off x="8204550" y="4017725"/>
            <a:ext cx="9582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...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Execute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...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6932150" y="3719225"/>
            <a:ext cx="9582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Got it!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12" name="Google Shape;212;p31"/>
          <p:cNvCxnSpPr/>
          <p:nvPr/>
        </p:nvCxnSpPr>
        <p:spPr>
          <a:xfrm>
            <a:off x="9845175" y="5942300"/>
            <a:ext cx="88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31"/>
          <p:cNvSpPr txBox="1"/>
          <p:nvPr/>
        </p:nvSpPr>
        <p:spPr>
          <a:xfrm>
            <a:off x="9807375" y="5467325"/>
            <a:ext cx="9582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Done!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10853700" y="5236350"/>
            <a:ext cx="1130600" cy="10732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Records</a:t>
            </a:r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504275" y="2863525"/>
            <a:ext cx="4050900" cy="2849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aws lambda invoke --function-name my-function  --invocation-type Event --payload '{ "key": "value" }' response.json</a:t>
            </a:r>
            <a:endParaRPr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"StatusCode": 202</a:t>
            </a:r>
            <a:endParaRPr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9894750" y="4416050"/>
            <a:ext cx="657900" cy="670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10629250" y="4251693"/>
            <a:ext cx="9582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Retry on failure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8204550" y="4703525"/>
            <a:ext cx="9582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...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Execute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...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/>
              <a:t>Qwiklab</a:t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>
            <a:off x="-18000" y="1339575"/>
            <a:ext cx="12204000" cy="53052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76200" y="15882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Lambda</a:t>
            </a:r>
            <a:endParaRPr b="1" sz="5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0" y="15120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Lambda</a:t>
            </a:r>
            <a:endParaRPr b="1" sz="5500">
              <a:solidFill>
                <a:srgbClr val="F17E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32"/>
          <p:cNvSpPr/>
          <p:nvPr/>
        </p:nvSpPr>
        <p:spPr>
          <a:xfrm>
            <a:off x="-18000" y="0"/>
            <a:ext cx="12204000" cy="32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 Gateway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Allows you to put a REST Api in front of: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Lambdas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EC2 instances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Existing apis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and more!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Automatic features like API metrics such as API calls, latency, and error rates</a:t>
            </a:r>
            <a:endParaRPr/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Queue Service (SQS)</a:t>
            </a:r>
            <a:endParaRPr/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828000" y="1512000"/>
            <a:ext cx="10512000" cy="26088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Hosted message queues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Messages are redundantly stored all across underlying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SQS infrastructure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338" y="1369088"/>
            <a:ext cx="2905125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/>
          <p:nvPr/>
        </p:nvSpPr>
        <p:spPr>
          <a:xfrm>
            <a:off x="3857650" y="4650250"/>
            <a:ext cx="3353375" cy="1185025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/>
          <p:nvPr/>
        </p:nvSpPr>
        <p:spPr>
          <a:xfrm>
            <a:off x="529450" y="4807700"/>
            <a:ext cx="1664100" cy="90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 1</a:t>
            </a:r>
            <a:endParaRPr/>
          </a:p>
        </p:txBody>
      </p:sp>
      <p:cxnSp>
        <p:nvCxnSpPr>
          <p:cNvPr id="248" name="Google Shape;248;p34"/>
          <p:cNvCxnSpPr>
            <a:stCxn id="247" idx="3"/>
            <a:endCxn id="246" idx="1"/>
          </p:cNvCxnSpPr>
          <p:nvPr/>
        </p:nvCxnSpPr>
        <p:spPr>
          <a:xfrm flipH="1" rot="10800000">
            <a:off x="2193550" y="5242850"/>
            <a:ext cx="1664100" cy="1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34"/>
          <p:cNvSpPr/>
          <p:nvPr/>
        </p:nvSpPr>
        <p:spPr>
          <a:xfrm>
            <a:off x="4261025" y="4927600"/>
            <a:ext cx="298500" cy="298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4"/>
          <p:cNvSpPr/>
          <p:nvPr/>
        </p:nvSpPr>
        <p:spPr>
          <a:xfrm>
            <a:off x="4690775" y="5417300"/>
            <a:ext cx="298500" cy="2985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5271800" y="4927600"/>
            <a:ext cx="298500" cy="298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5797500" y="5417300"/>
            <a:ext cx="298500" cy="2985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9380425" y="4807700"/>
            <a:ext cx="1664100" cy="90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 2</a:t>
            </a:r>
            <a:endParaRPr/>
          </a:p>
        </p:txBody>
      </p:sp>
      <p:cxnSp>
        <p:nvCxnSpPr>
          <p:cNvPr id="254" name="Google Shape;254;p34"/>
          <p:cNvCxnSpPr>
            <a:stCxn id="253" idx="1"/>
            <a:endCxn id="246" idx="4"/>
          </p:cNvCxnSpPr>
          <p:nvPr/>
        </p:nvCxnSpPr>
        <p:spPr>
          <a:xfrm rot="10800000">
            <a:off x="7211125" y="5242850"/>
            <a:ext cx="2169300" cy="1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4"/>
          <p:cNvSpPr txBox="1"/>
          <p:nvPr/>
        </p:nvSpPr>
        <p:spPr>
          <a:xfrm>
            <a:off x="4324138" y="4236275"/>
            <a:ext cx="2420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SQS Queue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Containers on AWS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Elastic Beanstalk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Lambda Functions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API Gateway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Simple Queue Service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Simple Notification Service</a:t>
            </a:r>
            <a:endParaRPr sz="3000"/>
          </a:p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Queue Service (SQS)</a:t>
            </a:r>
            <a:endParaRPr/>
          </a:p>
        </p:txBody>
      </p:sp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2573" y="3946150"/>
            <a:ext cx="2501425" cy="25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5"/>
          <p:cNvSpPr/>
          <p:nvPr/>
        </p:nvSpPr>
        <p:spPr>
          <a:xfrm>
            <a:off x="3681175" y="1977625"/>
            <a:ext cx="3353375" cy="1185025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5"/>
          <p:cNvSpPr/>
          <p:nvPr/>
        </p:nvSpPr>
        <p:spPr>
          <a:xfrm>
            <a:off x="352975" y="2135075"/>
            <a:ext cx="1664100" cy="90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 1</a:t>
            </a:r>
            <a:endParaRPr/>
          </a:p>
        </p:txBody>
      </p:sp>
      <p:cxnSp>
        <p:nvCxnSpPr>
          <p:cNvPr id="266" name="Google Shape;266;p35"/>
          <p:cNvCxnSpPr>
            <a:stCxn id="265" idx="3"/>
            <a:endCxn id="264" idx="1"/>
          </p:cNvCxnSpPr>
          <p:nvPr/>
        </p:nvCxnSpPr>
        <p:spPr>
          <a:xfrm flipH="1" rot="10800000">
            <a:off x="2017075" y="2570225"/>
            <a:ext cx="1664100" cy="1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35"/>
          <p:cNvSpPr/>
          <p:nvPr/>
        </p:nvSpPr>
        <p:spPr>
          <a:xfrm>
            <a:off x="4084550" y="2254975"/>
            <a:ext cx="298500" cy="298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4514300" y="2744675"/>
            <a:ext cx="298500" cy="2985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5095325" y="2254975"/>
            <a:ext cx="298500" cy="298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5621025" y="2744675"/>
            <a:ext cx="298500" cy="2985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9203950" y="2135075"/>
            <a:ext cx="1664100" cy="90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 2</a:t>
            </a:r>
            <a:endParaRPr/>
          </a:p>
        </p:txBody>
      </p:sp>
      <p:cxnSp>
        <p:nvCxnSpPr>
          <p:cNvPr id="272" name="Google Shape;272;p35"/>
          <p:cNvCxnSpPr/>
          <p:nvPr/>
        </p:nvCxnSpPr>
        <p:spPr>
          <a:xfrm rot="10800000">
            <a:off x="7034650" y="2265425"/>
            <a:ext cx="2169300" cy="1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35"/>
          <p:cNvSpPr txBox="1"/>
          <p:nvPr/>
        </p:nvSpPr>
        <p:spPr>
          <a:xfrm>
            <a:off x="4147663" y="1563650"/>
            <a:ext cx="2420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SQS Queue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3555075" y="4185400"/>
            <a:ext cx="4084500" cy="20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AWS</a:t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3908050" y="4815725"/>
            <a:ext cx="834000" cy="7816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5095325" y="5321100"/>
            <a:ext cx="834000" cy="7816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6282600" y="4539475"/>
            <a:ext cx="834000" cy="7816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"/>
          <p:cNvSpPr/>
          <p:nvPr/>
        </p:nvSpPr>
        <p:spPr>
          <a:xfrm>
            <a:off x="4008350" y="5133550"/>
            <a:ext cx="298500" cy="298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"/>
          <p:cNvSpPr/>
          <p:nvPr/>
        </p:nvSpPr>
        <p:spPr>
          <a:xfrm>
            <a:off x="5227550" y="5666950"/>
            <a:ext cx="298500" cy="298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5"/>
          <p:cNvSpPr/>
          <p:nvPr/>
        </p:nvSpPr>
        <p:spPr>
          <a:xfrm>
            <a:off x="5095325" y="4274225"/>
            <a:ext cx="834000" cy="7816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5"/>
          <p:cNvSpPr/>
          <p:nvPr/>
        </p:nvSpPr>
        <p:spPr>
          <a:xfrm>
            <a:off x="5171525" y="4591988"/>
            <a:ext cx="298500" cy="2985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5"/>
          <p:cNvSpPr/>
          <p:nvPr/>
        </p:nvSpPr>
        <p:spPr>
          <a:xfrm>
            <a:off x="4409525" y="5125388"/>
            <a:ext cx="298500" cy="2985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5552525" y="4617175"/>
            <a:ext cx="298500" cy="298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5"/>
          <p:cNvSpPr/>
          <p:nvPr/>
        </p:nvSpPr>
        <p:spPr>
          <a:xfrm>
            <a:off x="5544825" y="5640275"/>
            <a:ext cx="298500" cy="2985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5"/>
          <p:cNvSpPr/>
          <p:nvPr/>
        </p:nvSpPr>
        <p:spPr>
          <a:xfrm>
            <a:off x="6383025" y="4878275"/>
            <a:ext cx="298500" cy="2985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"/>
          <p:cNvSpPr/>
          <p:nvPr/>
        </p:nvSpPr>
        <p:spPr>
          <a:xfrm>
            <a:off x="6771725" y="4845775"/>
            <a:ext cx="298500" cy="298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35"/>
          <p:cNvCxnSpPr>
            <a:stCxn id="264" idx="2"/>
          </p:cNvCxnSpPr>
          <p:nvPr/>
        </p:nvCxnSpPr>
        <p:spPr>
          <a:xfrm flipH="1">
            <a:off x="3580362" y="3162650"/>
            <a:ext cx="1777500" cy="10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5"/>
          <p:cNvCxnSpPr>
            <a:stCxn id="270" idx="3"/>
          </p:cNvCxnSpPr>
          <p:nvPr/>
        </p:nvCxnSpPr>
        <p:spPr>
          <a:xfrm>
            <a:off x="5664739" y="2999461"/>
            <a:ext cx="2000100" cy="11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5"/>
          <p:cNvSpPr/>
          <p:nvPr/>
        </p:nvSpPr>
        <p:spPr>
          <a:xfrm>
            <a:off x="7970050" y="1862150"/>
            <a:ext cx="298500" cy="298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35"/>
          <p:cNvCxnSpPr/>
          <p:nvPr/>
        </p:nvCxnSpPr>
        <p:spPr>
          <a:xfrm>
            <a:off x="8013764" y="1753464"/>
            <a:ext cx="21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5"/>
          <p:cNvCxnSpPr/>
          <p:nvPr/>
        </p:nvCxnSpPr>
        <p:spPr>
          <a:xfrm rot="10800000">
            <a:off x="7034650" y="2875025"/>
            <a:ext cx="2169300" cy="1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35"/>
          <p:cNvSpPr txBox="1"/>
          <p:nvPr/>
        </p:nvSpPr>
        <p:spPr>
          <a:xfrm>
            <a:off x="7310025" y="2425850"/>
            <a:ext cx="16641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I'm Done. Delete!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SQS Acknowledgements</a:t>
            </a:r>
            <a:endParaRPr/>
          </a:p>
        </p:txBody>
      </p:sp>
      <p:sp>
        <p:nvSpPr>
          <p:cNvPr id="299" name="Google Shape;299;p36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3681175" y="1977625"/>
            <a:ext cx="3353375" cy="1185025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6"/>
          <p:cNvSpPr/>
          <p:nvPr/>
        </p:nvSpPr>
        <p:spPr>
          <a:xfrm>
            <a:off x="352975" y="2135075"/>
            <a:ext cx="1664100" cy="90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 1</a:t>
            </a:r>
            <a:endParaRPr/>
          </a:p>
        </p:txBody>
      </p:sp>
      <p:cxnSp>
        <p:nvCxnSpPr>
          <p:cNvPr id="302" name="Google Shape;302;p36"/>
          <p:cNvCxnSpPr>
            <a:stCxn id="301" idx="3"/>
            <a:endCxn id="300" idx="1"/>
          </p:cNvCxnSpPr>
          <p:nvPr/>
        </p:nvCxnSpPr>
        <p:spPr>
          <a:xfrm flipH="1" rot="10800000">
            <a:off x="2017075" y="2570225"/>
            <a:ext cx="1664100" cy="1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6"/>
          <p:cNvSpPr/>
          <p:nvPr/>
        </p:nvSpPr>
        <p:spPr>
          <a:xfrm>
            <a:off x="4084550" y="2254975"/>
            <a:ext cx="298500" cy="298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"/>
          <p:cNvSpPr/>
          <p:nvPr/>
        </p:nvSpPr>
        <p:spPr>
          <a:xfrm>
            <a:off x="4514300" y="2744675"/>
            <a:ext cx="298500" cy="2985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5095325" y="2254975"/>
            <a:ext cx="298500" cy="298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5621025" y="2744675"/>
            <a:ext cx="298500" cy="2985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6"/>
          <p:cNvSpPr/>
          <p:nvPr/>
        </p:nvSpPr>
        <p:spPr>
          <a:xfrm>
            <a:off x="9203950" y="2135075"/>
            <a:ext cx="1664100" cy="90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 2</a:t>
            </a:r>
            <a:endParaRPr/>
          </a:p>
        </p:txBody>
      </p:sp>
      <p:cxnSp>
        <p:nvCxnSpPr>
          <p:cNvPr id="308" name="Google Shape;308;p36"/>
          <p:cNvCxnSpPr/>
          <p:nvPr/>
        </p:nvCxnSpPr>
        <p:spPr>
          <a:xfrm rot="10800000">
            <a:off x="7034650" y="2265425"/>
            <a:ext cx="2169300" cy="1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36"/>
          <p:cNvSpPr txBox="1"/>
          <p:nvPr/>
        </p:nvSpPr>
        <p:spPr>
          <a:xfrm>
            <a:off x="4147663" y="1563650"/>
            <a:ext cx="2420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SQS Queue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7970050" y="1862150"/>
            <a:ext cx="298500" cy="298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6"/>
          <p:cNvCxnSpPr/>
          <p:nvPr/>
        </p:nvCxnSpPr>
        <p:spPr>
          <a:xfrm>
            <a:off x="8013764" y="1753464"/>
            <a:ext cx="21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36"/>
          <p:cNvSpPr/>
          <p:nvPr/>
        </p:nvSpPr>
        <p:spPr>
          <a:xfrm>
            <a:off x="9203950" y="3699250"/>
            <a:ext cx="1664100" cy="90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 3</a:t>
            </a:r>
            <a:endParaRPr/>
          </a:p>
        </p:txBody>
      </p:sp>
      <p:cxnSp>
        <p:nvCxnSpPr>
          <p:cNvPr id="313" name="Google Shape;313;p36"/>
          <p:cNvCxnSpPr/>
          <p:nvPr/>
        </p:nvCxnSpPr>
        <p:spPr>
          <a:xfrm rot="10800000">
            <a:off x="7034650" y="3829600"/>
            <a:ext cx="2169300" cy="1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8013764" y="3317639"/>
            <a:ext cx="21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36"/>
          <p:cNvCxnSpPr/>
          <p:nvPr/>
        </p:nvCxnSpPr>
        <p:spPr>
          <a:xfrm rot="10800000">
            <a:off x="7034650" y="4439200"/>
            <a:ext cx="2169300" cy="1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6"/>
          <p:cNvSpPr txBox="1"/>
          <p:nvPr/>
        </p:nvSpPr>
        <p:spPr>
          <a:xfrm>
            <a:off x="7423275" y="3990025"/>
            <a:ext cx="16641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I'm Done! Delete!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7" name="Google Shape;317;p36"/>
          <p:cNvSpPr/>
          <p:nvPr/>
        </p:nvSpPr>
        <p:spPr>
          <a:xfrm>
            <a:off x="9203950" y="5202625"/>
            <a:ext cx="1664100" cy="90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 3</a:t>
            </a:r>
            <a:endParaRPr/>
          </a:p>
        </p:txBody>
      </p:sp>
      <p:cxnSp>
        <p:nvCxnSpPr>
          <p:cNvPr id="318" name="Google Shape;318;p36"/>
          <p:cNvCxnSpPr/>
          <p:nvPr/>
        </p:nvCxnSpPr>
        <p:spPr>
          <a:xfrm rot="10800000">
            <a:off x="7034650" y="5332975"/>
            <a:ext cx="2169300" cy="1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6"/>
          <p:cNvSpPr/>
          <p:nvPr/>
        </p:nvSpPr>
        <p:spPr>
          <a:xfrm>
            <a:off x="7970050" y="4929700"/>
            <a:ext cx="298500" cy="298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" name="Google Shape;320;p36"/>
          <p:cNvCxnSpPr/>
          <p:nvPr/>
        </p:nvCxnSpPr>
        <p:spPr>
          <a:xfrm>
            <a:off x="8013764" y="4821014"/>
            <a:ext cx="21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6"/>
          <p:cNvCxnSpPr/>
          <p:nvPr/>
        </p:nvCxnSpPr>
        <p:spPr>
          <a:xfrm rot="10800000">
            <a:off x="7034650" y="5942575"/>
            <a:ext cx="2169300" cy="1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6"/>
          <p:cNvSpPr txBox="1"/>
          <p:nvPr/>
        </p:nvSpPr>
        <p:spPr>
          <a:xfrm>
            <a:off x="7516200" y="5493400"/>
            <a:ext cx="15711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I'm Done! Delete!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7970050" y="3424375"/>
            <a:ext cx="298500" cy="2985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6"/>
          <p:cNvSpPr/>
          <p:nvPr/>
        </p:nvSpPr>
        <p:spPr>
          <a:xfrm>
            <a:off x="11219900" y="2370050"/>
            <a:ext cx="705900" cy="67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" name="Google Shape;325;p36"/>
          <p:cNvCxnSpPr/>
          <p:nvPr/>
        </p:nvCxnSpPr>
        <p:spPr>
          <a:xfrm flipH="1">
            <a:off x="11572850" y="2457350"/>
            <a:ext cx="594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6"/>
          <p:cNvCxnSpPr/>
          <p:nvPr/>
        </p:nvCxnSpPr>
        <p:spPr>
          <a:xfrm>
            <a:off x="11572823" y="2674962"/>
            <a:ext cx="97200" cy="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6"/>
          <p:cNvCxnSpPr/>
          <p:nvPr/>
        </p:nvCxnSpPr>
        <p:spPr>
          <a:xfrm>
            <a:off x="12097798" y="2450162"/>
            <a:ext cx="0" cy="5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Queue Service (SQS)</a:t>
            </a:r>
            <a:endParaRPr/>
          </a:p>
        </p:txBody>
      </p:sp>
      <p:sp>
        <p:nvSpPr>
          <p:cNvPr id="334" name="Google Shape;334;p37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Two types of queues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Standard</a:t>
            </a:r>
            <a:r>
              <a:rPr lang="en-US"/>
              <a:t> - best-effort ordering, at least once delivery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max of 120,000 inflight messages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"nearly unlimited" transactions per second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FIFO</a:t>
            </a:r>
            <a:r>
              <a:rPr lang="en-US"/>
              <a:t> - first in first out, guaranteed ordering and deliver only once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max of 20,000 inflight messages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3,000 messages per second</a:t>
            </a:r>
            <a:endParaRPr/>
          </a:p>
        </p:txBody>
      </p:sp>
      <p:sp>
        <p:nvSpPr>
          <p:cNvPr id="335" name="Google Shape;335;p37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6" name="Google Shape;3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2297" y="1369097"/>
            <a:ext cx="2310175" cy="23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-18000" y="1339575"/>
            <a:ext cx="12204000" cy="53052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 txBox="1"/>
          <p:nvPr>
            <p:ph idx="1" type="body"/>
          </p:nvPr>
        </p:nvSpPr>
        <p:spPr>
          <a:xfrm>
            <a:off x="76200" y="15882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SWS</a:t>
            </a:r>
            <a:endParaRPr b="1" sz="5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8"/>
          <p:cNvSpPr txBox="1"/>
          <p:nvPr>
            <p:ph idx="1" type="body"/>
          </p:nvPr>
        </p:nvSpPr>
        <p:spPr>
          <a:xfrm>
            <a:off x="0" y="15120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SQS</a:t>
            </a:r>
            <a:endParaRPr b="1" sz="5500">
              <a:solidFill>
                <a:srgbClr val="F17E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8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-18000" y="0"/>
            <a:ext cx="12204000" cy="32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Notification Service (SNS)</a:t>
            </a:r>
            <a:endParaRPr/>
          </a:p>
        </p:txBody>
      </p:sp>
      <p:sp>
        <p:nvSpPr>
          <p:cNvPr id="353" name="Google Shape;353;p39"/>
          <p:cNvSpPr txBox="1"/>
          <p:nvPr>
            <p:ph idx="1" type="body"/>
          </p:nvPr>
        </p:nvSpPr>
        <p:spPr>
          <a:xfrm>
            <a:off x="828000" y="1512000"/>
            <a:ext cx="10512000" cy="18003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Pub/Sub topics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Allows for multiple publishers, subscriptions, and subscribers</a:t>
            </a:r>
            <a:endParaRPr/>
          </a:p>
        </p:txBody>
      </p:sp>
      <p:sp>
        <p:nvSpPr>
          <p:cNvPr id="354" name="Google Shape;354;p39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806825" y="4883400"/>
            <a:ext cx="1826100" cy="594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Publisher</a:t>
            </a:r>
            <a:endParaRPr sz="2400"/>
          </a:p>
        </p:txBody>
      </p:sp>
      <p:sp>
        <p:nvSpPr>
          <p:cNvPr id="356" name="Google Shape;356;p39"/>
          <p:cNvSpPr/>
          <p:nvPr/>
        </p:nvSpPr>
        <p:spPr>
          <a:xfrm>
            <a:off x="4883400" y="3779450"/>
            <a:ext cx="3694500" cy="21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Topic</a:t>
            </a:r>
            <a:endParaRPr sz="2400"/>
          </a:p>
        </p:txBody>
      </p:sp>
      <p:sp>
        <p:nvSpPr>
          <p:cNvPr id="357" name="Google Shape;357;p39"/>
          <p:cNvSpPr/>
          <p:nvPr/>
        </p:nvSpPr>
        <p:spPr>
          <a:xfrm>
            <a:off x="6467088" y="4543700"/>
            <a:ext cx="2017200" cy="5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Subscription</a:t>
            </a:r>
            <a:endParaRPr sz="1800"/>
          </a:p>
        </p:txBody>
      </p:sp>
      <p:sp>
        <p:nvSpPr>
          <p:cNvPr id="358" name="Google Shape;358;p39"/>
          <p:cNvSpPr/>
          <p:nvPr/>
        </p:nvSpPr>
        <p:spPr>
          <a:xfrm>
            <a:off x="10067850" y="4713600"/>
            <a:ext cx="1826100" cy="594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Subscriber</a:t>
            </a:r>
            <a:endParaRPr sz="2400"/>
          </a:p>
        </p:txBody>
      </p:sp>
      <p:cxnSp>
        <p:nvCxnSpPr>
          <p:cNvPr id="359" name="Google Shape;359;p39"/>
          <p:cNvCxnSpPr>
            <a:stCxn id="355" idx="3"/>
            <a:endCxn id="356" idx="1"/>
          </p:cNvCxnSpPr>
          <p:nvPr/>
        </p:nvCxnSpPr>
        <p:spPr>
          <a:xfrm flipH="1" rot="10800000">
            <a:off x="2632925" y="4841100"/>
            <a:ext cx="2250600" cy="33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9"/>
          <p:cNvCxnSpPr>
            <a:stCxn id="357" idx="3"/>
            <a:endCxn id="358" idx="1"/>
          </p:cNvCxnSpPr>
          <p:nvPr/>
        </p:nvCxnSpPr>
        <p:spPr>
          <a:xfrm>
            <a:off x="8484288" y="4841000"/>
            <a:ext cx="1583700" cy="16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9"/>
          <p:cNvSpPr/>
          <p:nvPr/>
        </p:nvSpPr>
        <p:spPr>
          <a:xfrm>
            <a:off x="3014975" y="4653625"/>
            <a:ext cx="1061700" cy="169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</a:t>
            </a: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8792025" y="4671025"/>
            <a:ext cx="1061700" cy="169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Worker Pattern</a:t>
            </a:r>
            <a:endParaRPr/>
          </a:p>
        </p:txBody>
      </p:sp>
      <p:sp>
        <p:nvSpPr>
          <p:cNvPr id="369" name="Google Shape;369;p40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40"/>
          <p:cNvSpPr/>
          <p:nvPr/>
        </p:nvSpPr>
        <p:spPr>
          <a:xfrm>
            <a:off x="425825" y="3892800"/>
            <a:ext cx="1826100" cy="594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Publisher</a:t>
            </a:r>
            <a:endParaRPr sz="2400"/>
          </a:p>
        </p:txBody>
      </p:sp>
      <p:sp>
        <p:nvSpPr>
          <p:cNvPr id="371" name="Google Shape;371;p40"/>
          <p:cNvSpPr/>
          <p:nvPr/>
        </p:nvSpPr>
        <p:spPr>
          <a:xfrm>
            <a:off x="4502400" y="2788850"/>
            <a:ext cx="3694500" cy="21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Topic</a:t>
            </a:r>
            <a:endParaRPr sz="2400"/>
          </a:p>
        </p:txBody>
      </p:sp>
      <p:sp>
        <p:nvSpPr>
          <p:cNvPr id="372" name="Google Shape;372;p40"/>
          <p:cNvSpPr/>
          <p:nvPr/>
        </p:nvSpPr>
        <p:spPr>
          <a:xfrm>
            <a:off x="6086088" y="3553100"/>
            <a:ext cx="2017200" cy="5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Subscription</a:t>
            </a:r>
            <a:endParaRPr sz="1800"/>
          </a:p>
        </p:txBody>
      </p:sp>
      <p:sp>
        <p:nvSpPr>
          <p:cNvPr id="373" name="Google Shape;373;p40"/>
          <p:cNvSpPr/>
          <p:nvPr/>
        </p:nvSpPr>
        <p:spPr>
          <a:xfrm>
            <a:off x="9686850" y="3723000"/>
            <a:ext cx="1826100" cy="594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Subscriber</a:t>
            </a:r>
            <a:endParaRPr sz="2400"/>
          </a:p>
        </p:txBody>
      </p:sp>
      <p:cxnSp>
        <p:nvCxnSpPr>
          <p:cNvPr id="374" name="Google Shape;374;p40"/>
          <p:cNvCxnSpPr>
            <a:stCxn id="370" idx="3"/>
            <a:endCxn id="371" idx="1"/>
          </p:cNvCxnSpPr>
          <p:nvPr/>
        </p:nvCxnSpPr>
        <p:spPr>
          <a:xfrm flipH="1" rot="10800000">
            <a:off x="2251925" y="3850500"/>
            <a:ext cx="2250600" cy="33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40"/>
          <p:cNvCxnSpPr>
            <a:stCxn id="372" idx="3"/>
            <a:endCxn id="373" idx="1"/>
          </p:cNvCxnSpPr>
          <p:nvPr/>
        </p:nvCxnSpPr>
        <p:spPr>
          <a:xfrm>
            <a:off x="8103288" y="3850400"/>
            <a:ext cx="1583700" cy="16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40"/>
          <p:cNvSpPr/>
          <p:nvPr/>
        </p:nvSpPr>
        <p:spPr>
          <a:xfrm>
            <a:off x="2718900" y="4190100"/>
            <a:ext cx="1061700" cy="169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</a:t>
            </a:r>
            <a:endParaRPr/>
          </a:p>
        </p:txBody>
      </p:sp>
      <p:sp>
        <p:nvSpPr>
          <p:cNvPr id="377" name="Google Shape;377;p40"/>
          <p:cNvSpPr/>
          <p:nvPr/>
        </p:nvSpPr>
        <p:spPr>
          <a:xfrm>
            <a:off x="8455375" y="3001250"/>
            <a:ext cx="1061700" cy="169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</a:t>
            </a:r>
            <a:endParaRPr/>
          </a:p>
        </p:txBody>
      </p:sp>
      <p:sp>
        <p:nvSpPr>
          <p:cNvPr id="378" name="Google Shape;378;p40"/>
          <p:cNvSpPr/>
          <p:nvPr/>
        </p:nvSpPr>
        <p:spPr>
          <a:xfrm>
            <a:off x="425825" y="2834400"/>
            <a:ext cx="1826100" cy="594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Publisher</a:t>
            </a:r>
            <a:endParaRPr sz="2400"/>
          </a:p>
        </p:txBody>
      </p:sp>
      <p:cxnSp>
        <p:nvCxnSpPr>
          <p:cNvPr id="379" name="Google Shape;379;p40"/>
          <p:cNvCxnSpPr>
            <a:stCxn id="378" idx="3"/>
            <a:endCxn id="371" idx="1"/>
          </p:cNvCxnSpPr>
          <p:nvPr/>
        </p:nvCxnSpPr>
        <p:spPr>
          <a:xfrm>
            <a:off x="2251925" y="3131700"/>
            <a:ext cx="2250600" cy="71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40"/>
          <p:cNvSpPr/>
          <p:nvPr/>
        </p:nvSpPr>
        <p:spPr>
          <a:xfrm>
            <a:off x="9775550" y="2788850"/>
            <a:ext cx="1826100" cy="594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Subscriber</a:t>
            </a:r>
            <a:endParaRPr sz="2400"/>
          </a:p>
        </p:txBody>
      </p:sp>
      <p:sp>
        <p:nvSpPr>
          <p:cNvPr id="381" name="Google Shape;381;p40"/>
          <p:cNvSpPr/>
          <p:nvPr/>
        </p:nvSpPr>
        <p:spPr>
          <a:xfrm>
            <a:off x="9686850" y="4911950"/>
            <a:ext cx="1826100" cy="594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Subscriber</a:t>
            </a:r>
            <a:endParaRPr sz="2400"/>
          </a:p>
        </p:txBody>
      </p:sp>
      <p:cxnSp>
        <p:nvCxnSpPr>
          <p:cNvPr id="382" name="Google Shape;382;p40"/>
          <p:cNvCxnSpPr>
            <a:stCxn id="372" idx="3"/>
            <a:endCxn id="380" idx="1"/>
          </p:cNvCxnSpPr>
          <p:nvPr/>
        </p:nvCxnSpPr>
        <p:spPr>
          <a:xfrm flipH="1" rot="10800000">
            <a:off x="8103288" y="3086000"/>
            <a:ext cx="1672200" cy="76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40"/>
          <p:cNvCxnSpPr>
            <a:stCxn id="372" idx="3"/>
            <a:endCxn id="381" idx="1"/>
          </p:cNvCxnSpPr>
          <p:nvPr/>
        </p:nvCxnSpPr>
        <p:spPr>
          <a:xfrm>
            <a:off x="8103288" y="3850400"/>
            <a:ext cx="1583700" cy="135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Fan-out</a:t>
            </a:r>
            <a:endParaRPr/>
          </a:p>
        </p:txBody>
      </p:sp>
      <p:sp>
        <p:nvSpPr>
          <p:cNvPr id="390" name="Google Shape;390;p41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41"/>
          <p:cNvSpPr/>
          <p:nvPr/>
        </p:nvSpPr>
        <p:spPr>
          <a:xfrm>
            <a:off x="425825" y="3892800"/>
            <a:ext cx="1826100" cy="594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Publisher</a:t>
            </a:r>
            <a:endParaRPr sz="2400"/>
          </a:p>
        </p:txBody>
      </p:sp>
      <p:sp>
        <p:nvSpPr>
          <p:cNvPr id="392" name="Google Shape;392;p41"/>
          <p:cNvSpPr/>
          <p:nvPr/>
        </p:nvSpPr>
        <p:spPr>
          <a:xfrm>
            <a:off x="4502400" y="2788850"/>
            <a:ext cx="3694500" cy="21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Topic</a:t>
            </a:r>
            <a:endParaRPr sz="2400"/>
          </a:p>
        </p:txBody>
      </p:sp>
      <p:sp>
        <p:nvSpPr>
          <p:cNvPr id="393" name="Google Shape;393;p41"/>
          <p:cNvSpPr/>
          <p:nvPr/>
        </p:nvSpPr>
        <p:spPr>
          <a:xfrm>
            <a:off x="6086075" y="3193800"/>
            <a:ext cx="2017200" cy="5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Subscription</a:t>
            </a:r>
            <a:endParaRPr sz="1800"/>
          </a:p>
        </p:txBody>
      </p:sp>
      <p:sp>
        <p:nvSpPr>
          <p:cNvPr id="394" name="Google Shape;394;p41"/>
          <p:cNvSpPr/>
          <p:nvPr/>
        </p:nvSpPr>
        <p:spPr>
          <a:xfrm>
            <a:off x="9686975" y="4805825"/>
            <a:ext cx="1826100" cy="594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Subscriber</a:t>
            </a:r>
            <a:endParaRPr sz="2400"/>
          </a:p>
        </p:txBody>
      </p:sp>
      <p:cxnSp>
        <p:nvCxnSpPr>
          <p:cNvPr id="395" name="Google Shape;395;p41"/>
          <p:cNvCxnSpPr>
            <a:stCxn id="391" idx="3"/>
            <a:endCxn id="392" idx="1"/>
          </p:cNvCxnSpPr>
          <p:nvPr/>
        </p:nvCxnSpPr>
        <p:spPr>
          <a:xfrm flipH="1" rot="10800000">
            <a:off x="2251925" y="3850500"/>
            <a:ext cx="2250600" cy="33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41"/>
          <p:cNvCxnSpPr>
            <a:stCxn id="397" idx="3"/>
            <a:endCxn id="394" idx="1"/>
          </p:cNvCxnSpPr>
          <p:nvPr/>
        </p:nvCxnSpPr>
        <p:spPr>
          <a:xfrm>
            <a:off x="8103288" y="4275000"/>
            <a:ext cx="1583700" cy="8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41"/>
          <p:cNvSpPr/>
          <p:nvPr/>
        </p:nvSpPr>
        <p:spPr>
          <a:xfrm>
            <a:off x="2718900" y="4190100"/>
            <a:ext cx="1061700" cy="169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</a:t>
            </a:r>
            <a:endParaRPr/>
          </a:p>
        </p:txBody>
      </p:sp>
      <p:sp>
        <p:nvSpPr>
          <p:cNvPr id="399" name="Google Shape;399;p41"/>
          <p:cNvSpPr/>
          <p:nvPr/>
        </p:nvSpPr>
        <p:spPr>
          <a:xfrm>
            <a:off x="8713775" y="4359900"/>
            <a:ext cx="1061700" cy="169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</a:t>
            </a:r>
            <a:endParaRPr/>
          </a:p>
        </p:txBody>
      </p:sp>
      <p:sp>
        <p:nvSpPr>
          <p:cNvPr id="400" name="Google Shape;400;p41"/>
          <p:cNvSpPr/>
          <p:nvPr/>
        </p:nvSpPr>
        <p:spPr>
          <a:xfrm>
            <a:off x="425825" y="2834400"/>
            <a:ext cx="1826100" cy="594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Publisher</a:t>
            </a:r>
            <a:endParaRPr sz="2400"/>
          </a:p>
        </p:txBody>
      </p:sp>
      <p:cxnSp>
        <p:nvCxnSpPr>
          <p:cNvPr id="401" name="Google Shape;401;p41"/>
          <p:cNvCxnSpPr>
            <a:stCxn id="400" idx="3"/>
            <a:endCxn id="392" idx="1"/>
          </p:cNvCxnSpPr>
          <p:nvPr/>
        </p:nvCxnSpPr>
        <p:spPr>
          <a:xfrm>
            <a:off x="2251925" y="3131700"/>
            <a:ext cx="2250600" cy="71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41"/>
          <p:cNvSpPr/>
          <p:nvPr/>
        </p:nvSpPr>
        <p:spPr>
          <a:xfrm>
            <a:off x="9686825" y="3074325"/>
            <a:ext cx="1826100" cy="594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Subscriber</a:t>
            </a:r>
            <a:endParaRPr sz="2400"/>
          </a:p>
        </p:txBody>
      </p:sp>
      <p:cxnSp>
        <p:nvCxnSpPr>
          <p:cNvPr id="403" name="Google Shape;403;p41"/>
          <p:cNvCxnSpPr>
            <a:stCxn id="393" idx="3"/>
            <a:endCxn id="402" idx="1"/>
          </p:cNvCxnSpPr>
          <p:nvPr/>
        </p:nvCxnSpPr>
        <p:spPr>
          <a:xfrm flipH="1" rot="10800000">
            <a:off x="8103275" y="3371700"/>
            <a:ext cx="1583700" cy="11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41"/>
          <p:cNvSpPr/>
          <p:nvPr/>
        </p:nvSpPr>
        <p:spPr>
          <a:xfrm>
            <a:off x="6086088" y="3977700"/>
            <a:ext cx="2017200" cy="5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Subscription</a:t>
            </a:r>
            <a:endParaRPr sz="1800"/>
          </a:p>
        </p:txBody>
      </p:sp>
      <p:sp>
        <p:nvSpPr>
          <p:cNvPr id="404" name="Google Shape;404;p41"/>
          <p:cNvSpPr/>
          <p:nvPr/>
        </p:nvSpPr>
        <p:spPr>
          <a:xfrm>
            <a:off x="8411013" y="3046800"/>
            <a:ext cx="1061700" cy="169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eCommerce </a:t>
            </a:r>
            <a:r>
              <a:rPr lang="en-US"/>
              <a:t>Fan-out example</a:t>
            </a:r>
            <a:endParaRPr/>
          </a:p>
        </p:txBody>
      </p:sp>
      <p:sp>
        <p:nvSpPr>
          <p:cNvPr id="411" name="Google Shape;411;p42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42"/>
          <p:cNvSpPr/>
          <p:nvPr/>
        </p:nvSpPr>
        <p:spPr>
          <a:xfrm>
            <a:off x="425825" y="3892800"/>
            <a:ext cx="1826100" cy="594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Website</a:t>
            </a:r>
            <a:endParaRPr sz="2400"/>
          </a:p>
        </p:txBody>
      </p:sp>
      <p:sp>
        <p:nvSpPr>
          <p:cNvPr id="413" name="Google Shape;413;p42"/>
          <p:cNvSpPr/>
          <p:nvPr/>
        </p:nvSpPr>
        <p:spPr>
          <a:xfrm>
            <a:off x="4502400" y="2193550"/>
            <a:ext cx="3694500" cy="27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Orders</a:t>
            </a:r>
            <a:endParaRPr sz="2400"/>
          </a:p>
        </p:txBody>
      </p:sp>
      <p:sp>
        <p:nvSpPr>
          <p:cNvPr id="414" name="Google Shape;414;p42"/>
          <p:cNvSpPr/>
          <p:nvPr/>
        </p:nvSpPr>
        <p:spPr>
          <a:xfrm>
            <a:off x="6086075" y="3193800"/>
            <a:ext cx="2017200" cy="5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Inventory </a:t>
            </a:r>
            <a:r>
              <a:rPr lang="en-US" sz="1800"/>
              <a:t>Subscription</a:t>
            </a:r>
            <a:endParaRPr sz="1800"/>
          </a:p>
        </p:txBody>
      </p:sp>
      <p:sp>
        <p:nvSpPr>
          <p:cNvPr id="415" name="Google Shape;415;p42"/>
          <p:cNvSpPr/>
          <p:nvPr/>
        </p:nvSpPr>
        <p:spPr>
          <a:xfrm>
            <a:off x="9686975" y="4805825"/>
            <a:ext cx="2250600" cy="828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Payments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service</a:t>
            </a:r>
            <a:endParaRPr sz="2400"/>
          </a:p>
        </p:txBody>
      </p:sp>
      <p:cxnSp>
        <p:nvCxnSpPr>
          <p:cNvPr id="416" name="Google Shape;416;p42"/>
          <p:cNvCxnSpPr>
            <a:stCxn id="412" idx="3"/>
            <a:endCxn id="413" idx="1"/>
          </p:cNvCxnSpPr>
          <p:nvPr/>
        </p:nvCxnSpPr>
        <p:spPr>
          <a:xfrm flipH="1" rot="10800000">
            <a:off x="2251925" y="3552600"/>
            <a:ext cx="2250600" cy="63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42"/>
          <p:cNvCxnSpPr>
            <a:stCxn id="418" idx="3"/>
            <a:endCxn id="415" idx="1"/>
          </p:cNvCxnSpPr>
          <p:nvPr/>
        </p:nvCxnSpPr>
        <p:spPr>
          <a:xfrm>
            <a:off x="8103288" y="4275000"/>
            <a:ext cx="1583700" cy="94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42"/>
          <p:cNvSpPr/>
          <p:nvPr/>
        </p:nvSpPr>
        <p:spPr>
          <a:xfrm>
            <a:off x="2718900" y="4190100"/>
            <a:ext cx="1061700" cy="169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</a:t>
            </a:r>
            <a:endParaRPr/>
          </a:p>
        </p:txBody>
      </p:sp>
      <p:sp>
        <p:nvSpPr>
          <p:cNvPr id="420" name="Google Shape;420;p42"/>
          <p:cNvSpPr/>
          <p:nvPr/>
        </p:nvSpPr>
        <p:spPr>
          <a:xfrm>
            <a:off x="8713775" y="4359900"/>
            <a:ext cx="1061700" cy="169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</a:t>
            </a:r>
            <a:endParaRPr/>
          </a:p>
        </p:txBody>
      </p:sp>
      <p:sp>
        <p:nvSpPr>
          <p:cNvPr id="421" name="Google Shape;421;p42"/>
          <p:cNvSpPr/>
          <p:nvPr/>
        </p:nvSpPr>
        <p:spPr>
          <a:xfrm>
            <a:off x="425825" y="2834400"/>
            <a:ext cx="1826100" cy="594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Website</a:t>
            </a:r>
            <a:endParaRPr sz="2400"/>
          </a:p>
        </p:txBody>
      </p:sp>
      <p:cxnSp>
        <p:nvCxnSpPr>
          <p:cNvPr id="422" name="Google Shape;422;p42"/>
          <p:cNvCxnSpPr>
            <a:stCxn id="421" idx="3"/>
            <a:endCxn id="413" idx="1"/>
          </p:cNvCxnSpPr>
          <p:nvPr/>
        </p:nvCxnSpPr>
        <p:spPr>
          <a:xfrm>
            <a:off x="2251925" y="3131700"/>
            <a:ext cx="2250600" cy="42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3" name="Google Shape;423;p42"/>
          <p:cNvSpPr/>
          <p:nvPr/>
        </p:nvSpPr>
        <p:spPr>
          <a:xfrm>
            <a:off x="9686825" y="3074325"/>
            <a:ext cx="2250600" cy="828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Inventory service</a:t>
            </a:r>
            <a:endParaRPr sz="2400"/>
          </a:p>
        </p:txBody>
      </p:sp>
      <p:cxnSp>
        <p:nvCxnSpPr>
          <p:cNvPr id="424" name="Google Shape;424;p42"/>
          <p:cNvCxnSpPr>
            <a:stCxn id="414" idx="3"/>
            <a:endCxn id="423" idx="1"/>
          </p:cNvCxnSpPr>
          <p:nvPr/>
        </p:nvCxnSpPr>
        <p:spPr>
          <a:xfrm flipH="1" rot="10800000">
            <a:off x="8103275" y="3488400"/>
            <a:ext cx="15837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42"/>
          <p:cNvSpPr/>
          <p:nvPr/>
        </p:nvSpPr>
        <p:spPr>
          <a:xfrm>
            <a:off x="6086088" y="3977700"/>
            <a:ext cx="2017200" cy="5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Payments </a:t>
            </a:r>
            <a:r>
              <a:rPr lang="en-US" sz="1800"/>
              <a:t>Subscription</a:t>
            </a:r>
            <a:endParaRPr sz="1800"/>
          </a:p>
        </p:txBody>
      </p:sp>
      <p:sp>
        <p:nvSpPr>
          <p:cNvPr id="425" name="Google Shape;425;p42"/>
          <p:cNvSpPr/>
          <p:nvPr/>
        </p:nvSpPr>
        <p:spPr>
          <a:xfrm>
            <a:off x="8411013" y="3046800"/>
            <a:ext cx="1061700" cy="169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</a:t>
            </a:r>
            <a:endParaRPr/>
          </a:p>
        </p:txBody>
      </p:sp>
      <p:sp>
        <p:nvSpPr>
          <p:cNvPr id="426" name="Google Shape;426;p42"/>
          <p:cNvSpPr/>
          <p:nvPr/>
        </p:nvSpPr>
        <p:spPr>
          <a:xfrm>
            <a:off x="6086075" y="2409900"/>
            <a:ext cx="2017200" cy="5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Confirmation</a:t>
            </a:r>
            <a:r>
              <a:rPr lang="en-US" sz="1800"/>
              <a:t> Subscription</a:t>
            </a:r>
            <a:endParaRPr sz="1800"/>
          </a:p>
        </p:txBody>
      </p:sp>
      <p:sp>
        <p:nvSpPr>
          <p:cNvPr id="427" name="Google Shape;427;p42"/>
          <p:cNvSpPr/>
          <p:nvPr/>
        </p:nvSpPr>
        <p:spPr>
          <a:xfrm>
            <a:off x="9686975" y="1739225"/>
            <a:ext cx="2250600" cy="828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Customer email</a:t>
            </a:r>
            <a:r>
              <a:rPr lang="en-US" sz="2400"/>
              <a:t> service</a:t>
            </a:r>
            <a:endParaRPr sz="2400"/>
          </a:p>
        </p:txBody>
      </p:sp>
      <p:cxnSp>
        <p:nvCxnSpPr>
          <p:cNvPr id="428" name="Google Shape;428;p42"/>
          <p:cNvCxnSpPr>
            <a:stCxn id="426" idx="3"/>
            <a:endCxn id="427" idx="1"/>
          </p:cNvCxnSpPr>
          <p:nvPr/>
        </p:nvCxnSpPr>
        <p:spPr>
          <a:xfrm flipH="1" rot="10800000">
            <a:off x="8103275" y="2153100"/>
            <a:ext cx="1583700" cy="55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42"/>
          <p:cNvSpPr/>
          <p:nvPr/>
        </p:nvSpPr>
        <p:spPr>
          <a:xfrm>
            <a:off x="8334875" y="2054550"/>
            <a:ext cx="1061700" cy="169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/>
              <a:t>Lab</a:t>
            </a:r>
            <a:endParaRPr/>
          </a:p>
        </p:txBody>
      </p:sp>
      <p:sp>
        <p:nvSpPr>
          <p:cNvPr id="435" name="Google Shape;435;p43"/>
          <p:cNvSpPr/>
          <p:nvPr/>
        </p:nvSpPr>
        <p:spPr>
          <a:xfrm>
            <a:off x="-18000" y="1339575"/>
            <a:ext cx="12204000" cy="53052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3"/>
          <p:cNvSpPr txBox="1"/>
          <p:nvPr>
            <p:ph idx="1" type="body"/>
          </p:nvPr>
        </p:nvSpPr>
        <p:spPr>
          <a:xfrm>
            <a:off x="76200" y="15882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Event-driven thumbnail microservice</a:t>
            </a:r>
            <a:endParaRPr b="1" sz="5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3"/>
          <p:cNvSpPr txBox="1"/>
          <p:nvPr>
            <p:ph idx="1" type="body"/>
          </p:nvPr>
        </p:nvSpPr>
        <p:spPr>
          <a:xfrm>
            <a:off x="0" y="15120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Event-driven thumbnail microservice</a:t>
            </a:r>
            <a:endParaRPr b="1" sz="5500">
              <a:solidFill>
                <a:srgbClr val="F17E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3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9" name="Google Shape;439;p43"/>
          <p:cNvSpPr/>
          <p:nvPr/>
        </p:nvSpPr>
        <p:spPr>
          <a:xfrm>
            <a:off x="-18000" y="0"/>
            <a:ext cx="12204000" cy="32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AWS Container services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Elastic Container Registry (ECR)</a:t>
            </a:r>
            <a:r>
              <a:rPr lang="en-US"/>
              <a:t> - Store your container images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Elastic Container Service (ECS) </a:t>
            </a:r>
            <a:r>
              <a:rPr lang="en-US"/>
              <a:t>- AWS specific container orchestrator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Elastic Kubernetes Service (EKS)</a:t>
            </a:r>
            <a:r>
              <a:rPr lang="en-US"/>
              <a:t> - Managed Kubernetes on AWS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Fargate</a:t>
            </a:r>
            <a:r>
              <a:rPr lang="en-US"/>
              <a:t> - Run </a:t>
            </a:r>
            <a:r>
              <a:rPr i="1" lang="en-US"/>
              <a:t>serverless</a:t>
            </a:r>
            <a:r>
              <a:rPr lang="en-US"/>
              <a:t> containers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EC2</a:t>
            </a:r>
            <a:r>
              <a:rPr lang="en-US"/>
              <a:t> - Simply run your containers on VMs under you complete control</a:t>
            </a:r>
            <a:endParaRPr/>
          </a:p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Elastic Container Registry (ECR)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Public or private image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Pricing is based on image storage</a:t>
            </a:r>
            <a:endParaRPr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$0.10 per GB-month storage  and cost per download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Authenticate via Docker with the `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aws ecr get-login</a:t>
            </a:r>
            <a:r>
              <a:rPr lang="en-US"/>
              <a:t>` command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Access control via IAM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Image security scanning</a:t>
            </a:r>
            <a:endParaRPr/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-18000" y="1339575"/>
            <a:ext cx="12204000" cy="53052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76200" y="15882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Pushing an image to ECR</a:t>
            </a:r>
            <a:endParaRPr b="1" sz="5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0" y="15120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Pushing an image to ECR</a:t>
            </a:r>
            <a:endParaRPr b="1" sz="5500">
              <a:solidFill>
                <a:srgbClr val="F17E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-18000" y="0"/>
            <a:ext cx="12204000" cy="32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Elastic Container Service (ECS) 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Deploy clusters </a:t>
            </a:r>
            <a:endParaRPr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EC2 Linux or Windows auto-scaling groups for application nodes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Services</a:t>
            </a:r>
            <a:r>
              <a:rPr lang="en-US"/>
              <a:t> - like a deployment in k8s linked to a load balancer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Tasks</a:t>
            </a:r>
            <a:r>
              <a:rPr lang="en-US"/>
              <a:t> - like a pod, it is a definition of multiple containers bundle together, env variables, and ports to expose</a:t>
            </a:r>
            <a:endParaRPr/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ECS with Fargate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Nodes are hidden, no longer need to even have EC2 worker nodes</a:t>
            </a:r>
            <a:endParaRPr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36" y="2155826"/>
            <a:ext cx="11522328" cy="468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-18000" y="1339575"/>
            <a:ext cx="12204000" cy="53052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76200" y="15882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Running an app in ECS</a:t>
            </a:r>
            <a:endParaRPr b="1" sz="5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0" y="15120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Running an app in ECS</a:t>
            </a:r>
            <a:endParaRPr b="1" sz="5500">
              <a:solidFill>
                <a:srgbClr val="F17E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-18000" y="0"/>
            <a:ext cx="12204000" cy="32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Elastic Kubernetes Service (EKS)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Fully managed k8s control plane, worker nodes managed by autoscaling group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Billed for resources used and cluster management fee ($0.10/hr)</a:t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