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pigateway/latest/developerguide/api-gateway-metrics-and-dimension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mazon.qwiklabs.com/focuses/10176?catalog_rank=%7B%22rank%22%3A1%2C%22num_filters%22%3A0%2C%22has_search%22%3Atrue%7D&amp;parent=catalog&amp;search_id=4415042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CloudWatch/latest/monitoring/aws-services-cloudwatch-metrics.html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e3d95be9c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e3d95be9c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https://docs.aws.amazon.com/apigateway/latest/developerguide/api-gateway-metrics-and-dimensions.html</a:t>
            </a:r>
            <a:r>
              <a:rPr lang="en-US"/>
              <a:t> </a:t>
            </a:r>
            <a:endParaRPr/>
          </a:p>
        </p:txBody>
      </p:sp>
      <p:sp>
        <p:nvSpPr>
          <p:cNvPr id="205" name="Google Shape;205;g6e3d95be9c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e3d95be9c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e3d95be9c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e3d95be9c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8168e7fff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https://amazon.qwiklabs.com/focuses/10176?catalog_rank=%7B%22rank%22%3A1%2C%22num_filters%22%3A0%2C%22has_search%22%3Atrue%7D&amp;parent=catalog&amp;search_id=4415042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0" name="Google Shape;220;g58168e7fff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e3d95be9c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e3d95be9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e3d95be9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3d95be9c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3d95be9c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6e3d95be9c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3d95be9c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3d95be9c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https://docs.aws.amazon.com/AmazonCloudWatch/latest/monitoring/aws-services-cloudwatch-metrics.html</a:t>
            </a:r>
            <a:endParaRPr/>
          </a:p>
        </p:txBody>
      </p:sp>
      <p:sp>
        <p:nvSpPr>
          <p:cNvPr id="248" name="Google Shape;248;g6e3d95be9c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e3d95be9c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6e3d95be9c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3d95be9c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3d95be9c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e3d95be9c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3d95be9c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3d95be9c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6e3d95be9c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3d95be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3d95be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e3d95be9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3d95be9c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3d95be9c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may define a single, cohesive api that makes use of multiple microservices.</a:t>
            </a:r>
            <a:endParaRPr/>
          </a:p>
        </p:txBody>
      </p:sp>
      <p:sp>
        <p:nvSpPr>
          <p:cNvPr id="116" name="Google Shape;116;g6e3d95be9c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e3d95be9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e3d95be9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6e3d95be9c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3d95be9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3d95be9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6e3d95be9c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e3d95be9c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e3d95be9c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example policy grants access to the API under the specified account-id in the specified region to any user whose source IP address is in the address block 123.4.5.6/24. The policy denies all access to the API if the user's source IP is not within the range.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6e3d95be9c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d95be9c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d95be9c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e3d95be9c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/>
          <p:nvPr>
            <p:ph idx="2" type="pic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 with Caption">
  <p:cSld name="1_Content with Caption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b="0" sz="2400">
                <a:solidFill>
                  <a:srgbClr val="F17E3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1425" spcFirstLastPara="1" rIns="91425" wrap="square" tIns="468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b="0" i="0" sz="3200" u="none" cap="none" strike="noStrik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68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b="0" i="0" sz="22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b="0" i="0" sz="1600" u="none" cap="none" strike="noStrik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62451" y="477975"/>
            <a:ext cx="981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AWS Additional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Available Metrics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Counters: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4XXError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5XXError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CacheHitCount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CacheMissCount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Count - Total # of requests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Gauges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IntegrationLatency -  API Gateway to backend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Latency - client to client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Caching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Dedicated cache per stage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Enable caching based on Resource + Method + Parameters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Cache flushing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Clients can bypass the cache with Cache-Control: max-age=0 header</a:t>
            </a:r>
            <a:endParaRPr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QwikLab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CloudWatch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Monitors your AWS resources and applications on AWS in real time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Dashboarding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Alerting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Custom metrics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Log aggregation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575" y="2525488"/>
            <a:ext cx="30480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CloudWatch Gotchas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Metrics are not aggregated across regions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Metric data is kept for 15 months</a:t>
            </a:r>
            <a:endParaRPr/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CloudWatch Constructs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Metrics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Namespace - Group of metrics for a service Example: aws/ec2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Metric - Represents a vector of measurement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Dimension - key/value pair on a metric used to select subsets of datapoints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Logging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LogGroups - Example: /aws/lambda/ameade-thumbnail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LogStreams - Sequence of log events from a single emitter of logs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-18000" y="1339575"/>
            <a:ext cx="12204000" cy="53052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3F3F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76200" y="15882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CloudWatch</a:t>
            </a:r>
            <a:endParaRPr b="1" sz="55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0" y="1512000"/>
            <a:ext cx="121920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68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17E3A"/>
                </a:solidFill>
                <a:latin typeface="Calibri"/>
                <a:ea typeface="Calibri"/>
                <a:cs typeface="Calibri"/>
                <a:sym typeface="Calibri"/>
              </a:rPr>
              <a:t>CloudWatch</a:t>
            </a:r>
            <a:endParaRPr b="1" sz="5500">
              <a:solidFill>
                <a:srgbClr val="F17E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-18000" y="0"/>
            <a:ext cx="12204000" cy="32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Management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497050" y="1512000"/>
            <a:ext cx="48429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Access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Rate-limiting and throttling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Versioning and API Definition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Logging and Monitoring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Caching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1146525" y="1941150"/>
            <a:ext cx="3821700" cy="3821700"/>
          </a:xfrm>
          <a:prstGeom prst="donut">
            <a:avLst>
              <a:gd fmla="val 25000" name="adj"/>
            </a:avLst>
          </a:prstGeom>
          <a:gradFill>
            <a:gsLst>
              <a:gs pos="0">
                <a:srgbClr val="90BBE3"/>
              </a:gs>
              <a:gs pos="100000">
                <a:srgbClr val="397AB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571175" y="3014975"/>
            <a:ext cx="31635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REST API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28000" y="1512000"/>
            <a:ext cx="60087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Allows you to put a REST Api in front of: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Lambdas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EC2 instances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Existing apis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and more!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Automatic features like API metrics such as API calls, latency, and error rates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077" y="1460700"/>
            <a:ext cx="3323050" cy="4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9450325" y="3316988"/>
            <a:ext cx="1889676" cy="14535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350" y="764350"/>
            <a:ext cx="7278875" cy="5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951550" y="4658550"/>
            <a:ext cx="1146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Amazon API Gateway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943600" y="2995175"/>
            <a:ext cx="22482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lambdas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126250" y="4384450"/>
            <a:ext cx="20655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ec2 endpoints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074750" y="5632925"/>
            <a:ext cx="2117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Any AWS service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9821863" y="3544875"/>
            <a:ext cx="1146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All publicly accessible endpoints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4" name="Google Shape;104;p19"/>
          <p:cNvCxnSpPr>
            <a:stCxn id="105" idx="3"/>
          </p:cNvCxnSpPr>
          <p:nvPr/>
        </p:nvCxnSpPr>
        <p:spPr>
          <a:xfrm flipH="1" rot="10800000">
            <a:off x="3032648" y="2700376"/>
            <a:ext cx="3193800" cy="134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5" idx="3"/>
          </p:cNvCxnSpPr>
          <p:nvPr/>
        </p:nvCxnSpPr>
        <p:spPr>
          <a:xfrm>
            <a:off x="3032648" y="4043776"/>
            <a:ext cx="3194400" cy="155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050" y="3429001"/>
            <a:ext cx="1015598" cy="122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>
            <a:stCxn id="105" idx="3"/>
          </p:cNvCxnSpPr>
          <p:nvPr/>
        </p:nvCxnSpPr>
        <p:spPr>
          <a:xfrm>
            <a:off x="3032648" y="4043776"/>
            <a:ext cx="317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9237" y="1805499"/>
            <a:ext cx="1456926" cy="1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150" y="3393200"/>
            <a:ext cx="1067100" cy="107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>
            <a:stCxn id="105" idx="3"/>
          </p:cNvCxnSpPr>
          <p:nvPr/>
        </p:nvCxnSpPr>
        <p:spPr>
          <a:xfrm>
            <a:off x="3032648" y="4043776"/>
            <a:ext cx="6033600" cy="2028000"/>
          </a:xfrm>
          <a:prstGeom prst="bentConnector3">
            <a:avLst>
              <a:gd fmla="val 265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>
            <a:endCxn id="95" idx="2"/>
          </p:cNvCxnSpPr>
          <p:nvPr/>
        </p:nvCxnSpPr>
        <p:spPr>
          <a:xfrm rot="-5400000">
            <a:off x="8241186" y="4865774"/>
            <a:ext cx="2037000" cy="393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96000" y="4598097"/>
            <a:ext cx="1343400" cy="1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616250" y="1847200"/>
            <a:ext cx="2271900" cy="1082700"/>
          </a:xfrm>
          <a:prstGeom prst="roundRect">
            <a:avLst>
              <a:gd fmla="val 16667" name="adj"/>
            </a:avLst>
          </a:prstGeom>
          <a:solidFill>
            <a:srgbClr val="FB8A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PetStore API</a:t>
            </a:r>
            <a:endParaRPr b="1" sz="2400"/>
          </a:p>
        </p:txBody>
      </p:sp>
      <p:sp>
        <p:nvSpPr>
          <p:cNvPr id="121" name="Google Shape;121;p20"/>
          <p:cNvSpPr txBox="1"/>
          <p:nvPr/>
        </p:nvSpPr>
        <p:spPr>
          <a:xfrm>
            <a:off x="2346875" y="3062400"/>
            <a:ext cx="1295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/pets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346875" y="4353750"/>
            <a:ext cx="1732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/user/login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346875" y="5384250"/>
            <a:ext cx="2271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/user/logout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826475" y="3567000"/>
            <a:ext cx="6795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GET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835275" y="4927050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POST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835275" y="5906100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POST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2826475" y="3948000"/>
            <a:ext cx="8340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POST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 flipH="1" rot="10800000">
            <a:off x="3505975" y="2186850"/>
            <a:ext cx="4395000" cy="152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525" y="1375263"/>
            <a:ext cx="2516274" cy="251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8410550" y="3694400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EC2 Instance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8346850" y="1898950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Pet catalog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2" name="Google Shape;132;p20"/>
          <p:cNvCxnSpPr>
            <a:stCxn id="127" idx="3"/>
          </p:cNvCxnSpPr>
          <p:nvPr/>
        </p:nvCxnSpPr>
        <p:spPr>
          <a:xfrm flipH="1" rot="10800000">
            <a:off x="3660475" y="2339250"/>
            <a:ext cx="4392900" cy="175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925" y="4330650"/>
            <a:ext cx="910228" cy="9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325" y="5472150"/>
            <a:ext cx="910228" cy="9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8356150" y="4449895"/>
            <a:ext cx="1519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Login lambda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356150" y="5591395"/>
            <a:ext cx="1519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Logout</a:t>
            </a: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 lambda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p20"/>
          <p:cNvCxnSpPr>
            <a:stCxn id="125" idx="3"/>
            <a:endCxn id="133" idx="1"/>
          </p:cNvCxnSpPr>
          <p:nvPr/>
        </p:nvCxnSpPr>
        <p:spPr>
          <a:xfrm flipH="1" rot="10800000">
            <a:off x="3669275" y="4784700"/>
            <a:ext cx="3776700" cy="291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26" idx="3"/>
            <a:endCxn id="134" idx="1"/>
          </p:cNvCxnSpPr>
          <p:nvPr/>
        </p:nvCxnSpPr>
        <p:spPr>
          <a:xfrm flipH="1" rot="10800000">
            <a:off x="3669275" y="5926050"/>
            <a:ext cx="3831000" cy="129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0"/>
          <p:cNvSpPr txBox="1"/>
          <p:nvPr/>
        </p:nvSpPr>
        <p:spPr>
          <a:xfrm>
            <a:off x="229075" y="1316625"/>
            <a:ext cx="55629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https://0m73v0kkpg.execute-api.us-east-1.amazonaws.com/Prod/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3212625" y="2088300"/>
            <a:ext cx="5555400" cy="320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ApiAPI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99" y="2772300"/>
            <a:ext cx="1571675" cy="1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Flow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775" y="1478701"/>
            <a:ext cx="468574" cy="56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5537640" y="3067774"/>
            <a:ext cx="731273" cy="1107258"/>
            <a:chOff x="2927550" y="2447900"/>
            <a:chExt cx="1525075" cy="2539000"/>
          </a:xfrm>
        </p:grpSpPr>
        <p:sp>
          <p:nvSpPr>
            <p:cNvPr id="151" name="Google Shape;151;p21"/>
            <p:cNvSpPr/>
            <p:nvPr/>
          </p:nvSpPr>
          <p:spPr>
            <a:xfrm>
              <a:off x="2927550" y="4238925"/>
              <a:ext cx="1525075" cy="747975"/>
            </a:xfrm>
            <a:prstGeom prst="flowChartMagneticDisk">
              <a:avLst/>
            </a:prstGeom>
            <a:gradFill>
              <a:gsLst>
                <a:gs pos="0">
                  <a:srgbClr val="C6C6C6"/>
                </a:gs>
                <a:gs pos="100000">
                  <a:srgbClr val="858585"/>
                </a:gs>
              </a:gsLst>
              <a:lin ang="16200038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927550" y="3639700"/>
              <a:ext cx="1525075" cy="747975"/>
            </a:xfrm>
            <a:prstGeom prst="flowChartMagneticDisk">
              <a:avLst/>
            </a:prstGeom>
            <a:gradFill>
              <a:gsLst>
                <a:gs pos="0">
                  <a:srgbClr val="C6C6C6"/>
                </a:gs>
                <a:gs pos="100000">
                  <a:srgbClr val="858585"/>
                </a:gs>
              </a:gsLst>
              <a:lin ang="16200038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927550" y="3055013"/>
              <a:ext cx="1525075" cy="747975"/>
            </a:xfrm>
            <a:prstGeom prst="flowChartMagneticDisk">
              <a:avLst/>
            </a:prstGeom>
            <a:gradFill>
              <a:gsLst>
                <a:gs pos="0">
                  <a:srgbClr val="90BBE3"/>
                </a:gs>
                <a:gs pos="100000">
                  <a:srgbClr val="397AB7"/>
                </a:gs>
              </a:gsLst>
              <a:lin ang="16200038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927550" y="2447900"/>
              <a:ext cx="1525075" cy="747975"/>
            </a:xfrm>
            <a:prstGeom prst="flowChartMagneticDisk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1"/>
          <p:cNvSpPr txBox="1"/>
          <p:nvPr/>
        </p:nvSpPr>
        <p:spPr>
          <a:xfrm>
            <a:off x="3724086" y="2825700"/>
            <a:ext cx="7311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sz="6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0178028" y="3325906"/>
            <a:ext cx="1214352" cy="9340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6795580" y="3004245"/>
            <a:ext cx="2194117" cy="2197243"/>
            <a:chOff x="5776891" y="2799571"/>
            <a:chExt cx="2504700" cy="2501700"/>
          </a:xfrm>
        </p:grpSpPr>
        <p:grpSp>
          <p:nvGrpSpPr>
            <p:cNvPr id="158" name="Google Shape;158;p21"/>
            <p:cNvGrpSpPr/>
            <p:nvPr/>
          </p:nvGrpSpPr>
          <p:grpSpPr>
            <a:xfrm>
              <a:off x="5776891" y="2799571"/>
              <a:ext cx="2504700" cy="2501700"/>
              <a:chOff x="5776891" y="2799571"/>
              <a:chExt cx="2504700" cy="2501700"/>
            </a:xfrm>
          </p:grpSpPr>
          <p:sp>
            <p:nvSpPr>
              <p:cNvPr id="159" name="Google Shape;159;p21"/>
              <p:cNvSpPr/>
              <p:nvPr/>
            </p:nvSpPr>
            <p:spPr>
              <a:xfrm rot="-237713">
                <a:off x="6124158" y="3186442"/>
                <a:ext cx="1771534" cy="1711686"/>
              </a:xfrm>
              <a:prstGeom prst="pie">
                <a:avLst>
                  <a:gd fmla="val 11064536" name="adj1"/>
                  <a:gd fmla="val 12922288" name="adj2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 rot="2519276">
                <a:off x="6133018" y="3174166"/>
                <a:ext cx="1792446" cy="1752509"/>
              </a:xfrm>
              <a:prstGeom prst="pie">
                <a:avLst>
                  <a:gd fmla="val 10160199" name="adj1"/>
                  <a:gd fmla="val 12217366" name="adj2"/>
                </a:avLst>
              </a:prstGeom>
              <a:solidFill>
                <a:srgbClr val="CCF2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 rot="8100000">
                <a:off x="6108864" y="3194607"/>
                <a:ext cx="1789546" cy="1673722"/>
              </a:xfrm>
              <a:prstGeom prst="pie">
                <a:avLst>
                  <a:gd fmla="val 11008710" name="adj1"/>
                  <a:gd fmla="val 13524482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 rot="7402054">
                <a:off x="6133533" y="3173348"/>
                <a:ext cx="1759065" cy="1711552"/>
              </a:xfrm>
              <a:prstGeom prst="pie">
                <a:avLst>
                  <a:gd fmla="val 9414703" name="adj1"/>
                  <a:gd fmla="val 11769316" name="adj2"/>
                </a:avLst>
              </a:prstGeom>
              <a:solidFill>
                <a:srgbClr val="FB8A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 rot="5551250">
                <a:off x="6132245" y="3180549"/>
                <a:ext cx="1766610" cy="1711644"/>
              </a:xfrm>
              <a:prstGeom prst="pie">
                <a:avLst>
                  <a:gd fmla="val 9244315" name="adj1"/>
                  <a:gd fmla="val 11474434" name="adj2"/>
                </a:avLst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21"/>
            <p:cNvSpPr/>
            <p:nvPr/>
          </p:nvSpPr>
          <p:spPr>
            <a:xfrm rot="5559592">
              <a:off x="6111523" y="3159787"/>
              <a:ext cx="1784222" cy="1743355"/>
            </a:xfrm>
            <a:prstGeom prst="pie">
              <a:avLst>
                <a:gd fmla="val 5291014" name="adj1"/>
                <a:gd fmla="val 16077617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1"/>
          <p:cNvSpPr/>
          <p:nvPr/>
        </p:nvSpPr>
        <p:spPr>
          <a:xfrm>
            <a:off x="7800203" y="3501197"/>
            <a:ext cx="125100" cy="5835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23" y="2858786"/>
            <a:ext cx="1750022" cy="175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4825225" y="1467300"/>
            <a:ext cx="247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 Light"/>
                <a:ea typeface="Helvetica Neue Light"/>
                <a:cs typeface="Helvetica Neue Light"/>
                <a:sym typeface="Helvetica Neue Light"/>
              </a:rPr>
              <a:t>API Gateway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799650" y="3435225"/>
            <a:ext cx="4686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549425" y="3472150"/>
            <a:ext cx="468600" cy="29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1"/>
          <p:cNvCxnSpPr/>
          <p:nvPr/>
        </p:nvCxnSpPr>
        <p:spPr>
          <a:xfrm flipH="1" rot="10800000">
            <a:off x="2019245" y="3557999"/>
            <a:ext cx="1056000" cy="17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837288" y="3682950"/>
            <a:ext cx="1245000" cy="101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3327338" y="4215000"/>
            <a:ext cx="1524600" cy="5673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Authorize</a:t>
            </a:r>
            <a:r>
              <a:rPr lang="en-US">
                <a:solidFill>
                  <a:srgbClr val="3F3F3F"/>
                </a:solidFill>
              </a:rPr>
              <a:t> 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4875475" y="4215000"/>
            <a:ext cx="2055600" cy="5673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Check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cache</a:t>
            </a:r>
            <a:r>
              <a:rPr lang="en-US">
                <a:solidFill>
                  <a:srgbClr val="3F3F3F"/>
                </a:solidFill>
              </a:rPr>
              <a:t> 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7017688" y="4215000"/>
            <a:ext cx="1749900" cy="5673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Throttle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9715538" y="4341300"/>
            <a:ext cx="2055600" cy="1097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Send to backend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32450" y="4521375"/>
            <a:ext cx="2055600" cy="10971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User sends request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Gateway Steps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Create API configuration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Deploy API configuration to Stages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Dev - example.com/dev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Test - example.com/staging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Prod - example.com/prod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Manage multiple versions of your API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28000" y="1512000"/>
            <a:ext cx="4947300" cy="44424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users from a specified AWS account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specified source IP address ranges or CIDR blocks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specific virtual private clouds (VPCs) or VPC endpoints (in any account)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791200" y="1396975"/>
            <a:ext cx="6230400" cy="498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"Version": "2012-10-17",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"Statement": [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"Effect": "Allow",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"Principal": "*",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"Action": "execute-api:Invoke",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"Resource": "arn:aws:execute-api: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region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account-id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:*"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"Effect": "Deny",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"Principal": "*"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"Action": "execute-api:Invoke",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"Resource": "arn:aws:execute-api: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region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account-id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:*",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"Condition":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"NotIpAddress":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   "aws:SourceIp": "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123.4.5.6/24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952497" y="324000"/>
            <a:ext cx="11232000" cy="90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 limiting/throttling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</p:spPr>
        <p:txBody>
          <a:bodyPr anchorCtr="0" anchor="t" bIns="45700" lIns="90000" spcFirstLastPara="1" rIns="91425" wrap="square" tIns="468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Control throttling limits per account, stage or stage + resource +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Server-side throttling</a:t>
            </a:r>
            <a:r>
              <a:rPr lang="en-US"/>
              <a:t> limits are applied across all clients. These limit settings exist to prevent your API— and your account — from being overwhelmed by too many requests.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Per-client throttling</a:t>
            </a:r>
            <a:r>
              <a:rPr lang="en-US"/>
              <a:t> limits are applied to clients that use API keys associated with your usage policy as client identifier.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rate limit is reached,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HTTP 429</a:t>
            </a:r>
            <a:r>
              <a:rPr lang="en-US"/>
              <a:t> is returned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11339999" y="6537324"/>
            <a:ext cx="834000" cy="29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