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  <p:embeddedFont>
      <p:font typeface="Helvetica Neue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HelveticaNeue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Light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Infrastructure_as_code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aws.amazon.com/AWSCloudFormation/latest/UserGuide/template-anatomy.html" TargetMode="External"/><Relationship Id="rId3" Type="http://schemas.openxmlformats.org/officeDocument/2006/relationships/hyperlink" Target="https://github.com/awslabs/aws-cloudformation-templates/blob/master/aws/services/EC2/EC2InstanceWithSecurityGroupSample.yaml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e49ae15d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e49ae15d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https://en.wikipedia.org/wiki/Infrastructure_as_code</a:t>
            </a:r>
            <a:endParaRPr/>
          </a:p>
        </p:txBody>
      </p:sp>
      <p:sp>
        <p:nvSpPr>
          <p:cNvPr id="74" name="Google Shape;74;g6e49ae15d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e49ae15dd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e49ae15dd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6e49ae15dd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e49ae15dd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e49ae15dd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6e49ae15dd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e49ae15dd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e49ae15dd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https://docs.aws.amazon.com/AWSCloudFormation/latest/UserGuide/template-anatomy.html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EC2 + Security Group with 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https://github.com/awslabs/aws-cloudformation-templates/blob/master/aws/services/EC2/EC2InstanceWithSecurityGroupSample.yaml</a:t>
            </a:r>
            <a:endParaRPr/>
          </a:p>
        </p:txBody>
      </p:sp>
      <p:sp>
        <p:nvSpPr>
          <p:cNvPr id="99" name="Google Shape;99;g6e49ae15dd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49ae15dd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e49ae15dd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6e49ae15dd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e49ae15dd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e49ae15dd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6e49ae15dd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168e7fff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58168e7fff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886326" y="4135428"/>
            <a:ext cx="7305674" cy="952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600"/>
              <a:buFont typeface="Helvetica Neue Ligh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5172074" y="5237160"/>
            <a:ext cx="7019925" cy="763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F3A"/>
              </a:buClr>
              <a:buSzPts val="2800"/>
              <a:buFont typeface="Helvetica Neue Light"/>
              <a:buNone/>
              <a:defRPr sz="2800">
                <a:solidFill>
                  <a:srgbClr val="F17F3A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/>
          <p:nvPr>
            <p:ph idx="2" type="pic"/>
          </p:nvPr>
        </p:nvSpPr>
        <p:spPr>
          <a:xfrm>
            <a:off x="5083172" y="1465729"/>
            <a:ext cx="6172200" cy="4777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Helvetica Neue Light"/>
              <a:buNone/>
              <a:defRPr b="0" i="0" sz="28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973929" y="1465729"/>
            <a:ext cx="3898109" cy="4777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 rot="5400000">
            <a:off x="3744000" y="-1404000"/>
            <a:ext cx="4680000" cy="10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 rot="5400000">
            <a:off x="7516957" y="2571338"/>
            <a:ext cx="478760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 rot="5400000">
            <a:off x="2307432" y="128167"/>
            <a:ext cx="4800600" cy="7529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nt with Caption">
  <p:cSld name="1_Content with Caption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ew section">
  <p:cSld name="new sec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829208" y="385645"/>
            <a:ext cx="8797678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1973263" y="4756150"/>
            <a:ext cx="4122737" cy="133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8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6172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51200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b="0" sz="2400">
                <a:solidFill>
                  <a:srgbClr val="F17E3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23567"/>
            <a:ext cx="5157787" cy="3767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51200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b="0" sz="2400">
                <a:solidFill>
                  <a:srgbClr val="F17E3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23565"/>
            <a:ext cx="5183188" cy="3767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1425" spcFirstLastPara="1" rIns="91425" wrap="square" tIns="46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5180012" y="1512000"/>
            <a:ext cx="6172200" cy="4814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958053" y="1512000"/>
            <a:ext cx="3932237" cy="4814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23344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b="0" i="0" sz="24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b="0" i="0" sz="22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b="0" i="0" sz="2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b="0" i="0" sz="16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862445" y="477982"/>
            <a:ext cx="787631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17E3A"/>
                </a:solidFill>
                <a:latin typeface="Calibri"/>
                <a:ea typeface="Calibri"/>
                <a:cs typeface="Calibri"/>
                <a:sym typeface="Calibri"/>
              </a:rPr>
              <a:t>CloudFormation and IaC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Infrastructure as Code?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ctr" bIns="45700" lIns="90000" spcFirstLastPara="1" rIns="91425" wrap="square" tIns="468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A practice in which traditional, manual infrastructure management techniques are replaced with code-based tools and software development techniques.</a:t>
            </a:r>
            <a:endParaRPr sz="3000"/>
          </a:p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Infrastructure as Code Advantages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Code is </a:t>
            </a: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fast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Code can be repeated over and over with </a:t>
            </a: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consistent</a:t>
            </a:r>
            <a:r>
              <a:rPr lang="en-US"/>
              <a:t> results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Code is </a:t>
            </a: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sharable</a:t>
            </a:r>
            <a:r>
              <a:rPr lang="en-US"/>
              <a:t>, </a:t>
            </a: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versionable</a:t>
            </a:r>
            <a:r>
              <a:rPr lang="en-US"/>
              <a:t>, and </a:t>
            </a: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self-documenting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AWS CloudFormation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828000" y="1512000"/>
            <a:ext cx="68793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 tool for describing and deploying AWS resources  via templates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No additional charge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4175" y="1512000"/>
            <a:ext cx="31623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Cloud Formation Templates (CFTs)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6234700" y="2877600"/>
            <a:ext cx="5553600" cy="3314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AWSTemplateFormatVersion: '2010-09-09'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Resources: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EC2Instance: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Type: AWS::EC2::Instance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Properties: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InstanceType: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t3.small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KeyName: ameade-nova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ImageId: "ami-087a82f6b78a07557"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828000" y="1512000"/>
            <a:ext cx="5268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 JSON or YAML formatted file that defines all desired, related resources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Supports inputs (parameters) and outputs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Conditions can limit the passed in values of parameters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8650" y="1232100"/>
            <a:ext cx="1669652" cy="16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6581975" y="2484175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Example template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Repeatable deployment process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Declarative language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Focus on the application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Parallel deployment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Template-driven</a:t>
            </a:r>
            <a:endParaRPr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When you deploy a template, a stack is created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Stacks allows you to managed all related resources as a single unit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Existing stacks can be updated</a:t>
            </a:r>
            <a:endParaRPr/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7013" y="3639300"/>
            <a:ext cx="254317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/>
              <a:t>QwikLab</a:t>
            </a:r>
            <a:endParaRPr/>
          </a:p>
        </p:txBody>
      </p:sp>
      <p:sp>
        <p:nvSpPr>
          <p:cNvPr id="129" name="Google Shape;129;p23"/>
          <p:cNvSpPr/>
          <p:nvPr/>
        </p:nvSpPr>
        <p:spPr>
          <a:xfrm>
            <a:off x="-18000" y="1339575"/>
            <a:ext cx="12204000" cy="5305200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76200" y="1588200"/>
            <a:ext cx="121920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CloudFormation</a:t>
            </a:r>
            <a:endParaRPr b="1" sz="55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0" y="1512000"/>
            <a:ext cx="121920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F17E3A"/>
                </a:solidFill>
                <a:latin typeface="Calibri"/>
                <a:ea typeface="Calibri"/>
                <a:cs typeface="Calibri"/>
                <a:sym typeface="Calibri"/>
              </a:rPr>
              <a:t>CloudFormation</a:t>
            </a:r>
            <a:endParaRPr b="1" sz="5500">
              <a:solidFill>
                <a:srgbClr val="F17E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-18000" y="0"/>
            <a:ext cx="12204000" cy="32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