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2.jpeg" ContentType="image/jpeg"/>
  <Override PartName="/ppt/media/image1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53C588F4-40F8-4202-89EB-12E54EFF232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hyperlink" Target="https://learn.hashicorp.com/collections/terraform/aws-get-started" TargetMode="External"/><Relationship Id="rId2" Type="http://schemas.openxmlformats.org/officeDocument/2006/relationships/slide" Target="../slides/slide16.xml"/><Relationship Id="rId3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5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2DA6FA3-5525-4D48-9CB0-E1F132398A2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6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2464AEE-1ED0-4023-A7E0-1F743A1D19A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6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93FBE52-93B8-4ECE-8F39-767A4BF16773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6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7211F75-902D-434A-B779-E697E3980514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7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2145856-BEA8-40FA-9E0F-3FC457031CDE}" type="slidenum">
              <a:rPr b="0" lang="en-US" sz="1800" spc="-1" strike="noStrike">
                <a:latin typeface="Times New Roman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7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EA38BED-3F0E-40F3-8D26-8DAE2739B8A3}" type="slidenum">
              <a:rPr b="0" lang="en-US" sz="1800" spc="-1" strike="noStrike">
                <a:latin typeface="Times New Roman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p>
            <a:pPr marL="457200"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00"/>
                </a:solidFill>
                <a:uFillTx/>
                <a:latin typeface="Calibri"/>
                <a:ea typeface="Calibri"/>
                <a:hlinkClick r:id="rId1"/>
              </a:rPr>
              <a:t>https://learn.hashicorp.com/collections/terraform/aws-get-started</a:t>
            </a:r>
            <a:endParaRPr b="0" lang="en-US" sz="12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3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EA68C82-1F9E-4EAE-B976-77EDA065A504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179BA32-503E-4B7B-BD4C-62EC8DA55F2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4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F6B635B-B12D-462C-A979-ADF502EF01CD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4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32BF34E-34D0-4B92-897F-EE72C37BAE5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4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6F1A8B7-1E1B-4F66-87F4-E17956054F6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4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5042F60-FFAB-4926-B925-97E87A6E155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5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21A8E2C-3BA1-418F-9E25-8CF12982530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5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F0B3E55-C4D3-4769-B7E0-E30336A717A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52560" y="324000"/>
            <a:ext cx="11231640" cy="907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28000" y="1512000"/>
            <a:ext cx="10511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828000" y="3956400"/>
            <a:ext cx="10511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52560" y="324000"/>
            <a:ext cx="11231640" cy="907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28000" y="1512000"/>
            <a:ext cx="512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14680" y="1512000"/>
            <a:ext cx="512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828000" y="3956400"/>
            <a:ext cx="512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14680" y="3956400"/>
            <a:ext cx="512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52560" y="324000"/>
            <a:ext cx="11231640" cy="907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28000" y="1512000"/>
            <a:ext cx="338436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81920" y="1512000"/>
            <a:ext cx="338436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935840" y="1512000"/>
            <a:ext cx="338436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828000" y="3956400"/>
            <a:ext cx="338436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81920" y="3956400"/>
            <a:ext cx="338436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7935840" y="3956400"/>
            <a:ext cx="338436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952560" y="324000"/>
            <a:ext cx="11231640" cy="907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828000" y="1512000"/>
            <a:ext cx="10511640" cy="467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952560" y="324000"/>
            <a:ext cx="11231640" cy="907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828000" y="1512000"/>
            <a:ext cx="10511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952560" y="324000"/>
            <a:ext cx="11231640" cy="907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828000" y="1512000"/>
            <a:ext cx="512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214680" y="1512000"/>
            <a:ext cx="512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952560" y="324000"/>
            <a:ext cx="11231640" cy="907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952560" y="324000"/>
            <a:ext cx="11231640" cy="4208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52560" y="324000"/>
            <a:ext cx="11231640" cy="907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28000" y="1512000"/>
            <a:ext cx="512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14680" y="1512000"/>
            <a:ext cx="512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828000" y="3956400"/>
            <a:ext cx="512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52560" y="324000"/>
            <a:ext cx="11231640" cy="907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828000" y="1512000"/>
            <a:ext cx="10511640" cy="467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952560" y="324000"/>
            <a:ext cx="11231640" cy="907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828000" y="1512000"/>
            <a:ext cx="512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14680" y="1512000"/>
            <a:ext cx="512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214680" y="3956400"/>
            <a:ext cx="512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952560" y="324000"/>
            <a:ext cx="11231640" cy="907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828000" y="1512000"/>
            <a:ext cx="512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14680" y="1512000"/>
            <a:ext cx="512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828000" y="3956400"/>
            <a:ext cx="10511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952560" y="324000"/>
            <a:ext cx="11231640" cy="907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828000" y="1512000"/>
            <a:ext cx="10511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828000" y="3956400"/>
            <a:ext cx="10511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952560" y="324000"/>
            <a:ext cx="11231640" cy="907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28000" y="1512000"/>
            <a:ext cx="512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14680" y="1512000"/>
            <a:ext cx="512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828000" y="3956400"/>
            <a:ext cx="512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6214680" y="3956400"/>
            <a:ext cx="512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952560" y="324000"/>
            <a:ext cx="11231640" cy="907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28000" y="1512000"/>
            <a:ext cx="338436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381920" y="1512000"/>
            <a:ext cx="338436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7935840" y="1512000"/>
            <a:ext cx="338436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828000" y="3956400"/>
            <a:ext cx="338436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4381920" y="3956400"/>
            <a:ext cx="338436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7935840" y="3956400"/>
            <a:ext cx="338436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52560" y="324000"/>
            <a:ext cx="11231640" cy="907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828000" y="1512000"/>
            <a:ext cx="10511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52560" y="324000"/>
            <a:ext cx="11231640" cy="907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828000" y="1512000"/>
            <a:ext cx="512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14680" y="1512000"/>
            <a:ext cx="512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52560" y="324000"/>
            <a:ext cx="11231640" cy="907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52560" y="324000"/>
            <a:ext cx="11231640" cy="4208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52560" y="324000"/>
            <a:ext cx="11231640" cy="907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28000" y="1512000"/>
            <a:ext cx="512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14680" y="1512000"/>
            <a:ext cx="512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828000" y="3956400"/>
            <a:ext cx="512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52560" y="324000"/>
            <a:ext cx="11231640" cy="907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28000" y="1512000"/>
            <a:ext cx="512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14680" y="1512000"/>
            <a:ext cx="512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14680" y="3956400"/>
            <a:ext cx="512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52560" y="324000"/>
            <a:ext cx="11231640" cy="907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28000" y="1512000"/>
            <a:ext cx="512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14680" y="1512000"/>
            <a:ext cx="512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828000" y="3956400"/>
            <a:ext cx="10511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29080" y="385560"/>
            <a:ext cx="8797320" cy="907560"/>
          </a:xfrm>
          <a:prstGeom prst="rect">
            <a:avLst/>
          </a:prstGeom>
        </p:spPr>
        <p:txBody>
          <a:bodyPr anchor="ctr"/>
          <a:p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973160" y="4756320"/>
            <a:ext cx="4122360" cy="1336320"/>
          </a:xfrm>
          <a:prstGeom prst="rect">
            <a:avLst/>
          </a:prstGeom>
        </p:spPr>
        <p:txBody>
          <a:bodyPr lIns="90000" tIns="4680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952560" y="324000"/>
            <a:ext cx="11231640" cy="907560"/>
          </a:xfrm>
          <a:prstGeom prst="rect">
            <a:avLst/>
          </a:prstGeom>
        </p:spPr>
        <p:txBody>
          <a:bodyPr anchor="ctr"/>
          <a:p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828000" y="1512000"/>
            <a:ext cx="10511640" cy="4679640"/>
          </a:xfrm>
          <a:prstGeom prst="rect">
            <a:avLst/>
          </a:prstGeom>
        </p:spPr>
        <p:txBody>
          <a:bodyPr lIns="90000" tIns="4680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sldNum"/>
          </p:nvPr>
        </p:nvSpPr>
        <p:spPr>
          <a:xfrm>
            <a:off x="11340000" y="6537240"/>
            <a:ext cx="833760" cy="2980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71842E90-0323-488A-9FC8-69A44ED07876}" type="slidenum">
              <a: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862560" y="478080"/>
            <a:ext cx="7876080" cy="101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f17e3a"/>
                </a:solidFill>
                <a:latin typeface="Calibri"/>
                <a:ea typeface="Calibri"/>
              </a:rPr>
              <a:t>Microsoft Azure</a:t>
            </a:r>
            <a:endParaRPr b="0" lang="en-US" sz="6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952560" y="324000"/>
            <a:ext cx="11231640" cy="9079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233445"/>
                </a:solidFill>
                <a:latin typeface="Arial"/>
              </a:rPr>
              <a:t>Azure CosmosDB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828000" y="1512000"/>
            <a:ext cx="10511640" cy="4679640"/>
          </a:xfrm>
          <a:prstGeom prst="rect">
            <a:avLst/>
          </a:prstGeom>
          <a:noFill/>
          <a:ln>
            <a:noFill/>
          </a:ln>
        </p:spPr>
        <p:txBody>
          <a:bodyPr lIns="90000" tIns="46800"/>
          <a:p>
            <a:pPr marL="457200" indent="-450360">
              <a:lnSpc>
                <a:spcPct val="90000"/>
              </a:lnSpc>
              <a:spcBef>
                <a:spcPts val="1001"/>
              </a:spcBef>
              <a:buClr>
                <a:srgbClr val="3f3f3f"/>
              </a:buClr>
              <a:buFont typeface="Helvetica Neue Light"/>
              <a:buChar char="•"/>
            </a:pPr>
            <a:r>
              <a:rPr b="0" lang="en-US" sz="32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Distributed, high performance NoSQL database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450360">
              <a:lnSpc>
                <a:spcPct val="90000"/>
              </a:lnSpc>
              <a:spcBef>
                <a:spcPts val="1001"/>
              </a:spcBef>
              <a:buClr>
                <a:srgbClr val="3f3f3f"/>
              </a:buClr>
              <a:buFont typeface="Helvetica Neue Light"/>
              <a:buChar char="•"/>
            </a:pPr>
            <a:r>
              <a:rPr b="0" lang="en-US" sz="32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Globally distributed across regions for single-digit ms response times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450360">
              <a:lnSpc>
                <a:spcPct val="90000"/>
              </a:lnSpc>
              <a:spcBef>
                <a:spcPts val="1001"/>
              </a:spcBef>
              <a:buClr>
                <a:srgbClr val="3f3f3f"/>
              </a:buClr>
              <a:buFont typeface="Helvetica Neue Light"/>
              <a:buChar char="•"/>
            </a:pPr>
            <a:r>
              <a:rPr b="0" lang="en-US" sz="32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Supports various APIs for access, including SQL, MongoDB (document), Cassandra (distributed document), Gremlin (graph)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450360">
              <a:lnSpc>
                <a:spcPct val="90000"/>
              </a:lnSpc>
              <a:spcBef>
                <a:spcPts val="1001"/>
              </a:spcBef>
              <a:buClr>
                <a:srgbClr val="3f3f3f"/>
              </a:buClr>
              <a:buFont typeface="Helvetica Neue Light"/>
              <a:buChar char="•"/>
            </a:pPr>
            <a:r>
              <a:rPr b="0" lang="en-US" sz="32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Billed by “Request Units”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TextShape 3"/>
          <p:cNvSpPr txBox="1"/>
          <p:nvPr/>
        </p:nvSpPr>
        <p:spPr>
          <a:xfrm>
            <a:off x="11340000" y="6537240"/>
            <a:ext cx="833760" cy="298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fld id="{C5989F36-E478-45F9-8700-BEC19E2FAD9F}" type="slidenum">
              <a: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952560" y="324000"/>
            <a:ext cx="11231640" cy="9079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233445"/>
                </a:solidFill>
                <a:latin typeface="Arial"/>
              </a:rPr>
              <a:t>Azure Container Services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828000" y="1512000"/>
            <a:ext cx="10511640" cy="4679640"/>
          </a:xfrm>
          <a:prstGeom prst="rect">
            <a:avLst/>
          </a:prstGeom>
          <a:noFill/>
          <a:ln>
            <a:noFill/>
          </a:ln>
        </p:spPr>
        <p:txBody>
          <a:bodyPr lIns="90000" tIns="46800"/>
          <a:p>
            <a:pPr marL="457200" indent="-450360">
              <a:lnSpc>
                <a:spcPct val="90000"/>
              </a:lnSpc>
              <a:spcBef>
                <a:spcPts val="1001"/>
              </a:spcBef>
              <a:buClr>
                <a:srgbClr val="3f3f3f"/>
              </a:buClr>
              <a:buFont typeface="Helvetica Neue Light"/>
              <a:buChar char="•"/>
            </a:pPr>
            <a:r>
              <a:rPr b="0" lang="en-US" sz="32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Container Instances – run containers without orchestration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450360">
              <a:lnSpc>
                <a:spcPct val="90000"/>
              </a:lnSpc>
              <a:spcBef>
                <a:spcPts val="1001"/>
              </a:spcBef>
              <a:buClr>
                <a:srgbClr val="3f3f3f"/>
              </a:buClr>
              <a:buFont typeface="Helvetica Neue Light"/>
              <a:buChar char="•"/>
            </a:pPr>
            <a:r>
              <a:rPr b="0" lang="en-US" sz="32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Container Registry – store and secure container images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450360">
              <a:lnSpc>
                <a:spcPct val="90000"/>
              </a:lnSpc>
              <a:spcBef>
                <a:spcPts val="1001"/>
              </a:spcBef>
              <a:buClr>
                <a:srgbClr val="3f3f3f"/>
              </a:buClr>
              <a:buFont typeface="Helvetica Neue Light"/>
              <a:buChar char="•"/>
            </a:pPr>
            <a:r>
              <a:rPr b="0" lang="en-US" sz="32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Azure Kubernetes Service – managed Kubernetes cluster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TextShape 3"/>
          <p:cNvSpPr txBox="1"/>
          <p:nvPr/>
        </p:nvSpPr>
        <p:spPr>
          <a:xfrm>
            <a:off x="11340000" y="6537240"/>
            <a:ext cx="833760" cy="298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fld id="{F54E9510-423B-4E81-B8B4-BB91A2531946}" type="slidenum">
              <a: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952560" y="324000"/>
            <a:ext cx="11231640" cy="9079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233445"/>
                </a:solidFill>
                <a:latin typeface="Arial"/>
              </a:rPr>
              <a:t>Azure Container Instances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828000" y="1512000"/>
            <a:ext cx="10511640" cy="4679640"/>
          </a:xfrm>
          <a:prstGeom prst="rect">
            <a:avLst/>
          </a:prstGeom>
          <a:noFill/>
          <a:ln>
            <a:noFill/>
          </a:ln>
        </p:spPr>
        <p:txBody>
          <a:bodyPr lIns="90000" tIns="46800"/>
          <a:p>
            <a:pPr marL="457200" indent="-450360">
              <a:lnSpc>
                <a:spcPct val="90000"/>
              </a:lnSpc>
              <a:spcBef>
                <a:spcPts val="1001"/>
              </a:spcBef>
              <a:buClr>
                <a:srgbClr val="3f3f3f"/>
              </a:buClr>
              <a:buFont typeface="Helvetica Neue Light"/>
              <a:buChar char="•"/>
            </a:pPr>
            <a:r>
              <a:rPr b="0" lang="en-US" sz="32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Just run container instances and expose services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450360">
              <a:lnSpc>
                <a:spcPct val="90000"/>
              </a:lnSpc>
              <a:spcBef>
                <a:spcPts val="1001"/>
              </a:spcBef>
              <a:buClr>
                <a:srgbClr val="3f3f3f"/>
              </a:buClr>
              <a:buFont typeface="Helvetica Neue Light"/>
              <a:buChar char="•"/>
            </a:pPr>
            <a:r>
              <a:rPr b="0" lang="en-US" sz="32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Good for when you don’t need Kubernetes-level complexity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450360">
              <a:lnSpc>
                <a:spcPct val="90000"/>
              </a:lnSpc>
              <a:spcBef>
                <a:spcPts val="1001"/>
              </a:spcBef>
              <a:buClr>
                <a:srgbClr val="3f3f3f"/>
              </a:buClr>
              <a:buFont typeface="Helvetica Neue Light"/>
              <a:buChar char="•"/>
            </a:pPr>
            <a:r>
              <a:rPr b="0" lang="en-US" sz="32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Select an image, resource size, and configure networking, etc. similar to Docker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450360">
              <a:lnSpc>
                <a:spcPct val="90000"/>
              </a:lnSpc>
              <a:spcBef>
                <a:spcPts val="1001"/>
              </a:spcBef>
              <a:buClr>
                <a:srgbClr val="3f3f3f"/>
              </a:buClr>
              <a:buFont typeface="Helvetica Neue Light"/>
              <a:buChar char="•"/>
            </a:pPr>
            <a:r>
              <a:rPr b="0" lang="en-US" sz="32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Docker CLI integration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TextShape 3"/>
          <p:cNvSpPr txBox="1"/>
          <p:nvPr/>
        </p:nvSpPr>
        <p:spPr>
          <a:xfrm>
            <a:off x="11340000" y="6537240"/>
            <a:ext cx="833760" cy="298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fld id="{6E8E0CB4-A02F-4A0A-A33E-03E1C01AF99A}" type="slidenum">
              <a: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952560" y="324000"/>
            <a:ext cx="11231640" cy="9079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233445"/>
                </a:solidFill>
                <a:latin typeface="Arial"/>
              </a:rPr>
              <a:t>Azure Kubernetes Service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828000" y="1512000"/>
            <a:ext cx="10511640" cy="4679640"/>
          </a:xfrm>
          <a:prstGeom prst="rect">
            <a:avLst/>
          </a:prstGeom>
          <a:noFill/>
          <a:ln>
            <a:noFill/>
          </a:ln>
        </p:spPr>
        <p:txBody>
          <a:bodyPr lIns="90000" tIns="46800"/>
          <a:p>
            <a:pPr marL="457200" indent="-450360">
              <a:lnSpc>
                <a:spcPct val="90000"/>
              </a:lnSpc>
              <a:spcBef>
                <a:spcPts val="1001"/>
              </a:spcBef>
              <a:buClr>
                <a:srgbClr val="3f3f3f"/>
              </a:buClr>
              <a:buFont typeface="Helvetica Neue Light"/>
              <a:buChar char="•"/>
            </a:pPr>
            <a:r>
              <a:rPr b="0" lang="en-US" sz="32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Hosted, managed Kubernetes on Azure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450360">
              <a:lnSpc>
                <a:spcPct val="90000"/>
              </a:lnSpc>
              <a:spcBef>
                <a:spcPts val="1001"/>
              </a:spcBef>
              <a:buClr>
                <a:srgbClr val="3f3f3f"/>
              </a:buClr>
              <a:buFont typeface="Helvetica Neue Light"/>
              <a:buChar char="•"/>
            </a:pPr>
            <a:r>
              <a:rPr b="0" lang="en-US" sz="32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Standard Kubernetes API, so you can use all the familiar tools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450360">
              <a:lnSpc>
                <a:spcPct val="90000"/>
              </a:lnSpc>
              <a:spcBef>
                <a:spcPts val="1001"/>
              </a:spcBef>
              <a:buClr>
                <a:srgbClr val="3f3f3f"/>
              </a:buClr>
              <a:buFont typeface="Helvetica Neue Light"/>
              <a:buChar char="•"/>
            </a:pPr>
            <a:r>
              <a:rPr b="0" lang="en-US" sz="32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Auto-scaling available for nodes in the cluster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450360">
              <a:lnSpc>
                <a:spcPct val="90000"/>
              </a:lnSpc>
              <a:spcBef>
                <a:spcPts val="1001"/>
              </a:spcBef>
              <a:buClr>
                <a:srgbClr val="3f3f3f"/>
              </a:buClr>
              <a:buFont typeface="Helvetica Neue Light"/>
              <a:buChar char="•"/>
            </a:pPr>
            <a:r>
              <a:rPr b="0" lang="en-US" sz="32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Auto-repair of unhealthy nodes in the cluster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450360">
              <a:lnSpc>
                <a:spcPct val="90000"/>
              </a:lnSpc>
              <a:spcBef>
                <a:spcPts val="1001"/>
              </a:spcBef>
              <a:buClr>
                <a:srgbClr val="3f3f3f"/>
              </a:buClr>
              <a:buFont typeface="Helvetica Neue Light"/>
              <a:buChar char="•"/>
            </a:pPr>
            <a:r>
              <a:rPr b="0" lang="en-US" sz="32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As with most managed Kubernetes, may lag behind the latest version available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TextShape 3"/>
          <p:cNvSpPr txBox="1"/>
          <p:nvPr/>
        </p:nvSpPr>
        <p:spPr>
          <a:xfrm>
            <a:off x="11340000" y="6537240"/>
            <a:ext cx="833760" cy="298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fld id="{DF4E20ED-19D1-4075-9E88-71F591BFD94A}" type="slidenum">
              <a: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952560" y="324000"/>
            <a:ext cx="11231640" cy="9079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233445"/>
                </a:solidFill>
                <a:latin typeface="Arial"/>
              </a:rPr>
              <a:t>Azure PaaS Services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828000" y="1512000"/>
            <a:ext cx="10511640" cy="4679640"/>
          </a:xfrm>
          <a:prstGeom prst="rect">
            <a:avLst/>
          </a:prstGeom>
          <a:noFill/>
          <a:ln>
            <a:noFill/>
          </a:ln>
        </p:spPr>
        <p:txBody>
          <a:bodyPr lIns="90000" tIns="46800"/>
          <a:p>
            <a:pPr marL="457200" indent="-450360">
              <a:lnSpc>
                <a:spcPct val="90000"/>
              </a:lnSpc>
              <a:spcBef>
                <a:spcPts val="1001"/>
              </a:spcBef>
              <a:buClr>
                <a:srgbClr val="3f3f3f"/>
              </a:buClr>
              <a:buFont typeface="Helvetica Neue Light"/>
              <a:buChar char="•"/>
            </a:pPr>
            <a:r>
              <a:rPr b="0" lang="en-US" sz="32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App Service – run applications on a managed platform without worrying about infrastructure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450360">
              <a:lnSpc>
                <a:spcPct val="90000"/>
              </a:lnSpc>
              <a:spcBef>
                <a:spcPts val="1001"/>
              </a:spcBef>
              <a:buClr>
                <a:srgbClr val="3f3f3f"/>
              </a:buClr>
              <a:buFont typeface="Helvetica Neue Light"/>
              <a:buChar char="•"/>
            </a:pPr>
            <a:r>
              <a:rPr b="0" lang="en-US" sz="32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API Management – publish and manage public APIs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TextShape 3"/>
          <p:cNvSpPr txBox="1"/>
          <p:nvPr/>
        </p:nvSpPr>
        <p:spPr>
          <a:xfrm>
            <a:off x="11340000" y="6537240"/>
            <a:ext cx="833760" cy="298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fld id="{145AD302-5094-4D74-8377-4C7C8CEEC186}" type="slidenum">
              <a: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952560" y="324000"/>
            <a:ext cx="11231640" cy="9079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233445"/>
                </a:solidFill>
                <a:latin typeface="Arial"/>
              </a:rPr>
              <a:t>Azure Toolset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828000" y="1512000"/>
            <a:ext cx="10511640" cy="4679640"/>
          </a:xfrm>
          <a:prstGeom prst="rect">
            <a:avLst/>
          </a:prstGeom>
          <a:noFill/>
          <a:ln>
            <a:noFill/>
          </a:ln>
        </p:spPr>
        <p:txBody>
          <a:bodyPr lIns="90000" tIns="46800"/>
          <a:p>
            <a:pPr marL="457200" indent="-450360">
              <a:lnSpc>
                <a:spcPct val="90000"/>
              </a:lnSpc>
              <a:spcBef>
                <a:spcPts val="1001"/>
              </a:spcBef>
              <a:buClr>
                <a:srgbClr val="3f3f3f"/>
              </a:buClr>
              <a:buFont typeface="Helvetica Neue Light"/>
              <a:buChar char="•"/>
            </a:pPr>
            <a:r>
              <a:rPr b="0" lang="en-US" sz="32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Azure Portal – web UI for accessing and managing Azure Resources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450360">
              <a:lnSpc>
                <a:spcPct val="90000"/>
              </a:lnSpc>
              <a:spcBef>
                <a:spcPts val="1001"/>
              </a:spcBef>
              <a:buClr>
                <a:srgbClr val="3f3f3f"/>
              </a:buClr>
              <a:buFont typeface="Helvetica Neue Light"/>
              <a:buChar char="•"/>
            </a:pPr>
            <a:r>
              <a:rPr b="0" lang="en-US" sz="32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Azure CLI – command line tool to access the Azure API, installable on all major OSes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450360">
              <a:lnSpc>
                <a:spcPct val="90000"/>
              </a:lnSpc>
              <a:spcBef>
                <a:spcPts val="1001"/>
              </a:spcBef>
              <a:buClr>
                <a:srgbClr val="3f3f3f"/>
              </a:buClr>
              <a:buFont typeface="Helvetica Neue Light"/>
              <a:buChar char="•"/>
            </a:pPr>
            <a:r>
              <a:rPr b="0" lang="en-US" sz="32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Azure CloudShell – run a web-based console using bash or PowerShell to access resources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450360">
              <a:lnSpc>
                <a:spcPct val="90000"/>
              </a:lnSpc>
              <a:spcBef>
                <a:spcPts val="1001"/>
              </a:spcBef>
              <a:buClr>
                <a:srgbClr val="3f3f3f"/>
              </a:buClr>
              <a:buFont typeface="Helvetica Neue Light"/>
              <a:buChar char="•"/>
            </a:pPr>
            <a:r>
              <a:rPr b="0" lang="en-US" sz="32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Azure PowerShell, Visual Studio Code integration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450360">
              <a:lnSpc>
                <a:spcPct val="90000"/>
              </a:lnSpc>
              <a:spcBef>
                <a:spcPts val="1001"/>
              </a:spcBef>
              <a:buClr>
                <a:srgbClr val="3f3f3f"/>
              </a:buClr>
              <a:buFont typeface="Helvetica Neue Light"/>
              <a:buChar char="•"/>
            </a:pPr>
            <a:r>
              <a:rPr b="0" lang="en-US" sz="32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SDK for many languages (including Python)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TextShape 3"/>
          <p:cNvSpPr txBox="1"/>
          <p:nvPr/>
        </p:nvSpPr>
        <p:spPr>
          <a:xfrm>
            <a:off x="11340000" y="6537240"/>
            <a:ext cx="833760" cy="298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fld id="{D7A1A933-E3D7-4C1A-AEDC-2FF20A4E1887}" type="slidenum">
              <a: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952560" y="324000"/>
            <a:ext cx="11231640" cy="9079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233445"/>
                </a:solidFill>
                <a:latin typeface="Helvetica Neue Light"/>
                <a:ea typeface="Helvetica Neue Light"/>
              </a:rPr>
              <a:t>Optional Labs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-18000" y="1339560"/>
            <a:ext cx="12203640" cy="5304960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f3f3f3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TextShape 3"/>
          <p:cNvSpPr txBox="1"/>
          <p:nvPr/>
        </p:nvSpPr>
        <p:spPr>
          <a:xfrm>
            <a:off x="76320" y="1588320"/>
            <a:ext cx="12191760" cy="3054960"/>
          </a:xfrm>
          <a:prstGeom prst="rect">
            <a:avLst/>
          </a:prstGeom>
          <a:noFill/>
          <a:ln>
            <a:noFill/>
          </a:ln>
        </p:spPr>
        <p:txBody>
          <a:bodyPr lIns="90000" tIns="46800" anchor="ctr"/>
          <a:p>
            <a:pPr marL="457200" algn="ctr">
              <a:lnSpc>
                <a:spcPct val="90000"/>
              </a:lnSpc>
            </a:pPr>
            <a:r>
              <a:rPr b="1" lang="en-US" sz="5500" spc="-1" strike="noStrike">
                <a:solidFill>
                  <a:srgbClr val="d9d9d9"/>
                </a:solidFill>
                <a:latin typeface="Calibri"/>
                <a:ea typeface="Calibri"/>
              </a:rPr>
              <a:t>CloudFormation</a:t>
            </a:r>
            <a:endParaRPr b="0" lang="en-US" sz="5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TextShape 4"/>
          <p:cNvSpPr txBox="1"/>
          <p:nvPr/>
        </p:nvSpPr>
        <p:spPr>
          <a:xfrm>
            <a:off x="0" y="1512000"/>
            <a:ext cx="12191760" cy="3054960"/>
          </a:xfrm>
          <a:prstGeom prst="rect">
            <a:avLst/>
          </a:prstGeom>
          <a:noFill/>
          <a:ln>
            <a:noFill/>
          </a:ln>
        </p:spPr>
        <p:txBody>
          <a:bodyPr lIns="90000" tIns="46800" anchor="ctr"/>
          <a:p>
            <a:pPr marL="457200" algn="ctr">
              <a:lnSpc>
                <a:spcPct val="90000"/>
              </a:lnSpc>
            </a:pPr>
            <a:r>
              <a:rPr b="1" lang="en-US" sz="5500" spc="-1" strike="noStrike">
                <a:solidFill>
                  <a:srgbClr val="f17e3a"/>
                </a:solidFill>
                <a:latin typeface="Calibri"/>
                <a:ea typeface="Calibri"/>
              </a:rPr>
              <a:t>Azure Interactive Labs</a:t>
            </a:r>
            <a:endParaRPr b="0" lang="en-US" sz="5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TextShape 5"/>
          <p:cNvSpPr txBox="1"/>
          <p:nvPr/>
        </p:nvSpPr>
        <p:spPr>
          <a:xfrm>
            <a:off x="11340000" y="6537240"/>
            <a:ext cx="833760" cy="298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fld id="{B3A2F6B6-5E8F-4D30-86D6-839F6DB71E97}" type="slidenum">
              <a: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-18000" y="0"/>
            <a:ext cx="12203640" cy="32364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952560" y="324000"/>
            <a:ext cx="11231640" cy="9079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233445"/>
                </a:solidFill>
                <a:latin typeface="Helvetica Neue Light"/>
                <a:ea typeface="Helvetica Neue Light"/>
              </a:rPr>
              <a:t>Agenda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828000" y="1512000"/>
            <a:ext cx="10511640" cy="4679640"/>
          </a:xfrm>
          <a:prstGeom prst="rect">
            <a:avLst/>
          </a:prstGeom>
          <a:noFill/>
          <a:ln>
            <a:noFill/>
          </a:ln>
        </p:spPr>
        <p:txBody>
          <a:bodyPr lIns="90000" tIns="46800"/>
          <a:p>
            <a:pPr marL="457200" indent="-450360">
              <a:lnSpc>
                <a:spcPct val="150000"/>
              </a:lnSpc>
              <a:spcBef>
                <a:spcPts val="1001"/>
              </a:spcBef>
              <a:buClr>
                <a:srgbClr val="3f3f3f"/>
              </a:buClr>
              <a:buFont typeface="Helvetica Neue Light"/>
              <a:buChar char="•"/>
            </a:pPr>
            <a:r>
              <a:rPr b="0" lang="en-US" sz="32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Why Azure?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450360">
              <a:lnSpc>
                <a:spcPct val="150000"/>
              </a:lnSpc>
              <a:spcBef>
                <a:spcPts val="1001"/>
              </a:spcBef>
              <a:buClr>
                <a:srgbClr val="3f3f3f"/>
              </a:buClr>
              <a:buFont typeface="Helvetica Neue Light"/>
              <a:buChar char="•"/>
            </a:pPr>
            <a:r>
              <a:rPr b="0" lang="en-US" sz="32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Azure Compute Services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450360">
              <a:lnSpc>
                <a:spcPct val="150000"/>
              </a:lnSpc>
              <a:spcBef>
                <a:spcPts val="1001"/>
              </a:spcBef>
              <a:buClr>
                <a:srgbClr val="3f3f3f"/>
              </a:buClr>
              <a:buFont typeface="Helvetica Neue Light"/>
              <a:buChar char="•"/>
            </a:pPr>
            <a:r>
              <a:rPr b="0" lang="en-US" sz="32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Azure Storage Services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450360">
              <a:lnSpc>
                <a:spcPct val="150000"/>
              </a:lnSpc>
              <a:spcBef>
                <a:spcPts val="1001"/>
              </a:spcBef>
              <a:buClr>
                <a:srgbClr val="3f3f3f"/>
              </a:buClr>
              <a:buFont typeface="Helvetica Neue Light"/>
              <a:buChar char="•"/>
            </a:pPr>
            <a:r>
              <a:rPr b="0" lang="en-US" sz="32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Azure Container Services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450360">
              <a:lnSpc>
                <a:spcPct val="150000"/>
              </a:lnSpc>
              <a:spcBef>
                <a:spcPts val="1001"/>
              </a:spcBef>
              <a:buClr>
                <a:srgbClr val="3f3f3f"/>
              </a:buClr>
              <a:buFont typeface="Helvetica Neue Light"/>
              <a:buChar char="•"/>
            </a:pPr>
            <a:r>
              <a:rPr b="0" lang="en-US" sz="32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Azure PaaS Services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450360">
              <a:lnSpc>
                <a:spcPct val="150000"/>
              </a:lnSpc>
              <a:spcBef>
                <a:spcPts val="1001"/>
              </a:spcBef>
              <a:buClr>
                <a:srgbClr val="3f3f3f"/>
              </a:buClr>
              <a:buFont typeface="Helvetica Neue Light"/>
              <a:buChar char="•"/>
            </a:pPr>
            <a:r>
              <a:rPr b="0" lang="en-US" sz="32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Azure Toolset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TextShape 3"/>
          <p:cNvSpPr txBox="1"/>
          <p:nvPr/>
        </p:nvSpPr>
        <p:spPr>
          <a:xfrm>
            <a:off x="11340000" y="6537240"/>
            <a:ext cx="833760" cy="298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fld id="{000A74B5-FAF7-4C38-B9B8-42E9D38792F5}" type="slidenum">
              <a: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952560" y="324000"/>
            <a:ext cx="11231640" cy="9079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233445"/>
                </a:solidFill>
                <a:latin typeface="Helvetica Neue Light"/>
                <a:ea typeface="Helvetica Neue Light"/>
              </a:rPr>
              <a:t>Why Azure?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828000" y="1512000"/>
            <a:ext cx="10511640" cy="4679640"/>
          </a:xfrm>
          <a:prstGeom prst="rect">
            <a:avLst/>
          </a:prstGeom>
          <a:noFill/>
          <a:ln>
            <a:noFill/>
          </a:ln>
        </p:spPr>
        <p:txBody>
          <a:bodyPr lIns="90000" tIns="46800"/>
          <a:p>
            <a:pPr marL="457200" indent="-450360">
              <a:lnSpc>
                <a:spcPct val="150000"/>
              </a:lnSpc>
              <a:spcBef>
                <a:spcPts val="1001"/>
              </a:spcBef>
              <a:buClr>
                <a:srgbClr val="3f3f3f"/>
              </a:buClr>
              <a:buFont typeface="Helvetica Neue Light"/>
              <a:buChar char="•"/>
            </a:pPr>
            <a:r>
              <a:rPr b="0" lang="en-US" sz="35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Microsoft’s rapidly growing cloud service offering.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  <a:p>
            <a:pPr marL="457200" indent="-450360">
              <a:lnSpc>
                <a:spcPct val="150000"/>
              </a:lnSpc>
              <a:buClr>
                <a:srgbClr val="3f3f3f"/>
              </a:buClr>
              <a:buFont typeface="Helvetica Neue Light"/>
              <a:buChar char="•"/>
            </a:pPr>
            <a:r>
              <a:rPr b="0" lang="en-US" sz="35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Services on par with AWS and GCP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  <a:p>
            <a:pPr marL="457200" indent="-450360">
              <a:lnSpc>
                <a:spcPct val="150000"/>
              </a:lnSpc>
              <a:buClr>
                <a:srgbClr val="3f3f3f"/>
              </a:buClr>
              <a:buFont typeface="Helvetica Neue Light"/>
              <a:buChar char="•"/>
            </a:pPr>
            <a:r>
              <a:rPr b="0" lang="en-US" sz="35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Not just Windows!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  <a:p>
            <a:pPr marL="457200" indent="-450360">
              <a:lnSpc>
                <a:spcPct val="150000"/>
              </a:lnSpc>
              <a:buClr>
                <a:srgbClr val="3f3f3f"/>
              </a:buClr>
              <a:buFont typeface="Helvetica Neue Light"/>
              <a:buChar char="•"/>
            </a:pPr>
            <a:r>
              <a:rPr b="0" lang="en-US" sz="3500" spc="-1" strike="noStrike">
                <a:solidFill>
                  <a:srgbClr val="3f3f3f"/>
                </a:solidFill>
                <a:latin typeface="Arial"/>
              </a:rPr>
              <a:t>Often lower costs or easier integration with Microsoft tools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Shape 3"/>
          <p:cNvSpPr txBox="1"/>
          <p:nvPr/>
        </p:nvSpPr>
        <p:spPr>
          <a:xfrm>
            <a:off x="11340000" y="6537240"/>
            <a:ext cx="833760" cy="298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fld id="{2C1FBEB0-FFFD-467E-A5E3-E63BACE05CAC}" type="slidenum">
              <a: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952560" y="324000"/>
            <a:ext cx="11231640" cy="9079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233445"/>
                </a:solidFill>
                <a:latin typeface="Arial"/>
              </a:rPr>
              <a:t>Azure Compute Services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828000" y="1512000"/>
            <a:ext cx="10511640" cy="4679640"/>
          </a:xfrm>
          <a:prstGeom prst="rect">
            <a:avLst/>
          </a:prstGeom>
          <a:noFill/>
          <a:ln>
            <a:noFill/>
          </a:ln>
        </p:spPr>
        <p:txBody>
          <a:bodyPr lIns="90000" tIns="46800"/>
          <a:p>
            <a:pPr marL="457200" indent="-450360">
              <a:lnSpc>
                <a:spcPct val="90000"/>
              </a:lnSpc>
              <a:spcBef>
                <a:spcPts val="1001"/>
              </a:spcBef>
              <a:buClr>
                <a:srgbClr val="3f3f3f"/>
              </a:buClr>
              <a:buFont typeface="Helvetica Neue Light"/>
              <a:buChar char="•"/>
            </a:pPr>
            <a:r>
              <a:rPr b="0" lang="en-US" sz="35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Azure Virtual Machines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  <a:p>
            <a:pPr marL="457200" indent="-450360">
              <a:lnSpc>
                <a:spcPct val="90000"/>
              </a:lnSpc>
              <a:spcBef>
                <a:spcPts val="1001"/>
              </a:spcBef>
              <a:buClr>
                <a:srgbClr val="3f3f3f"/>
              </a:buClr>
              <a:buFont typeface="Helvetica Neue Light"/>
              <a:buChar char="•"/>
            </a:pPr>
            <a:r>
              <a:rPr b="0" lang="en-US" sz="35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Autoscaling with Azure Virtual Machine Scale Sets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  <a:p>
            <a:pPr marL="457200" indent="-450360">
              <a:lnSpc>
                <a:spcPct val="90000"/>
              </a:lnSpc>
              <a:spcBef>
                <a:spcPts val="1001"/>
              </a:spcBef>
              <a:buClr>
                <a:srgbClr val="3f3f3f"/>
              </a:buClr>
              <a:buFont typeface="Helvetica Neue Light"/>
              <a:buChar char="•"/>
            </a:pPr>
            <a:r>
              <a:rPr b="0" lang="en-US" sz="35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Serverless compute – Azure Functions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  <a:p>
            <a:pPr marL="457200" indent="-450360">
              <a:lnSpc>
                <a:spcPct val="90000"/>
              </a:lnSpc>
              <a:spcBef>
                <a:spcPts val="1001"/>
              </a:spcBef>
              <a:buClr>
                <a:srgbClr val="3f3f3f"/>
              </a:buClr>
              <a:buFont typeface="Helvetica Neue Light"/>
              <a:buChar char="•"/>
            </a:pPr>
            <a:r>
              <a:rPr b="0" lang="en-US" sz="35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Supports Virtual Networks, DNS, Load Balancer, and Application Gateway for traffic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TextShape 3"/>
          <p:cNvSpPr txBox="1"/>
          <p:nvPr/>
        </p:nvSpPr>
        <p:spPr>
          <a:xfrm>
            <a:off x="11340000" y="6537240"/>
            <a:ext cx="833760" cy="298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fld id="{52E7E3D7-537A-495A-8083-9F2BCEAF58EE}" type="slidenum">
              <a: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952560" y="324000"/>
            <a:ext cx="11231640" cy="9079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233445"/>
                </a:solidFill>
                <a:latin typeface="Arial"/>
              </a:rPr>
              <a:t>Azure Virtual Machines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828000" y="1512000"/>
            <a:ext cx="10511640" cy="4679640"/>
          </a:xfrm>
          <a:prstGeom prst="rect">
            <a:avLst/>
          </a:prstGeom>
          <a:noFill/>
          <a:ln>
            <a:noFill/>
          </a:ln>
        </p:spPr>
        <p:txBody>
          <a:bodyPr lIns="90000" tIns="46800"/>
          <a:p>
            <a:pPr marL="457200" indent="-450360">
              <a:lnSpc>
                <a:spcPct val="90000"/>
              </a:lnSpc>
              <a:spcBef>
                <a:spcPts val="1001"/>
              </a:spcBef>
              <a:buClr>
                <a:srgbClr val="3f3f3f"/>
              </a:buClr>
              <a:buFont typeface="Helvetica Neue Light"/>
              <a:buChar char="•"/>
            </a:pPr>
            <a:r>
              <a:rPr b="0" lang="en-US" sz="35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Run a cloud based virtual machine image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  <a:p>
            <a:pPr marL="457200" indent="-450360">
              <a:lnSpc>
                <a:spcPct val="90000"/>
              </a:lnSpc>
              <a:spcBef>
                <a:spcPts val="1001"/>
              </a:spcBef>
              <a:buClr>
                <a:srgbClr val="3f3f3f"/>
              </a:buClr>
              <a:buFont typeface="Helvetica Neue Light"/>
              <a:buChar char="•"/>
            </a:pPr>
            <a:r>
              <a:rPr b="0" lang="en-US" sz="35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Select from public images or private, custom images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  <a:p>
            <a:pPr marL="457200" indent="-450360">
              <a:lnSpc>
                <a:spcPct val="90000"/>
              </a:lnSpc>
              <a:spcBef>
                <a:spcPts val="1001"/>
              </a:spcBef>
              <a:buClr>
                <a:srgbClr val="3f3f3f"/>
              </a:buClr>
              <a:buFont typeface="Helvetica Neue Light"/>
              <a:buChar char="•"/>
            </a:pPr>
            <a:r>
              <a:rPr b="0" lang="en-US" sz="35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Select a size (cpu and memory)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  <a:p>
            <a:pPr marL="457200" indent="-450360">
              <a:lnSpc>
                <a:spcPct val="90000"/>
              </a:lnSpc>
              <a:spcBef>
                <a:spcPts val="1001"/>
              </a:spcBef>
              <a:buClr>
                <a:srgbClr val="3f3f3f"/>
              </a:buClr>
              <a:buFont typeface="Helvetica Neue Light"/>
              <a:buChar char="•"/>
            </a:pPr>
            <a:r>
              <a:rPr b="0" lang="en-US" sz="35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Select a region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  <a:p>
            <a:pPr marL="457200" indent="-450360">
              <a:lnSpc>
                <a:spcPct val="90000"/>
              </a:lnSpc>
              <a:spcBef>
                <a:spcPts val="1001"/>
              </a:spcBef>
              <a:buClr>
                <a:srgbClr val="3f3f3f"/>
              </a:buClr>
              <a:buFont typeface="Helvetica Neue Light"/>
              <a:buChar char="•"/>
            </a:pPr>
            <a:r>
              <a:rPr b="0" lang="en-US" sz="35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Optionally expose ports and push ssh keys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  <a:p>
            <a:pPr marL="457200" indent="-450360">
              <a:lnSpc>
                <a:spcPct val="90000"/>
              </a:lnSpc>
              <a:spcBef>
                <a:spcPts val="1001"/>
              </a:spcBef>
              <a:buClr>
                <a:srgbClr val="3f3f3f"/>
              </a:buClr>
              <a:buFont typeface="Helvetica Neue Light"/>
              <a:buChar char="•"/>
            </a:pPr>
            <a:r>
              <a:rPr b="0" lang="en-US" sz="35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Various Billing options – Pay as you Go, Spot, Reserved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11340000" y="6537240"/>
            <a:ext cx="833760" cy="298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fld id="{CCEEDBB5-BD40-4557-B098-398AF009811E}" type="slidenum">
              <a: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952560" y="324000"/>
            <a:ext cx="11231640" cy="9079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233445"/>
                </a:solidFill>
                <a:latin typeface="Arial"/>
              </a:rPr>
              <a:t>Azure Functions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828000" y="1512000"/>
            <a:ext cx="10511640" cy="4679640"/>
          </a:xfrm>
          <a:prstGeom prst="rect">
            <a:avLst/>
          </a:prstGeom>
          <a:noFill/>
          <a:ln>
            <a:noFill/>
          </a:ln>
        </p:spPr>
        <p:txBody>
          <a:bodyPr lIns="90000" tIns="46800"/>
          <a:p>
            <a:pPr marL="457200" indent="-450360">
              <a:lnSpc>
                <a:spcPct val="90000"/>
              </a:lnSpc>
              <a:spcBef>
                <a:spcPts val="1001"/>
              </a:spcBef>
              <a:buClr>
                <a:srgbClr val="3f3f3f"/>
              </a:buClr>
              <a:buFont typeface="Helvetica Neue Light"/>
              <a:buChar char="•"/>
            </a:pPr>
            <a:r>
              <a:rPr b="0" lang="en-US" sz="35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Serverless, on-demand code execution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  <a:p>
            <a:pPr marL="457200" indent="-450360">
              <a:lnSpc>
                <a:spcPct val="90000"/>
              </a:lnSpc>
              <a:spcBef>
                <a:spcPts val="1001"/>
              </a:spcBef>
              <a:buClr>
                <a:srgbClr val="3f3f3f"/>
              </a:buClr>
              <a:buFont typeface="Helvetica Neue Light"/>
              <a:buChar char="•"/>
            </a:pPr>
            <a:r>
              <a:rPr b="0" lang="en-US" sz="35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Supported runtimes:  C#, JavaScript, F#, Java, PowerShell, Python, TypeScript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  <a:p>
            <a:pPr marL="457200" indent="-450360">
              <a:lnSpc>
                <a:spcPct val="90000"/>
              </a:lnSpc>
              <a:spcBef>
                <a:spcPts val="1001"/>
              </a:spcBef>
              <a:buClr>
                <a:srgbClr val="3f3f3f"/>
              </a:buClr>
              <a:buFont typeface="Helvetica Neue Light"/>
              <a:buChar char="•"/>
            </a:pPr>
            <a:r>
              <a:rPr b="0" lang="en-US" sz="35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Visual Studio Code extension for development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  <a:p>
            <a:pPr marL="457200" indent="-450360">
              <a:lnSpc>
                <a:spcPct val="90000"/>
              </a:lnSpc>
              <a:spcBef>
                <a:spcPts val="1001"/>
              </a:spcBef>
              <a:buClr>
                <a:srgbClr val="3f3f3f"/>
              </a:buClr>
              <a:buFont typeface="Helvetica Neue Light"/>
              <a:buChar char="•"/>
            </a:pPr>
            <a:r>
              <a:rPr b="0" lang="en-US" sz="35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Triggers and Bindings allow flexible event handling and data output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TextShape 3"/>
          <p:cNvSpPr txBox="1"/>
          <p:nvPr/>
        </p:nvSpPr>
        <p:spPr>
          <a:xfrm>
            <a:off x="11340000" y="6537240"/>
            <a:ext cx="833760" cy="298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fld id="{409043E6-BB08-4087-8074-D21121514FFC}" type="slidenum">
              <a: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952560" y="324000"/>
            <a:ext cx="11231640" cy="9079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233445"/>
                </a:solidFill>
                <a:latin typeface="Arial"/>
              </a:rPr>
              <a:t>Azure Storage Services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828000" y="1512000"/>
            <a:ext cx="10511640" cy="4679640"/>
          </a:xfrm>
          <a:prstGeom prst="rect">
            <a:avLst/>
          </a:prstGeom>
          <a:noFill/>
          <a:ln>
            <a:noFill/>
          </a:ln>
        </p:spPr>
        <p:txBody>
          <a:bodyPr lIns="90000" tIns="46800"/>
          <a:p>
            <a:pPr marL="457200" indent="-450360">
              <a:lnSpc>
                <a:spcPct val="90000"/>
              </a:lnSpc>
              <a:spcBef>
                <a:spcPts val="1001"/>
              </a:spcBef>
              <a:buClr>
                <a:srgbClr val="3f3f3f"/>
              </a:buClr>
              <a:buFont typeface="Helvetica Neue Light"/>
              <a:buChar char="•"/>
            </a:pPr>
            <a:r>
              <a:rPr b="0" lang="en-US" sz="32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Unstructured data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Blob storage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Managed disks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Files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450360">
              <a:lnSpc>
                <a:spcPct val="90000"/>
              </a:lnSpc>
              <a:spcBef>
                <a:spcPts val="1001"/>
              </a:spcBef>
              <a:buClr>
                <a:srgbClr val="3f3f3f"/>
              </a:buClr>
              <a:buFont typeface="Helvetica Neue Light"/>
              <a:buChar char="•"/>
            </a:pPr>
            <a:r>
              <a:rPr b="0" lang="en-US" sz="32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Structured data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SQL Database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Database for MySQL, PostgreSQL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CosmosDB (NoSQL distributed database)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TextShape 3"/>
          <p:cNvSpPr txBox="1"/>
          <p:nvPr/>
        </p:nvSpPr>
        <p:spPr>
          <a:xfrm>
            <a:off x="11340000" y="6537240"/>
            <a:ext cx="833760" cy="298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fld id="{6842D37A-5284-4D02-A28B-006B7597920C}" type="slidenum">
              <a: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952560" y="324000"/>
            <a:ext cx="11231640" cy="9079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233445"/>
                </a:solidFill>
                <a:latin typeface="Arial"/>
              </a:rPr>
              <a:t>Azure Blob Storage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828000" y="1512000"/>
            <a:ext cx="10511640" cy="4679640"/>
          </a:xfrm>
          <a:prstGeom prst="rect">
            <a:avLst/>
          </a:prstGeom>
          <a:noFill/>
          <a:ln>
            <a:noFill/>
          </a:ln>
        </p:spPr>
        <p:txBody>
          <a:bodyPr lIns="90000" tIns="46800"/>
          <a:p>
            <a:pPr marL="457200" indent="-450360">
              <a:lnSpc>
                <a:spcPct val="90000"/>
              </a:lnSpc>
              <a:spcBef>
                <a:spcPts val="1001"/>
              </a:spcBef>
              <a:buClr>
                <a:srgbClr val="3f3f3f"/>
              </a:buClr>
              <a:buFont typeface="Helvetica Neue Light"/>
              <a:buChar char="•"/>
            </a:pPr>
            <a:r>
              <a:rPr b="0" lang="en-US" sz="32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Globally accessible, durable storage of files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450360">
              <a:lnSpc>
                <a:spcPct val="90000"/>
              </a:lnSpc>
              <a:spcBef>
                <a:spcPts val="1001"/>
              </a:spcBef>
              <a:buClr>
                <a:srgbClr val="3f3f3f"/>
              </a:buClr>
              <a:buFont typeface="Helvetica Neue Light"/>
              <a:buChar char="•"/>
            </a:pPr>
            <a:r>
              <a:rPr b="0" lang="en-US" sz="32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Designed for archiving, backups, disaster recovery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450360">
              <a:lnSpc>
                <a:spcPct val="90000"/>
              </a:lnSpc>
              <a:spcBef>
                <a:spcPts val="1001"/>
              </a:spcBef>
              <a:buClr>
                <a:srgbClr val="3f3f3f"/>
              </a:buClr>
              <a:buFont typeface="Helvetica Neue Light"/>
              <a:buChar char="•"/>
            </a:pPr>
            <a:r>
              <a:rPr b="0" lang="en-US" sz="32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Good for serving static content (images, videos)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450360">
              <a:lnSpc>
                <a:spcPct val="90000"/>
              </a:lnSpc>
              <a:spcBef>
                <a:spcPts val="1001"/>
              </a:spcBef>
              <a:buClr>
                <a:srgbClr val="3f3f3f"/>
              </a:buClr>
              <a:buFont typeface="Helvetica Neue Light"/>
              <a:buChar char="•"/>
            </a:pPr>
            <a:r>
              <a:rPr b="0" lang="en-US" sz="32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“</a:t>
            </a:r>
            <a:r>
              <a:rPr b="0" lang="en-US" sz="32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Containers” of data that appear like a directory structure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TextShape 3"/>
          <p:cNvSpPr txBox="1"/>
          <p:nvPr/>
        </p:nvSpPr>
        <p:spPr>
          <a:xfrm>
            <a:off x="11340000" y="6537240"/>
            <a:ext cx="833760" cy="298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fld id="{27AC43C7-3019-4097-9026-A0696D1576A8}" type="slidenum">
              <a: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952560" y="324000"/>
            <a:ext cx="11231640" cy="9079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233445"/>
                </a:solidFill>
                <a:latin typeface="Arial"/>
              </a:rPr>
              <a:t>Azure Databases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828000" y="1512000"/>
            <a:ext cx="10511640" cy="4679640"/>
          </a:xfrm>
          <a:prstGeom prst="rect">
            <a:avLst/>
          </a:prstGeom>
          <a:noFill/>
          <a:ln>
            <a:noFill/>
          </a:ln>
        </p:spPr>
        <p:txBody>
          <a:bodyPr lIns="90000" tIns="46800"/>
          <a:p>
            <a:pPr marL="457200" indent="-450360">
              <a:lnSpc>
                <a:spcPct val="90000"/>
              </a:lnSpc>
              <a:spcBef>
                <a:spcPts val="1001"/>
              </a:spcBef>
              <a:buClr>
                <a:srgbClr val="3f3f3f"/>
              </a:buClr>
              <a:buFont typeface="Helvetica Neue Light"/>
              <a:buChar char="•"/>
            </a:pPr>
            <a:r>
              <a:rPr b="0" lang="en-US" sz="32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Native SQL Server support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450360">
              <a:lnSpc>
                <a:spcPct val="90000"/>
              </a:lnSpc>
              <a:spcBef>
                <a:spcPts val="1001"/>
              </a:spcBef>
              <a:buClr>
                <a:srgbClr val="3f3f3f"/>
              </a:buClr>
              <a:buFont typeface="Helvetica Neue Light"/>
              <a:buChar char="•"/>
            </a:pPr>
            <a:r>
              <a:rPr b="0" lang="en-US" sz="32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Additional support for MySQL, MariaDB, and PostgreSQL open-source database engines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450360">
              <a:lnSpc>
                <a:spcPct val="90000"/>
              </a:lnSpc>
              <a:spcBef>
                <a:spcPts val="1001"/>
              </a:spcBef>
              <a:buClr>
                <a:srgbClr val="3f3f3f"/>
              </a:buClr>
              <a:buFont typeface="Helvetica Neue Light"/>
              <a:buChar char="•"/>
            </a:pPr>
            <a:r>
              <a:rPr b="0" lang="en-US" sz="3200" spc="-1" strike="noStrike">
                <a:solidFill>
                  <a:srgbClr val="3f3f3f"/>
                </a:solidFill>
                <a:latin typeface="Helvetica Neue Light"/>
                <a:ea typeface="Helvetica Neue Light"/>
              </a:rPr>
              <a:t>Works with Azure Database Migration Service to help with lift-and-shift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TextShape 3"/>
          <p:cNvSpPr txBox="1"/>
          <p:nvPr/>
        </p:nvSpPr>
        <p:spPr>
          <a:xfrm>
            <a:off x="11340000" y="6537240"/>
            <a:ext cx="833760" cy="298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fld id="{B666FBDD-B5B7-4AFC-AB79-BD7C05C393CF}" type="slidenum">
              <a:rPr b="0" lang="en-US" sz="1600" spc="-1" strike="noStrike">
                <a:solidFill>
                  <a:srgbClr val="ffffff"/>
                </a:solidFill>
                <a:latin typeface="Helvetica Neue Light"/>
                <a:ea typeface="Helvetica Neue Light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2021-05-26T09:09:38Z</dcterms:modified>
  <cp:revision>1</cp:revision>
  <dc:subject/>
  <dc:title/>
</cp:coreProperties>
</file>