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ervice-oriented_architecture" TargetMode="External"/><Relationship Id="rId3" Type="http://schemas.openxmlformats.org/officeDocument/2006/relationships/hyperlink" Target="https://en.wikipedia.org/wiki/Microservice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Microservices architecture is considered a specific type of service-oriented architecture (SOA).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https://en.wikipedia.org/wiki/Service-oriented_architecture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03939299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03939299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003939299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0730374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0730374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007303740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07303740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07303740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007303740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386cfe9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386cfe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0386cfe9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386cfe92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386cfe92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0386cfe92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386cfe9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0386cfe9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0386cfe9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386cfe9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0386cfe9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0386cfe9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51" y="477975"/>
            <a:ext cx="874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Microservice Architecture</a:t>
            </a:r>
            <a:endParaRPr b="1" sz="60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Microservices Example</a:t>
            </a:r>
            <a:endParaRPr/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75" y="7751375"/>
            <a:ext cx="6696850" cy="5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1851475" y="2083675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TV,</a:t>
            </a:r>
            <a:br>
              <a:rPr lang="en-US"/>
            </a:br>
            <a:r>
              <a:rPr lang="en-US"/>
              <a:t>Mobile</a:t>
            </a:r>
            <a:br>
              <a:rPr lang="en-US"/>
            </a:br>
            <a:r>
              <a:rPr lang="en-US"/>
              <a:t>Etc.</a:t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545625" y="2857663"/>
            <a:ext cx="802800" cy="837875"/>
            <a:chOff x="489300" y="2186725"/>
            <a:chExt cx="802800" cy="837875"/>
          </a:xfrm>
        </p:grpSpPr>
        <p:sp>
          <p:nvSpPr>
            <p:cNvPr id="81" name="Google Shape;81;p17"/>
            <p:cNvSpPr/>
            <p:nvPr/>
          </p:nvSpPr>
          <p:spPr>
            <a:xfrm>
              <a:off x="577350" y="2186725"/>
              <a:ext cx="626700" cy="626700"/>
            </a:xfrm>
            <a:prstGeom prst="smileyFace">
              <a:avLst>
                <a:gd fmla="val 4653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489300" y="2696700"/>
              <a:ext cx="80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Users</a:t>
              </a:r>
              <a:endParaRPr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83" name="Google Shape;83;p17"/>
          <p:cNvSpPr/>
          <p:nvPr/>
        </p:nvSpPr>
        <p:spPr>
          <a:xfrm>
            <a:off x="1851475" y="3457150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UI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3916550" y="4736150"/>
            <a:ext cx="1488225" cy="875550"/>
            <a:chOff x="4916375" y="4548050"/>
            <a:chExt cx="1488225" cy="875550"/>
          </a:xfrm>
        </p:grpSpPr>
        <p:sp>
          <p:nvSpPr>
            <p:cNvPr id="85" name="Google Shape;85;p17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Identity</a:t>
              </a:r>
              <a:endParaRPr/>
            </a:p>
          </p:txBody>
        </p:sp>
      </p:grpSp>
      <p:sp>
        <p:nvSpPr>
          <p:cNvPr id="87" name="Google Shape;87;p17"/>
          <p:cNvSpPr/>
          <p:nvPr/>
        </p:nvSpPr>
        <p:spPr>
          <a:xfrm>
            <a:off x="4181000" y="5728475"/>
            <a:ext cx="959325" cy="62670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DB</a:t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7913972" y="4484675"/>
            <a:ext cx="1839446" cy="875550"/>
            <a:chOff x="4916375" y="4548050"/>
            <a:chExt cx="1488225" cy="875550"/>
          </a:xfrm>
        </p:grpSpPr>
        <p:sp>
          <p:nvSpPr>
            <p:cNvPr id="89" name="Google Shape;89;p17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Recommendation</a:t>
              </a:r>
              <a:br>
                <a:rPr lang="en-US"/>
              </a:br>
              <a:r>
                <a:rPr lang="en-US"/>
                <a:t>Engine</a:t>
              </a:r>
              <a:endParaRPr/>
            </a:p>
          </p:txBody>
        </p:sp>
      </p:grpSp>
      <p:sp>
        <p:nvSpPr>
          <p:cNvPr id="91" name="Google Shape;91;p17"/>
          <p:cNvSpPr/>
          <p:nvPr/>
        </p:nvSpPr>
        <p:spPr>
          <a:xfrm>
            <a:off x="8134013" y="5585750"/>
            <a:ext cx="1399375" cy="7041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History DB</a:t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7328950" y="2907475"/>
            <a:ext cx="1488225" cy="875550"/>
            <a:chOff x="4916375" y="4548050"/>
            <a:chExt cx="1488225" cy="875550"/>
          </a:xfrm>
        </p:grpSpPr>
        <p:sp>
          <p:nvSpPr>
            <p:cNvPr id="93" name="Google Shape;93;p17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Video Catalog</a:t>
              </a:r>
              <a:endParaRPr/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7328950" y="1330275"/>
            <a:ext cx="1488225" cy="875550"/>
            <a:chOff x="4916375" y="4548050"/>
            <a:chExt cx="1488225" cy="875550"/>
          </a:xfrm>
        </p:grpSpPr>
        <p:sp>
          <p:nvSpPr>
            <p:cNvPr id="96" name="Google Shape;96;p17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Video Streaming</a:t>
              </a:r>
              <a:endParaRPr/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10038075" y="3031900"/>
            <a:ext cx="959325" cy="62670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</a:t>
            </a:r>
            <a:r>
              <a:rPr lang="en-US"/>
              <a:t> DB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9901775" y="1454700"/>
            <a:ext cx="959325" cy="7041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Storage</a:t>
            </a:r>
            <a:endParaRPr/>
          </a:p>
        </p:txBody>
      </p:sp>
      <p:cxnSp>
        <p:nvCxnSpPr>
          <p:cNvPr id="100" name="Google Shape;100;p17"/>
          <p:cNvCxnSpPr>
            <a:stCxn id="97" idx="1"/>
            <a:endCxn id="79" idx="3"/>
          </p:cNvCxnSpPr>
          <p:nvPr/>
        </p:nvCxnSpPr>
        <p:spPr>
          <a:xfrm flipH="1">
            <a:off x="3302050" y="1742175"/>
            <a:ext cx="40269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7" idx="1"/>
            <a:endCxn id="83" idx="3"/>
          </p:cNvCxnSpPr>
          <p:nvPr/>
        </p:nvCxnSpPr>
        <p:spPr>
          <a:xfrm flipH="1">
            <a:off x="3302050" y="1742175"/>
            <a:ext cx="4026900" cy="21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9" idx="2"/>
            <a:endCxn id="97" idx="3"/>
          </p:cNvCxnSpPr>
          <p:nvPr/>
        </p:nvCxnSpPr>
        <p:spPr>
          <a:xfrm rot="10800000">
            <a:off x="8779475" y="1742275"/>
            <a:ext cx="1122300" cy="6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86" idx="2"/>
            <a:endCxn id="87" idx="1"/>
          </p:cNvCxnSpPr>
          <p:nvPr/>
        </p:nvCxnSpPr>
        <p:spPr>
          <a:xfrm>
            <a:off x="4641800" y="5559950"/>
            <a:ext cx="189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90" idx="2"/>
            <a:endCxn id="91" idx="1"/>
          </p:cNvCxnSpPr>
          <p:nvPr/>
        </p:nvCxnSpPr>
        <p:spPr>
          <a:xfrm>
            <a:off x="8810381" y="5308475"/>
            <a:ext cx="234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94" idx="3"/>
            <a:endCxn id="98" idx="2"/>
          </p:cNvCxnSpPr>
          <p:nvPr/>
        </p:nvCxnSpPr>
        <p:spPr>
          <a:xfrm>
            <a:off x="8779450" y="3319375"/>
            <a:ext cx="125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83" idx="3"/>
            <a:endCxn id="86" idx="0"/>
          </p:cNvCxnSpPr>
          <p:nvPr/>
        </p:nvCxnSpPr>
        <p:spPr>
          <a:xfrm>
            <a:off x="3301975" y="3869050"/>
            <a:ext cx="133980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86" idx="0"/>
            <a:endCxn id="108" idx="2"/>
          </p:cNvCxnSpPr>
          <p:nvPr/>
        </p:nvCxnSpPr>
        <p:spPr>
          <a:xfrm flipH="1" rot="10800000">
            <a:off x="4641800" y="4229150"/>
            <a:ext cx="10752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>
            <a:stCxn id="94" idx="1"/>
            <a:endCxn id="108" idx="3"/>
          </p:cNvCxnSpPr>
          <p:nvPr/>
        </p:nvCxnSpPr>
        <p:spPr>
          <a:xfrm flipH="1">
            <a:off x="6613150" y="3319375"/>
            <a:ext cx="7158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90" idx="0"/>
            <a:endCxn id="108" idx="3"/>
          </p:cNvCxnSpPr>
          <p:nvPr/>
        </p:nvCxnSpPr>
        <p:spPr>
          <a:xfrm rot="10800000">
            <a:off x="6613181" y="3817175"/>
            <a:ext cx="21972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7"/>
          <p:cNvGrpSpPr/>
          <p:nvPr/>
        </p:nvGrpSpPr>
        <p:grpSpPr>
          <a:xfrm>
            <a:off x="4820447" y="3405400"/>
            <a:ext cx="1839446" cy="875550"/>
            <a:chOff x="4916375" y="4548050"/>
            <a:chExt cx="1488225" cy="875550"/>
          </a:xfrm>
        </p:grpSpPr>
        <p:sp>
          <p:nvSpPr>
            <p:cNvPr id="112" name="Google Shape;112;p17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Frontend API</a:t>
              </a:r>
              <a:endParaRPr/>
            </a:p>
          </p:txBody>
        </p:sp>
      </p:grpSp>
      <p:cxnSp>
        <p:nvCxnSpPr>
          <p:cNvPr id="113" name="Google Shape;113;p17"/>
          <p:cNvCxnSpPr>
            <a:stCxn id="79" idx="3"/>
            <a:endCxn id="108" idx="1"/>
          </p:cNvCxnSpPr>
          <p:nvPr/>
        </p:nvCxnSpPr>
        <p:spPr>
          <a:xfrm>
            <a:off x="3301975" y="2495575"/>
            <a:ext cx="151860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10308125" y="477327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10308125" y="512517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0308125" y="5536175"/>
            <a:ext cx="5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10997400" y="4597325"/>
            <a:ext cx="959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HTTP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0997400" y="4949225"/>
            <a:ext cx="959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0997400" y="5360225"/>
            <a:ext cx="959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data xfer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8000" y="1584623"/>
            <a:ext cx="10512000" cy="62982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Small is good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Easier to understand, faster to develop, more productive, A/B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Faster startup (parallelism in system startup/boot)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Independently developed and deployed versions, modular/replaceable parts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Each microservice can be developed and deployed independently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Modular/replaceable parts reduce "lock in" to a single solution or technology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Improved fault isolation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Limits system impact due to failure (ex: memory leak)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Easier debugging of simpler services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Better reliability/redundancy</a:t>
            </a:r>
            <a:endParaRPr sz="24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Distributed design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APIs between services must be well defined and versioned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Distributed transactions are harder to debug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IDEs not geared for 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Testing, deployment, and debugging complexity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Deployment complications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Resource overhead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Multiple "pipelines", potentially asimilar in implementation</a:t>
            </a:r>
            <a:endParaRPr sz="24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Strangler Pattern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887675" y="1603550"/>
            <a:ext cx="2920800" cy="40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Monolith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059475" y="1904200"/>
            <a:ext cx="2505600" cy="32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logout()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get_users()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delete_user()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create_user()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suspend_user()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list_videos()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delete_video()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add_video()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open_stream_connection()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encode_video()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serve_ui()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764800" y="1603550"/>
            <a:ext cx="2920800" cy="32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Monolith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936600" y="1904200"/>
            <a:ext cx="2505600" cy="18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list_videos()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delete_video()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add_video()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open_stream_connection()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encode_video()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serve_ui()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223600" y="3278675"/>
            <a:ext cx="8340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9588100" y="3934350"/>
            <a:ext cx="2165700" cy="203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Identity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9745000" y="4080525"/>
            <a:ext cx="1851900" cy="13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logout()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get_users()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delete_user()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create_user()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suspend_user()</a:t>
            </a:r>
            <a:endParaRPr/>
          </a:p>
        </p:txBody>
      </p:sp>
      <p:cxnSp>
        <p:nvCxnSpPr>
          <p:cNvPr id="150" name="Google Shape;150;p20"/>
          <p:cNvCxnSpPr>
            <a:stCxn id="145" idx="3"/>
            <a:endCxn id="148" idx="1"/>
          </p:cNvCxnSpPr>
          <p:nvPr/>
        </p:nvCxnSpPr>
        <p:spPr>
          <a:xfrm>
            <a:off x="8685600" y="3250100"/>
            <a:ext cx="902400" cy="17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9062875" y="3493425"/>
            <a:ext cx="82467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HTTP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Until finally ...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75" y="7751375"/>
            <a:ext cx="6696850" cy="5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1851475" y="2083675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TV,</a:t>
            </a:r>
            <a:br>
              <a:rPr lang="en-US"/>
            </a:br>
            <a:r>
              <a:rPr lang="en-US"/>
              <a:t>Mobile</a:t>
            </a:r>
            <a:br>
              <a:rPr lang="en-US"/>
            </a:br>
            <a:r>
              <a:rPr lang="en-US"/>
              <a:t>Etc.</a:t>
            </a:r>
            <a:endParaRPr/>
          </a:p>
        </p:txBody>
      </p:sp>
      <p:grpSp>
        <p:nvGrpSpPr>
          <p:cNvPr id="161" name="Google Shape;161;p21"/>
          <p:cNvGrpSpPr/>
          <p:nvPr/>
        </p:nvGrpSpPr>
        <p:grpSpPr>
          <a:xfrm>
            <a:off x="545625" y="2857663"/>
            <a:ext cx="802800" cy="837875"/>
            <a:chOff x="489300" y="2186725"/>
            <a:chExt cx="802800" cy="837875"/>
          </a:xfrm>
        </p:grpSpPr>
        <p:sp>
          <p:nvSpPr>
            <p:cNvPr id="162" name="Google Shape;162;p21"/>
            <p:cNvSpPr/>
            <p:nvPr/>
          </p:nvSpPr>
          <p:spPr>
            <a:xfrm>
              <a:off x="577350" y="2186725"/>
              <a:ext cx="626700" cy="626700"/>
            </a:xfrm>
            <a:prstGeom prst="smileyFace">
              <a:avLst>
                <a:gd fmla="val 4653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489300" y="2696700"/>
              <a:ext cx="80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Users</a:t>
              </a:r>
              <a:endParaRPr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64" name="Google Shape;164;p21"/>
          <p:cNvSpPr/>
          <p:nvPr/>
        </p:nvSpPr>
        <p:spPr>
          <a:xfrm>
            <a:off x="1851475" y="3457150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UI</a:t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3916550" y="4736150"/>
            <a:ext cx="1488225" cy="875550"/>
            <a:chOff x="4916375" y="4548050"/>
            <a:chExt cx="1488225" cy="875550"/>
          </a:xfrm>
        </p:grpSpPr>
        <p:sp>
          <p:nvSpPr>
            <p:cNvPr id="166" name="Google Shape;166;p21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Identity</a:t>
              </a:r>
              <a:endParaRPr/>
            </a:p>
          </p:txBody>
        </p:sp>
      </p:grpSp>
      <p:sp>
        <p:nvSpPr>
          <p:cNvPr id="168" name="Google Shape;168;p21"/>
          <p:cNvSpPr/>
          <p:nvPr/>
        </p:nvSpPr>
        <p:spPr>
          <a:xfrm>
            <a:off x="4181000" y="5728475"/>
            <a:ext cx="959325" cy="62670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DB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7913972" y="4484675"/>
            <a:ext cx="1839446" cy="875550"/>
            <a:chOff x="4916375" y="4548050"/>
            <a:chExt cx="1488225" cy="875550"/>
          </a:xfrm>
        </p:grpSpPr>
        <p:sp>
          <p:nvSpPr>
            <p:cNvPr id="170" name="Google Shape;170;p21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Recommendation</a:t>
              </a:r>
              <a:br>
                <a:rPr lang="en-US"/>
              </a:br>
              <a:r>
                <a:rPr lang="en-US"/>
                <a:t>Engine</a:t>
              </a:r>
              <a:endParaRPr/>
            </a:p>
          </p:txBody>
        </p:sp>
      </p:grpSp>
      <p:sp>
        <p:nvSpPr>
          <p:cNvPr id="172" name="Google Shape;172;p21"/>
          <p:cNvSpPr/>
          <p:nvPr/>
        </p:nvSpPr>
        <p:spPr>
          <a:xfrm>
            <a:off x="8134013" y="5585750"/>
            <a:ext cx="1399375" cy="7041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History DB</a:t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7328950" y="2907475"/>
            <a:ext cx="1488225" cy="875550"/>
            <a:chOff x="4916375" y="4548050"/>
            <a:chExt cx="1488225" cy="875550"/>
          </a:xfrm>
        </p:grpSpPr>
        <p:sp>
          <p:nvSpPr>
            <p:cNvPr id="174" name="Google Shape;174;p21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Video Catalog</a:t>
              </a:r>
              <a:endParaRPr/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7328950" y="1330275"/>
            <a:ext cx="1488225" cy="875550"/>
            <a:chOff x="4916375" y="4548050"/>
            <a:chExt cx="1488225" cy="875550"/>
          </a:xfrm>
        </p:grpSpPr>
        <p:sp>
          <p:nvSpPr>
            <p:cNvPr id="177" name="Google Shape;177;p21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Video Streaming</a:t>
              </a: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10038075" y="3031900"/>
            <a:ext cx="959325" cy="62670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DB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9901775" y="1454700"/>
            <a:ext cx="959325" cy="7041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Storage</a:t>
            </a:r>
            <a:endParaRPr/>
          </a:p>
        </p:txBody>
      </p:sp>
      <p:cxnSp>
        <p:nvCxnSpPr>
          <p:cNvPr id="181" name="Google Shape;181;p21"/>
          <p:cNvCxnSpPr>
            <a:stCxn id="178" idx="1"/>
            <a:endCxn id="160" idx="3"/>
          </p:cNvCxnSpPr>
          <p:nvPr/>
        </p:nvCxnSpPr>
        <p:spPr>
          <a:xfrm flipH="1">
            <a:off x="3302050" y="1742175"/>
            <a:ext cx="40269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78" idx="1"/>
            <a:endCxn id="164" idx="3"/>
          </p:cNvCxnSpPr>
          <p:nvPr/>
        </p:nvCxnSpPr>
        <p:spPr>
          <a:xfrm flipH="1">
            <a:off x="3302050" y="1742175"/>
            <a:ext cx="4026900" cy="21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>
            <a:stCxn id="180" idx="2"/>
            <a:endCxn id="178" idx="3"/>
          </p:cNvCxnSpPr>
          <p:nvPr/>
        </p:nvCxnSpPr>
        <p:spPr>
          <a:xfrm rot="10800000">
            <a:off x="8779475" y="1742275"/>
            <a:ext cx="1122300" cy="6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>
            <a:stCxn id="167" idx="2"/>
            <a:endCxn id="168" idx="1"/>
          </p:cNvCxnSpPr>
          <p:nvPr/>
        </p:nvCxnSpPr>
        <p:spPr>
          <a:xfrm>
            <a:off x="4641800" y="5559950"/>
            <a:ext cx="189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>
            <a:stCxn id="171" idx="2"/>
            <a:endCxn id="172" idx="1"/>
          </p:cNvCxnSpPr>
          <p:nvPr/>
        </p:nvCxnSpPr>
        <p:spPr>
          <a:xfrm>
            <a:off x="8810381" y="5308475"/>
            <a:ext cx="234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>
            <a:stCxn id="175" idx="3"/>
            <a:endCxn id="179" idx="2"/>
          </p:cNvCxnSpPr>
          <p:nvPr/>
        </p:nvCxnSpPr>
        <p:spPr>
          <a:xfrm>
            <a:off x="8779450" y="3319375"/>
            <a:ext cx="125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>
            <a:stCxn id="164" idx="3"/>
            <a:endCxn id="167" idx="0"/>
          </p:cNvCxnSpPr>
          <p:nvPr/>
        </p:nvCxnSpPr>
        <p:spPr>
          <a:xfrm>
            <a:off x="3301975" y="3869050"/>
            <a:ext cx="133980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>
            <a:stCxn id="167" idx="0"/>
            <a:endCxn id="189" idx="2"/>
          </p:cNvCxnSpPr>
          <p:nvPr/>
        </p:nvCxnSpPr>
        <p:spPr>
          <a:xfrm flipH="1" rot="10800000">
            <a:off x="4641800" y="4229150"/>
            <a:ext cx="10752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75" idx="1"/>
            <a:endCxn id="189" idx="3"/>
          </p:cNvCxnSpPr>
          <p:nvPr/>
        </p:nvCxnSpPr>
        <p:spPr>
          <a:xfrm flipH="1">
            <a:off x="6613150" y="3319375"/>
            <a:ext cx="7158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>
            <a:stCxn id="171" idx="0"/>
            <a:endCxn id="189" idx="3"/>
          </p:cNvCxnSpPr>
          <p:nvPr/>
        </p:nvCxnSpPr>
        <p:spPr>
          <a:xfrm rot="10800000">
            <a:off x="6613181" y="3817175"/>
            <a:ext cx="21972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" name="Google Shape;192;p21"/>
          <p:cNvGrpSpPr/>
          <p:nvPr/>
        </p:nvGrpSpPr>
        <p:grpSpPr>
          <a:xfrm>
            <a:off x="4820447" y="3405400"/>
            <a:ext cx="1839446" cy="875550"/>
            <a:chOff x="4916375" y="4548050"/>
            <a:chExt cx="1488225" cy="875550"/>
          </a:xfrm>
        </p:grpSpPr>
        <p:sp>
          <p:nvSpPr>
            <p:cNvPr id="193" name="Google Shape;193;p21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Frontend API</a:t>
              </a:r>
              <a:endParaRPr/>
            </a:p>
          </p:txBody>
        </p:sp>
      </p:grpSp>
      <p:cxnSp>
        <p:nvCxnSpPr>
          <p:cNvPr id="194" name="Google Shape;194;p21"/>
          <p:cNvCxnSpPr>
            <a:stCxn id="160" idx="3"/>
            <a:endCxn id="189" idx="1"/>
          </p:cNvCxnSpPr>
          <p:nvPr/>
        </p:nvCxnSpPr>
        <p:spPr>
          <a:xfrm>
            <a:off x="3301975" y="2495575"/>
            <a:ext cx="151860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10308125" y="477327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10308125" y="512517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10308125" y="5536175"/>
            <a:ext cx="5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1"/>
          <p:cNvSpPr txBox="1"/>
          <p:nvPr/>
        </p:nvSpPr>
        <p:spPr>
          <a:xfrm>
            <a:off x="10997400" y="4597325"/>
            <a:ext cx="959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HTTP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0997400" y="4949225"/>
            <a:ext cx="959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10997400" y="5360225"/>
            <a:ext cx="959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data xfer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to Service Communications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828000" y="1528300"/>
            <a:ext cx="49992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Synchronous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RPC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APIs</a:t>
            </a:r>
            <a:endParaRPr sz="3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Asynchronous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Message buses</a:t>
            </a:r>
            <a:endParaRPr sz="3000"/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Bus and the Worker Pattern</a:t>
            </a:r>
            <a:endParaRPr/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6" name="Google Shape;216;p23"/>
          <p:cNvGrpSpPr/>
          <p:nvPr/>
        </p:nvGrpSpPr>
        <p:grpSpPr>
          <a:xfrm>
            <a:off x="2268688" y="1945925"/>
            <a:ext cx="1488225" cy="875550"/>
            <a:chOff x="4916375" y="4548050"/>
            <a:chExt cx="1488225" cy="875550"/>
          </a:xfrm>
        </p:grpSpPr>
        <p:sp>
          <p:nvSpPr>
            <p:cNvPr id="217" name="Google Shape;217;p23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WebApp</a:t>
              </a:r>
              <a:endParaRPr/>
            </a:p>
          </p:txBody>
        </p:sp>
      </p:grpSp>
      <p:sp>
        <p:nvSpPr>
          <p:cNvPr id="219" name="Google Shape;219;p23"/>
          <p:cNvSpPr/>
          <p:nvPr/>
        </p:nvSpPr>
        <p:spPr>
          <a:xfrm>
            <a:off x="689100" y="4231600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2287550" y="4231600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886000" y="4231600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cxnSp>
        <p:nvCxnSpPr>
          <p:cNvPr id="222" name="Google Shape;222;p23"/>
          <p:cNvCxnSpPr>
            <a:endCxn id="220" idx="0"/>
          </p:cNvCxnSpPr>
          <p:nvPr/>
        </p:nvCxnSpPr>
        <p:spPr>
          <a:xfrm>
            <a:off x="2993900" y="2769700"/>
            <a:ext cx="18900" cy="146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>
            <a:stCxn id="218" idx="2"/>
            <a:endCxn id="219" idx="0"/>
          </p:cNvCxnSpPr>
          <p:nvPr/>
        </p:nvCxnSpPr>
        <p:spPr>
          <a:xfrm flipH="1">
            <a:off x="1414438" y="2769725"/>
            <a:ext cx="1579500" cy="146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3"/>
          <p:cNvCxnSpPr>
            <a:stCxn id="218" idx="2"/>
            <a:endCxn id="221" idx="0"/>
          </p:cNvCxnSpPr>
          <p:nvPr/>
        </p:nvCxnSpPr>
        <p:spPr>
          <a:xfrm>
            <a:off x="2993938" y="2769725"/>
            <a:ext cx="1617300" cy="146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25" name="Google Shape;225;p23"/>
          <p:cNvGrpSpPr/>
          <p:nvPr/>
        </p:nvGrpSpPr>
        <p:grpSpPr>
          <a:xfrm>
            <a:off x="6536200" y="1894138"/>
            <a:ext cx="1488225" cy="875550"/>
            <a:chOff x="4916375" y="4548050"/>
            <a:chExt cx="1488225" cy="875550"/>
          </a:xfrm>
        </p:grpSpPr>
        <p:sp>
          <p:nvSpPr>
            <p:cNvPr id="226" name="Google Shape;226;p23"/>
            <p:cNvSpPr/>
            <p:nvPr/>
          </p:nvSpPr>
          <p:spPr>
            <a:xfrm>
              <a:off x="4954100" y="459980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UI</a:t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916375" y="4548050"/>
              <a:ext cx="1450500" cy="82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WebApp</a:t>
              </a:r>
              <a:endParaRPr/>
            </a:p>
          </p:txBody>
        </p:sp>
      </p:grpSp>
      <p:sp>
        <p:nvSpPr>
          <p:cNvPr id="228" name="Google Shape;228;p23"/>
          <p:cNvSpPr/>
          <p:nvPr/>
        </p:nvSpPr>
        <p:spPr>
          <a:xfrm>
            <a:off x="6555075" y="4231613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8153525" y="4231613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9751975" y="4231613"/>
            <a:ext cx="14505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9221025" y="2017738"/>
            <a:ext cx="2118975" cy="62837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Messages</a:t>
            </a:r>
            <a:endParaRPr/>
          </a:p>
        </p:txBody>
      </p:sp>
      <p:cxnSp>
        <p:nvCxnSpPr>
          <p:cNvPr id="232" name="Google Shape;232;p23"/>
          <p:cNvCxnSpPr>
            <a:stCxn id="228" idx="0"/>
            <a:endCxn id="231" idx="2"/>
          </p:cNvCxnSpPr>
          <p:nvPr/>
        </p:nvCxnSpPr>
        <p:spPr>
          <a:xfrm flipH="1" rot="10800000">
            <a:off x="7280325" y="2646113"/>
            <a:ext cx="3000300" cy="15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>
            <a:stCxn id="229" idx="0"/>
            <a:endCxn id="231" idx="2"/>
          </p:cNvCxnSpPr>
          <p:nvPr/>
        </p:nvCxnSpPr>
        <p:spPr>
          <a:xfrm flipH="1" rot="10800000">
            <a:off x="8878775" y="2646113"/>
            <a:ext cx="1401600" cy="15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3"/>
          <p:cNvCxnSpPr>
            <a:stCxn id="230" idx="0"/>
            <a:endCxn id="231" idx="2"/>
          </p:cNvCxnSpPr>
          <p:nvPr/>
        </p:nvCxnSpPr>
        <p:spPr>
          <a:xfrm rot="10800000">
            <a:off x="10280425" y="2646113"/>
            <a:ext cx="196800" cy="15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3"/>
          <p:cNvCxnSpPr>
            <a:stCxn id="227" idx="3"/>
            <a:endCxn id="231" idx="1"/>
          </p:cNvCxnSpPr>
          <p:nvPr/>
        </p:nvCxnSpPr>
        <p:spPr>
          <a:xfrm>
            <a:off x="7986700" y="2306038"/>
            <a:ext cx="1234200" cy="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