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Helvetica Neue"/>
      <p:regular r:id="rId18"/>
      <p:bold r:id="rId19"/>
      <p:italic r:id="rId20"/>
      <p:boldItalic r:id="rId21"/>
    </p:embeddedFont>
    <p:embeddedFont>
      <p:font typeface="Helvetica Neue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22" Type="http://schemas.openxmlformats.org/officeDocument/2006/relationships/font" Target="fonts/HelveticaNeueLight-regular.fntdata"/><Relationship Id="rId21" Type="http://schemas.openxmlformats.org/officeDocument/2006/relationships/font" Target="fonts/HelveticaNeue-boldItalic.fntdata"/><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bold.fntdata"/><Relationship Id="rId1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u_eZ-ae2FY8"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mazon.com/Clean-Code-Handbook-Software-Craftsmanship/dp/013235088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est-driven_developm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e2b01a91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e2b01a91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75e2b01a91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5e2b01a91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e2b01a91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5e2b01a91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5e2b01a9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5e2b01a91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And another video for the skeptics: </a:t>
            </a:r>
            <a:r>
              <a:rPr lang="en-US" u="sng">
                <a:solidFill>
                  <a:schemeClr val="hlink"/>
                </a:solidFill>
                <a:hlinkClick r:id="rId2"/>
              </a:rPr>
              <a:t>https://www.youtube.com/watch?v=u_eZ-ae2FY8</a:t>
            </a:r>
            <a:r>
              <a:rPr lang="en-US"/>
              <a:t> </a:t>
            </a:r>
            <a:endParaRPr/>
          </a:p>
        </p:txBody>
      </p:sp>
      <p:sp>
        <p:nvSpPr>
          <p:cNvPr id="159" name="Google Shape;159;g75e2b01a91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5e2b01a9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e2b01a9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75e2b01a9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5e2b01a9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75e2b01a9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https://www.amazon.com/Clean-Code-Handbook-Software-Craftsmanship/dp/0132350882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 name="Google Shape;82;g75e2b01a9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5e2b01a9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e2b01a9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75e2b01a9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5e2b01a9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5e2b01a91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75e2b01a91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e2b01a9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e2b01a91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75e2b01a91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5e2b01a91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5e2b01a91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75e2b01a91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5e2b01a91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5e2b01a91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75e2b01a91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e2b01a9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e2b01a91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u="sng">
                <a:solidFill>
                  <a:schemeClr val="hlink"/>
                </a:solidFill>
                <a:latin typeface="Arial"/>
                <a:ea typeface="Arial"/>
                <a:cs typeface="Arial"/>
                <a:sym typeface="Arial"/>
                <a:hlinkClick r:id="rId2"/>
              </a:rPr>
              <a:t>https://en.wikipedia.org/wiki/Test-driven_development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g75e2b01a91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4886326" y="4135428"/>
            <a:ext cx="7305674" cy="952505"/>
          </a:xfrm>
          <a:prstGeom prst="rect">
            <a:avLst/>
          </a:prstGeom>
          <a:noFill/>
          <a:ln>
            <a:noFill/>
          </a:ln>
        </p:spPr>
        <p:txBody>
          <a:bodyPr anchorCtr="0" anchor="ctr" bIns="36000" lIns="0" spcFirstLastPara="1" rIns="91425" wrap="square" tIns="0">
            <a:noAutofit/>
          </a:bodyPr>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5172074" y="5237160"/>
            <a:ext cx="7019925" cy="763590"/>
          </a:xfrm>
          <a:prstGeom prst="rect">
            <a:avLst/>
          </a:prstGeom>
          <a:noFill/>
          <a:ln>
            <a:noFill/>
          </a:ln>
        </p:spPr>
        <p:txBody>
          <a:bodyPr anchorCtr="0" anchor="t" bIns="45700" lIns="90000" spcFirstLastPara="1" rIns="91425" wrap="square" tIns="46800">
            <a:noAutofit/>
          </a:bodyPr>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954000"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p:nvPr>
            <p:ph idx="2" type="pic"/>
          </p:nvPr>
        </p:nvSpPr>
        <p:spPr>
          <a:xfrm>
            <a:off x="5083172" y="1465729"/>
            <a:ext cx="6172200" cy="4777441"/>
          </a:xfrm>
          <a:prstGeom prst="rect">
            <a:avLst/>
          </a:prstGeom>
          <a:noFill/>
          <a:ln>
            <a:noFill/>
          </a:ln>
        </p:spPr>
        <p:txBody>
          <a:bodyPr anchorCtr="0" anchor="t" bIns="45700" lIns="90000" spcFirstLastPara="1" rIns="91425" wrap="square" tIns="46800">
            <a:noAutofit/>
          </a:bodyPr>
          <a:lstStyle>
            <a:lvl1pPr lvl="0" marR="0" rtl="0" algn="l">
              <a:lnSpc>
                <a:spcPct val="90000"/>
              </a:lnSpc>
              <a:spcBef>
                <a:spcPts val="1000"/>
              </a:spcBef>
              <a:spcAft>
                <a:spcPts val="0"/>
              </a:spcAft>
              <a:buClr>
                <a:srgbClr val="3F3F3F"/>
              </a:buClr>
              <a:buSzPts val="3200"/>
              <a:buFont typeface="Helvetica Neue Light"/>
              <a:buNone/>
              <a:defRPr b="0" i="0" sz="3200" u="none" cap="none" strike="noStrike">
                <a:solidFill>
                  <a:srgbClr val="3F3F3F"/>
                </a:solidFill>
                <a:latin typeface="Helvetica Neue Light"/>
                <a:ea typeface="Helvetica Neue Light"/>
                <a:cs typeface="Helvetica Neue Light"/>
                <a:sym typeface="Helvetica Neue Light"/>
              </a:defRPr>
            </a:lvl1pPr>
            <a:lvl2pPr lvl="1" marR="0" rtl="0" algn="l">
              <a:lnSpc>
                <a:spcPct val="90000"/>
              </a:lnSpc>
              <a:spcBef>
                <a:spcPts val="500"/>
              </a:spcBef>
              <a:spcAft>
                <a:spcPts val="0"/>
              </a:spcAft>
              <a:buClr>
                <a:srgbClr val="3F3F3F"/>
              </a:buClr>
              <a:buSzPts val="2800"/>
              <a:buFont typeface="Helvetica Neue Light"/>
              <a:buNone/>
              <a:defRPr b="0" i="0" sz="2800" u="none" cap="none" strike="noStrike">
                <a:solidFill>
                  <a:srgbClr val="3F3F3F"/>
                </a:solidFill>
                <a:latin typeface="Helvetica Neue Light"/>
                <a:ea typeface="Helvetica Neue Light"/>
                <a:cs typeface="Helvetica Neue Light"/>
                <a:sym typeface="Helvetica Neue Light"/>
              </a:defRPr>
            </a:lvl2pPr>
            <a:lvl3pPr lvl="2" marR="0" rtl="0" algn="l">
              <a:lnSpc>
                <a:spcPct val="90000"/>
              </a:lnSpc>
              <a:spcBef>
                <a:spcPts val="500"/>
              </a:spcBef>
              <a:spcAft>
                <a:spcPts val="0"/>
              </a:spcAft>
              <a:buClr>
                <a:srgbClr val="3F3F3F"/>
              </a:buClr>
              <a:buSzPts val="2400"/>
              <a:buFont typeface="Helvetica Neue Light"/>
              <a:buNone/>
              <a:defRPr b="0" i="0" sz="2400" u="none" cap="none" strike="noStrike">
                <a:solidFill>
                  <a:srgbClr val="3F3F3F"/>
                </a:solidFill>
                <a:latin typeface="Helvetica Neue Light"/>
                <a:ea typeface="Helvetica Neue Light"/>
                <a:cs typeface="Helvetica Neue Light"/>
                <a:sym typeface="Helvetica Neue Light"/>
              </a:defRPr>
            </a:lvl3pPr>
            <a:lvl4pPr lvl="3"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4pPr>
            <a:lvl5pPr lvl="4" marR="0" rtl="0" algn="l">
              <a:lnSpc>
                <a:spcPct val="90000"/>
              </a:lnSpc>
              <a:spcBef>
                <a:spcPts val="500"/>
              </a:spcBef>
              <a:spcAft>
                <a:spcPts val="0"/>
              </a:spcAft>
              <a:buClr>
                <a:srgbClr val="3F3F3F"/>
              </a:buClr>
              <a:buSzPts val="2000"/>
              <a:buFont typeface="Helvetica Neue Light"/>
              <a:buNone/>
              <a:defRPr b="0" i="0" sz="2000" u="none" cap="none" strike="noStrike">
                <a:solidFill>
                  <a:srgbClr val="3F3F3F"/>
                </a:solidFill>
                <a:latin typeface="Helvetica Neue Light"/>
                <a:ea typeface="Helvetica Neue Light"/>
                <a:cs typeface="Helvetica Neue Light"/>
                <a:sym typeface="Helvetica Neue Light"/>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3" name="Google Shape;53;p11"/>
          <p:cNvSpPr txBox="1"/>
          <p:nvPr>
            <p:ph idx="1" type="body"/>
          </p:nvPr>
        </p:nvSpPr>
        <p:spPr>
          <a:xfrm>
            <a:off x="973929" y="1465729"/>
            <a:ext cx="3898109" cy="4777441"/>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4" name="Google Shape;54;p1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5" name="Shape 55"/>
        <p:cNvGrpSpPr/>
        <p:nvPr/>
      </p:nvGrpSpPr>
      <p:grpSpPr>
        <a:xfrm>
          <a:off x="0" y="0"/>
          <a:ext cx="0" cy="0"/>
          <a:chOff x="0" y="0"/>
          <a:chExt cx="0" cy="0"/>
        </a:xfrm>
      </p:grpSpPr>
      <p:sp>
        <p:nvSpPr>
          <p:cNvPr id="56" name="Google Shape;56;p12"/>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idx="1" type="body"/>
          </p:nvPr>
        </p:nvSpPr>
        <p:spPr>
          <a:xfrm rot="5400000">
            <a:off x="3744000" y="-1404000"/>
            <a:ext cx="4680000" cy="10512000"/>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9" name="Shape 59"/>
        <p:cNvGrpSpPr/>
        <p:nvPr/>
      </p:nvGrpSpPr>
      <p:grpSpPr>
        <a:xfrm>
          <a:off x="0" y="0"/>
          <a:ext cx="0" cy="0"/>
          <a:chOff x="0" y="0"/>
          <a:chExt cx="0" cy="0"/>
        </a:xfrm>
      </p:grpSpPr>
      <p:sp>
        <p:nvSpPr>
          <p:cNvPr id="60" name="Google Shape;60;p13"/>
          <p:cNvSpPr txBox="1"/>
          <p:nvPr>
            <p:ph type="title"/>
          </p:nvPr>
        </p:nvSpPr>
        <p:spPr>
          <a:xfrm rot="5400000">
            <a:off x="7516957" y="2571338"/>
            <a:ext cx="4787601"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rot="5400000">
            <a:off x="2307432" y="128167"/>
            <a:ext cx="4800600" cy="752951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 with Caption">
  <p:cSld name="1_Content with Caption">
    <p:bg>
      <p:bgPr>
        <a:solidFill>
          <a:schemeClr val="lt1"/>
        </a:solidFill>
      </p:bgPr>
    </p:bg>
    <p:spTree>
      <p:nvGrpSpPr>
        <p:cNvPr id="63" name="Shape 63"/>
        <p:cNvGrpSpPr/>
        <p:nvPr/>
      </p:nvGrpSpPr>
      <p:grpSpPr>
        <a:xfrm>
          <a:off x="0" y="0"/>
          <a:ext cx="0" cy="0"/>
          <a:chOff x="0" y="0"/>
          <a:chExt cx="0" cy="0"/>
        </a:xfrm>
      </p:grpSpPr>
      <p:sp>
        <p:nvSpPr>
          <p:cNvPr id="64" name="Google Shape;64;p1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blipFill>
          <a:blip r:embed="rId2">
            <a:alphaModFix/>
          </a:blip>
          <a:stretch>
            <a:fillRect/>
          </a:stretch>
        </a:blipFill>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ew section">
  <p:cSld name="new section">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829208" y="385645"/>
            <a:ext cx="8797678" cy="908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1973263" y="4756150"/>
            <a:ext cx="4122737" cy="1336675"/>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2400"/>
              <a:buFont typeface="Helvetica Neue Light"/>
              <a:buNone/>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952871" y="324000"/>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28000" y="1528306"/>
            <a:ext cx="10512000" cy="4680000"/>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888888"/>
              </a:buClr>
              <a:buSzPts val="1800"/>
              <a:buFont typeface="Helvetica Neue Light"/>
              <a:buNone/>
              <a:defRPr sz="1800">
                <a:solidFill>
                  <a:srgbClr val="888888"/>
                </a:solidFill>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1" name="Shape 31"/>
        <p:cNvGrpSpPr/>
        <p:nvPr/>
      </p:nvGrpSpPr>
      <p:grpSpPr>
        <a:xfrm>
          <a:off x="0" y="0"/>
          <a:ext cx="0" cy="0"/>
          <a:chOff x="0" y="0"/>
          <a:chExt cx="0" cy="0"/>
        </a:xfrm>
      </p:grpSpPr>
      <p:sp>
        <p:nvSpPr>
          <p:cNvPr id="32" name="Google Shape;32;p7"/>
          <p:cNvSpPr txBox="1"/>
          <p:nvPr>
            <p:ph idx="1" type="body"/>
          </p:nvPr>
        </p:nvSpPr>
        <p:spPr>
          <a:xfrm>
            <a:off x="838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2" type="body"/>
          </p:nvPr>
        </p:nvSpPr>
        <p:spPr>
          <a:xfrm>
            <a:off x="6172200" y="1512000"/>
            <a:ext cx="5181600" cy="4781224"/>
          </a:xfrm>
          <a:prstGeom prst="rect">
            <a:avLst/>
          </a:prstGeom>
          <a:noFill/>
          <a:ln>
            <a:noFill/>
          </a:ln>
        </p:spPr>
        <p:txBody>
          <a:bodyPr anchorCtr="0" anchor="t" bIns="45700" lIns="90000" spcFirstLastPara="1" rIns="91425" wrap="square" tIns="4680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7"/>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954933" y="322261"/>
            <a:ext cx="11232000" cy="907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512000"/>
            <a:ext cx="5157787"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23567"/>
            <a:ext cx="5157787"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512000"/>
            <a:ext cx="5183188" cy="823912"/>
          </a:xfrm>
          <a:prstGeom prst="rect">
            <a:avLst/>
          </a:prstGeom>
          <a:noFill/>
          <a:ln>
            <a:noFill/>
          </a:ln>
        </p:spPr>
        <p:txBody>
          <a:bodyPr anchorCtr="0" anchor="ctr" bIns="45700" lIns="90000" spcFirstLastPara="1" rIns="91425" wrap="square" tIns="46800">
            <a:noAutofit/>
          </a:bodyPr>
          <a:lstStyle>
            <a:lvl1pPr indent="-228600" lvl="0" marL="457200" algn="l">
              <a:lnSpc>
                <a:spcPct val="90000"/>
              </a:lnSpc>
              <a:spcBef>
                <a:spcPts val="1000"/>
              </a:spcBef>
              <a:spcAft>
                <a:spcPts val="0"/>
              </a:spcAft>
              <a:buClr>
                <a:srgbClr val="F17E3A"/>
              </a:buClr>
              <a:buSzPts val="2400"/>
              <a:buFont typeface="Helvetica Neue Light"/>
              <a:buNone/>
              <a:defRPr b="0" sz="2400">
                <a:solidFill>
                  <a:srgbClr val="F17E3A"/>
                </a:solidFill>
              </a:defRPr>
            </a:lvl1pPr>
            <a:lvl2pPr indent="-228600" lvl="1" marL="914400" algn="l">
              <a:lnSpc>
                <a:spcPct val="90000"/>
              </a:lnSpc>
              <a:spcBef>
                <a:spcPts val="500"/>
              </a:spcBef>
              <a:spcAft>
                <a:spcPts val="0"/>
              </a:spcAft>
              <a:buClr>
                <a:srgbClr val="3F3F3F"/>
              </a:buClr>
              <a:buSzPts val="2000"/>
              <a:buFont typeface="Helvetica Neue Light"/>
              <a:buNone/>
              <a:defRPr b="1" sz="2000"/>
            </a:lvl2pPr>
            <a:lvl3pPr indent="-228600" lvl="2" marL="1371600" algn="l">
              <a:lnSpc>
                <a:spcPct val="90000"/>
              </a:lnSpc>
              <a:spcBef>
                <a:spcPts val="500"/>
              </a:spcBef>
              <a:spcAft>
                <a:spcPts val="0"/>
              </a:spcAft>
              <a:buClr>
                <a:srgbClr val="3F3F3F"/>
              </a:buClr>
              <a:buSzPts val="1800"/>
              <a:buFont typeface="Helvetica Neue Light"/>
              <a:buNone/>
              <a:defRPr b="1" sz="1800"/>
            </a:lvl3pPr>
            <a:lvl4pPr indent="-228600" lvl="3" marL="1828800" algn="l">
              <a:lnSpc>
                <a:spcPct val="90000"/>
              </a:lnSpc>
              <a:spcBef>
                <a:spcPts val="500"/>
              </a:spcBef>
              <a:spcAft>
                <a:spcPts val="0"/>
              </a:spcAft>
              <a:buClr>
                <a:srgbClr val="3F3F3F"/>
              </a:buClr>
              <a:buSzPts val="1600"/>
              <a:buFont typeface="Helvetica Neue Light"/>
              <a:buNone/>
              <a:defRPr b="1" sz="1600"/>
            </a:lvl4pPr>
            <a:lvl5pPr indent="-228600" lvl="4" marL="2286000" algn="l">
              <a:lnSpc>
                <a:spcPct val="90000"/>
              </a:lnSpc>
              <a:spcBef>
                <a:spcPts val="500"/>
              </a:spcBef>
              <a:spcAft>
                <a:spcPts val="0"/>
              </a:spcAft>
              <a:buClr>
                <a:srgbClr val="3F3F3F"/>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23565"/>
            <a:ext cx="5183188" cy="3767135"/>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a:solidFill>
                  <a:srgbClr val="3F3F3F"/>
                </a:solidFill>
              </a:defRPr>
            </a:lvl1pPr>
            <a:lvl2pPr indent="-368300" lvl="1" marL="914400" algn="l">
              <a:lnSpc>
                <a:spcPct val="90000"/>
              </a:lnSpc>
              <a:spcBef>
                <a:spcPts val="500"/>
              </a:spcBef>
              <a:spcAft>
                <a:spcPts val="0"/>
              </a:spcAft>
              <a:buClr>
                <a:srgbClr val="3F3F3F"/>
              </a:buClr>
              <a:buSzPts val="2200"/>
              <a:buFont typeface="Helvetica Neue Light"/>
              <a:buChar char="•"/>
              <a:defRPr>
                <a:solidFill>
                  <a:srgbClr val="3F3F3F"/>
                </a:solidFill>
              </a:defRPr>
            </a:lvl2pPr>
            <a:lvl3pPr indent="-355600" lvl="2" marL="1371600" algn="l">
              <a:lnSpc>
                <a:spcPct val="90000"/>
              </a:lnSpc>
              <a:spcBef>
                <a:spcPts val="500"/>
              </a:spcBef>
              <a:spcAft>
                <a:spcPts val="0"/>
              </a:spcAft>
              <a:buClr>
                <a:srgbClr val="3F3F3F"/>
              </a:buClr>
              <a:buSzPts val="2000"/>
              <a:buFont typeface="Helvetica Neue Light"/>
              <a:buChar char="•"/>
              <a:defRPr>
                <a:solidFill>
                  <a:srgbClr val="3F3F3F"/>
                </a:solidFill>
              </a:defRPr>
            </a:lvl3pPr>
            <a:lvl4pPr indent="-342900" lvl="3" marL="1828800" algn="l">
              <a:lnSpc>
                <a:spcPct val="90000"/>
              </a:lnSpc>
              <a:spcBef>
                <a:spcPts val="500"/>
              </a:spcBef>
              <a:spcAft>
                <a:spcPts val="0"/>
              </a:spcAft>
              <a:buClr>
                <a:srgbClr val="3F3F3F"/>
              </a:buClr>
              <a:buSzPts val="1800"/>
              <a:buFont typeface="Helvetica Neue Light"/>
              <a:buChar char="•"/>
              <a:defRPr>
                <a:solidFill>
                  <a:srgbClr val="3F3F3F"/>
                </a:solidFill>
              </a:defRPr>
            </a:lvl4pPr>
            <a:lvl5pPr indent="-330200" lvl="4" marL="2286000" algn="l">
              <a:lnSpc>
                <a:spcPct val="90000"/>
              </a:lnSpc>
              <a:spcBef>
                <a:spcPts val="500"/>
              </a:spcBef>
              <a:spcAft>
                <a:spcPts val="0"/>
              </a:spcAft>
              <a:buClr>
                <a:srgbClr val="3F3F3F"/>
              </a:buClr>
              <a:buSzPts val="1600"/>
              <a:buFont typeface="Helvetica Neue Light"/>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lt1"/>
        </a:solidFill>
      </p:bgPr>
    </p:bg>
    <p:spTree>
      <p:nvGrpSpPr>
        <p:cNvPr id="43" name="Shape 43"/>
        <p:cNvGrpSpPr/>
        <p:nvPr/>
      </p:nvGrpSpPr>
      <p:grpSpPr>
        <a:xfrm>
          <a:off x="0" y="0"/>
          <a:ext cx="0" cy="0"/>
          <a:chOff x="0" y="0"/>
          <a:chExt cx="0" cy="0"/>
        </a:xfrm>
      </p:grpSpPr>
      <p:sp>
        <p:nvSpPr>
          <p:cNvPr id="44" name="Google Shape;44;p9"/>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954000" y="324000"/>
            <a:ext cx="11232000" cy="907200"/>
          </a:xfrm>
          <a:prstGeom prst="rect">
            <a:avLst/>
          </a:prstGeom>
          <a:noFill/>
          <a:ln>
            <a:noFill/>
          </a:ln>
        </p:spPr>
        <p:txBody>
          <a:bodyPr anchorCtr="0" anchor="ctr" bIns="46800" lIns="91425" spcFirstLastPara="1" rIns="91425" wrap="square" tIns="4680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 type="body"/>
          </p:nvPr>
        </p:nvSpPr>
        <p:spPr>
          <a:xfrm>
            <a:off x="5180012" y="1512000"/>
            <a:ext cx="6172200" cy="4814047"/>
          </a:xfrm>
          <a:prstGeom prst="rect">
            <a:avLst/>
          </a:prstGeom>
          <a:noFill/>
          <a:ln>
            <a:noFill/>
          </a:ln>
        </p:spPr>
        <p:txBody>
          <a:bodyPr anchorCtr="0" anchor="t" bIns="45700" lIns="90000" spcFirstLastPara="1" rIns="91425" wrap="square" tIns="46800">
            <a:noAutofit/>
          </a:bodyPr>
          <a:lstStyle>
            <a:lvl1pPr indent="-381000" lvl="0" marL="457200" algn="l">
              <a:lnSpc>
                <a:spcPct val="90000"/>
              </a:lnSpc>
              <a:spcBef>
                <a:spcPts val="1000"/>
              </a:spcBef>
              <a:spcAft>
                <a:spcPts val="0"/>
              </a:spcAft>
              <a:buClr>
                <a:srgbClr val="3F3F3F"/>
              </a:buClr>
              <a:buSzPts val="2400"/>
              <a:buFont typeface="Helvetica Neue Light"/>
              <a:buChar char="•"/>
              <a:defRPr sz="2400"/>
            </a:lvl1pPr>
            <a:lvl2pPr indent="-368300" lvl="1" marL="914400" algn="l">
              <a:lnSpc>
                <a:spcPct val="90000"/>
              </a:lnSpc>
              <a:spcBef>
                <a:spcPts val="500"/>
              </a:spcBef>
              <a:spcAft>
                <a:spcPts val="0"/>
              </a:spcAft>
              <a:buClr>
                <a:srgbClr val="3F3F3F"/>
              </a:buClr>
              <a:buSzPts val="2200"/>
              <a:buFont typeface="Helvetica Neue Light"/>
              <a:buChar char="•"/>
              <a:defRPr sz="2200"/>
            </a:lvl2pPr>
            <a:lvl3pPr indent="-355600" lvl="2" marL="1371600" algn="l">
              <a:lnSpc>
                <a:spcPct val="90000"/>
              </a:lnSpc>
              <a:spcBef>
                <a:spcPts val="500"/>
              </a:spcBef>
              <a:spcAft>
                <a:spcPts val="0"/>
              </a:spcAft>
              <a:buClr>
                <a:srgbClr val="3F3F3F"/>
              </a:buClr>
              <a:buSzPts val="2000"/>
              <a:buFont typeface="Helvetica Neue Light"/>
              <a:buChar char="•"/>
              <a:defRPr sz="2000"/>
            </a:lvl3pPr>
            <a:lvl4pPr indent="-342900" lvl="3" marL="1828800" algn="l">
              <a:lnSpc>
                <a:spcPct val="90000"/>
              </a:lnSpc>
              <a:spcBef>
                <a:spcPts val="500"/>
              </a:spcBef>
              <a:spcAft>
                <a:spcPts val="0"/>
              </a:spcAft>
              <a:buClr>
                <a:srgbClr val="3F3F3F"/>
              </a:buClr>
              <a:buSzPts val="1800"/>
              <a:buFont typeface="Helvetica Neue Light"/>
              <a:buChar char="•"/>
              <a:defRPr sz="1800"/>
            </a:lvl4pPr>
            <a:lvl5pPr indent="-330200" lvl="4" marL="2286000" algn="l">
              <a:lnSpc>
                <a:spcPct val="90000"/>
              </a:lnSpc>
              <a:spcBef>
                <a:spcPts val="500"/>
              </a:spcBef>
              <a:spcAft>
                <a:spcPts val="0"/>
              </a:spcAft>
              <a:buClr>
                <a:srgbClr val="3F3F3F"/>
              </a:buClr>
              <a:buSzPts val="1600"/>
              <a:buFont typeface="Helvetica Neue Light"/>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idx="2" type="body"/>
          </p:nvPr>
        </p:nvSpPr>
        <p:spPr>
          <a:xfrm>
            <a:off x="958053" y="1512000"/>
            <a:ext cx="3932237" cy="4814047"/>
          </a:xfrm>
          <a:prstGeom prst="rect">
            <a:avLst/>
          </a:prstGeom>
          <a:noFill/>
          <a:ln>
            <a:noFill/>
          </a:ln>
        </p:spPr>
        <p:txBody>
          <a:bodyPr anchorCtr="0" anchor="t" bIns="45700" lIns="90000" spcFirstLastPara="1" rIns="91425" wrap="square" tIns="46800">
            <a:noAutofit/>
          </a:bodyPr>
          <a:lstStyle>
            <a:lvl1pPr indent="-228600" lvl="0" marL="457200" algn="l">
              <a:lnSpc>
                <a:spcPct val="90000"/>
              </a:lnSpc>
              <a:spcBef>
                <a:spcPts val="1000"/>
              </a:spcBef>
              <a:spcAft>
                <a:spcPts val="0"/>
              </a:spcAft>
              <a:buClr>
                <a:srgbClr val="3F3F3F"/>
              </a:buClr>
              <a:buSzPts val="1600"/>
              <a:buFont typeface="Helvetica Neue Light"/>
              <a:buNone/>
              <a:defRPr sz="1600"/>
            </a:lvl1pPr>
            <a:lvl2pPr indent="-228600" lvl="1" marL="914400" algn="l">
              <a:lnSpc>
                <a:spcPct val="90000"/>
              </a:lnSpc>
              <a:spcBef>
                <a:spcPts val="500"/>
              </a:spcBef>
              <a:spcAft>
                <a:spcPts val="0"/>
              </a:spcAft>
              <a:buClr>
                <a:srgbClr val="3F3F3F"/>
              </a:buClr>
              <a:buSzPts val="1400"/>
              <a:buFont typeface="Helvetica Neue Light"/>
              <a:buNone/>
              <a:defRPr sz="1400"/>
            </a:lvl2pPr>
            <a:lvl3pPr indent="-228600" lvl="2" marL="1371600" algn="l">
              <a:lnSpc>
                <a:spcPct val="90000"/>
              </a:lnSpc>
              <a:spcBef>
                <a:spcPts val="500"/>
              </a:spcBef>
              <a:spcAft>
                <a:spcPts val="0"/>
              </a:spcAft>
              <a:buClr>
                <a:srgbClr val="3F3F3F"/>
              </a:buClr>
              <a:buSzPts val="1200"/>
              <a:buFont typeface="Helvetica Neue Light"/>
              <a:buNone/>
              <a:defRPr sz="1200"/>
            </a:lvl3pPr>
            <a:lvl4pPr indent="-228600" lvl="3" marL="1828800" algn="l">
              <a:lnSpc>
                <a:spcPct val="90000"/>
              </a:lnSpc>
              <a:spcBef>
                <a:spcPts val="500"/>
              </a:spcBef>
              <a:spcAft>
                <a:spcPts val="0"/>
              </a:spcAft>
              <a:buClr>
                <a:srgbClr val="3F3F3F"/>
              </a:buClr>
              <a:buSzPts val="1000"/>
              <a:buFont typeface="Helvetica Neue Light"/>
              <a:buNone/>
              <a:defRPr sz="1000"/>
            </a:lvl4pPr>
            <a:lvl5pPr indent="-228600" lvl="4" marL="2286000" algn="l">
              <a:lnSpc>
                <a:spcPct val="90000"/>
              </a:lnSpc>
              <a:spcBef>
                <a:spcPts val="500"/>
              </a:spcBef>
              <a:spcAft>
                <a:spcPts val="0"/>
              </a:spcAft>
              <a:buClr>
                <a:srgbClr val="3F3F3F"/>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0"/>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2497" y="324000"/>
            <a:ext cx="11232000" cy="90805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33445"/>
              </a:buClr>
              <a:buSzPts val="3200"/>
              <a:buFont typeface="Helvetica Neue Light"/>
              <a:buNone/>
              <a:defRPr b="0" i="0" sz="3200" u="none" cap="none" strike="noStrik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28000" y="1512000"/>
            <a:ext cx="10512000" cy="4680000"/>
          </a:xfrm>
          <a:prstGeom prst="rect">
            <a:avLst/>
          </a:prstGeom>
          <a:noFill/>
          <a:ln>
            <a:noFill/>
          </a:ln>
        </p:spPr>
        <p:txBody>
          <a:bodyPr anchorCtr="0" anchor="t" bIns="45700" lIns="90000" spcFirstLastPara="1" rIns="91425" wrap="square" tIns="46800">
            <a:noAutofit/>
          </a:bodyPr>
          <a:lstStyle>
            <a:lvl1pPr indent="-381000" lvl="0" marL="457200" marR="0" rtl="0" algn="l">
              <a:lnSpc>
                <a:spcPct val="90000"/>
              </a:lnSpc>
              <a:spcBef>
                <a:spcPts val="1000"/>
              </a:spcBef>
              <a:spcAft>
                <a:spcPts val="0"/>
              </a:spcAft>
              <a:buClr>
                <a:srgbClr val="3F3F3F"/>
              </a:buClr>
              <a:buSzPts val="2400"/>
              <a:buFont typeface="Helvetica Neue Light"/>
              <a:buChar char="•"/>
              <a:defRPr b="0" i="0" sz="2400" u="none" cap="none" strike="noStrike">
                <a:solidFill>
                  <a:srgbClr val="3F3F3F"/>
                </a:solidFill>
                <a:latin typeface="Helvetica Neue Light"/>
                <a:ea typeface="Helvetica Neue Light"/>
                <a:cs typeface="Helvetica Neue Light"/>
                <a:sym typeface="Helvetica Neue Light"/>
              </a:defRPr>
            </a:lvl1pPr>
            <a:lvl2pPr indent="-368300" lvl="1" marL="914400" marR="0" rtl="0" algn="l">
              <a:lnSpc>
                <a:spcPct val="90000"/>
              </a:lnSpc>
              <a:spcBef>
                <a:spcPts val="500"/>
              </a:spcBef>
              <a:spcAft>
                <a:spcPts val="0"/>
              </a:spcAft>
              <a:buClr>
                <a:srgbClr val="3F3F3F"/>
              </a:buClr>
              <a:buSzPts val="2200"/>
              <a:buFont typeface="Helvetica Neue Light"/>
              <a:buChar char="•"/>
              <a:defRPr b="0" i="0" sz="2200" u="none" cap="none" strike="noStrike">
                <a:solidFill>
                  <a:srgbClr val="3F3F3F"/>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rgbClr val="3F3F3F"/>
              </a:buClr>
              <a:buSzPts val="2000"/>
              <a:buFont typeface="Helvetica Neue Light"/>
              <a:buChar char="•"/>
              <a:defRPr b="0" i="0" sz="2000" u="none" cap="none" strike="noStrike">
                <a:solidFill>
                  <a:srgbClr val="3F3F3F"/>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rgbClr val="3F3F3F"/>
              </a:buClr>
              <a:buSzPts val="1800"/>
              <a:buFont typeface="Helvetica Neue Light"/>
              <a:buChar char="•"/>
              <a:defRPr b="0" i="0" sz="1800" u="none" cap="none" strike="noStrike">
                <a:solidFill>
                  <a:srgbClr val="3F3F3F"/>
                </a:solidFill>
                <a:latin typeface="Helvetica Neue Light"/>
                <a:ea typeface="Helvetica Neue Light"/>
                <a:cs typeface="Helvetica Neue Light"/>
                <a:sym typeface="Helvetica Neue Light"/>
              </a:defRPr>
            </a:lvl4pPr>
            <a:lvl5pPr indent="-330200" lvl="4" marL="2286000" marR="0" rtl="0" algn="l">
              <a:lnSpc>
                <a:spcPct val="90000"/>
              </a:lnSpc>
              <a:spcBef>
                <a:spcPts val="500"/>
              </a:spcBef>
              <a:spcAft>
                <a:spcPts val="0"/>
              </a:spcAft>
              <a:buClr>
                <a:srgbClr val="3F3F3F"/>
              </a:buClr>
              <a:buSzPts val="1600"/>
              <a:buFont typeface="Helvetica Neue Light"/>
              <a:buChar char="•"/>
              <a:defRPr b="0" i="0" sz="1600" u="none" cap="none" strike="noStrike">
                <a:solidFill>
                  <a:srgbClr val="3F3F3F"/>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1339999" y="6537324"/>
            <a:ext cx="834067" cy="29845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1pPr>
            <a:lvl2pPr indent="0" lvl="1"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2pPr>
            <a:lvl3pPr indent="0" lvl="2"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3pPr>
            <a:lvl4pPr indent="0" lvl="3"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4pPr>
            <a:lvl5pPr indent="0" lvl="4"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5pPr>
            <a:lvl6pPr indent="0" lvl="5"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6pPr>
            <a:lvl7pPr indent="0" lvl="6"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7pPr>
            <a:lvl8pPr indent="0" lvl="7"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8pPr>
            <a:lvl9pPr indent="0" lvl="8" marL="0" marR="0" rtl="0" algn="ctr">
              <a:spcBef>
                <a:spcPts val="0"/>
              </a:spcBef>
              <a:buNone/>
              <a:defRPr b="0" i="0" sz="1600" u="none" cap="none" strike="noStrike">
                <a:solidFill>
                  <a:schemeClr val="lt1"/>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youtube.com/watch?v=rG_U12uqRhE"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python.org/dev/peps/pep-0008/" TargetMode="External"/><Relationship Id="rId4" Type="http://schemas.openxmlformats.org/officeDocument/2006/relationships/hyperlink" Target="http://google.github.io/styleguide/pyguid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ocs.python.org/3/library/unittes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nvSpPr>
        <p:spPr>
          <a:xfrm>
            <a:off x="862451" y="477975"/>
            <a:ext cx="8748600" cy="10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000">
                <a:solidFill>
                  <a:srgbClr val="F17E3A"/>
                </a:solidFill>
                <a:latin typeface="Calibri"/>
                <a:ea typeface="Calibri"/>
                <a:cs typeface="Calibri"/>
                <a:sym typeface="Calibri"/>
              </a:rPr>
              <a:t>Coding Practices</a:t>
            </a:r>
            <a:endParaRPr b="1" sz="6000">
              <a:solidFill>
                <a:srgbClr val="F17E3A"/>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Mocks and Fakes</a:t>
            </a:r>
            <a:endParaRPr/>
          </a:p>
        </p:txBody>
      </p:sp>
      <p:sp>
        <p:nvSpPr>
          <p:cNvPr id="145" name="Google Shape;145;p25"/>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sz="2400"/>
              <a:t>Unit tests should run very, very fast and only test the specific code they are meant to.</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This means external calls to other apis or DBs should be "mocked" and modified to return a predictable result. This can be done by replacing the external call with a mock that returns a set data or a fake that is a simple, fake implementation.</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p:txBody>
      </p:sp>
      <p:sp>
        <p:nvSpPr>
          <p:cNvPr id="146" name="Google Shape;146;p25"/>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Example Mock</a:t>
            </a:r>
            <a:endParaRPr/>
          </a:p>
        </p:txBody>
      </p:sp>
      <p:sp>
        <p:nvSpPr>
          <p:cNvPr id="153" name="Google Shape;153;p26"/>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54" name="Google Shape;154;p26"/>
          <p:cNvSpPr txBox="1"/>
          <p:nvPr>
            <p:ph idx="1" type="body"/>
          </p:nvPr>
        </p:nvSpPr>
        <p:spPr>
          <a:xfrm>
            <a:off x="828000" y="1528300"/>
            <a:ext cx="5268000" cy="1669500"/>
          </a:xfrm>
          <a:prstGeom prst="rect">
            <a:avLst/>
          </a:prstGeom>
          <a:ln cap="flat" cmpd="sng" w="9525">
            <a:solidFill>
              <a:srgbClr val="000000"/>
            </a:solidFill>
            <a:prstDash val="solid"/>
            <a:round/>
            <a:headEnd len="sm" w="sm" type="none"/>
            <a:tailEnd len="sm" w="sm" type="none"/>
          </a:ln>
        </p:spPr>
        <p:txBody>
          <a:bodyPr anchorCtr="0" anchor="t" bIns="45700" lIns="90000" spcFirstLastPara="1" rIns="91425" wrap="square" tIns="46800">
            <a:noAutofit/>
          </a:bodyPr>
          <a:lstStyle/>
          <a:p>
            <a:pPr indent="0" lvl="0" marL="0" rtl="0" algn="l">
              <a:spcBef>
                <a:spcPts val="1000"/>
              </a:spcBef>
              <a:spcAft>
                <a:spcPts val="0"/>
              </a:spcAft>
              <a:buNone/>
            </a:pPr>
            <a:r>
              <a:rPr lang="en-US"/>
              <a:t>def get_address(customer):</a:t>
            </a:r>
            <a:endParaRPr/>
          </a:p>
          <a:p>
            <a:pPr indent="0" lvl="0" marL="0" rtl="0" algn="l">
              <a:spcBef>
                <a:spcPts val="1000"/>
              </a:spcBef>
              <a:spcAft>
                <a:spcPts val="0"/>
              </a:spcAft>
              <a:buNone/>
            </a:pPr>
            <a:r>
              <a:rPr lang="en-US"/>
              <a:t>    address = db.get_address(customer['id'])</a:t>
            </a:r>
            <a:endParaRPr/>
          </a:p>
          <a:p>
            <a:pPr indent="0" lvl="0" marL="0" rtl="0" algn="l">
              <a:spcBef>
                <a:spcPts val="1000"/>
              </a:spcBef>
              <a:spcAft>
                <a:spcPts val="0"/>
              </a:spcAft>
              <a:buNone/>
            </a:pPr>
            <a:r>
              <a:rPr lang="en-US"/>
              <a:t>    return formatAddress(address)</a:t>
            </a:r>
            <a:endParaRPr/>
          </a:p>
        </p:txBody>
      </p:sp>
      <p:sp>
        <p:nvSpPr>
          <p:cNvPr id="155" name="Google Shape;155;p26"/>
          <p:cNvSpPr txBox="1"/>
          <p:nvPr>
            <p:ph idx="1" type="body"/>
          </p:nvPr>
        </p:nvSpPr>
        <p:spPr>
          <a:xfrm>
            <a:off x="6564350" y="1375900"/>
            <a:ext cx="5268000" cy="5008200"/>
          </a:xfrm>
          <a:prstGeom prst="rect">
            <a:avLst/>
          </a:prstGeom>
          <a:ln cap="flat" cmpd="sng" w="9525">
            <a:solidFill>
              <a:srgbClr val="000000"/>
            </a:solidFill>
            <a:prstDash val="solid"/>
            <a:round/>
            <a:headEnd len="sm" w="sm" type="none"/>
            <a:tailEnd len="sm" w="sm" type="none"/>
          </a:ln>
        </p:spPr>
        <p:txBody>
          <a:bodyPr anchorCtr="0" anchor="t" bIns="45700" lIns="90000" spcFirstLastPara="1" rIns="91425" wrap="square" tIns="46800">
            <a:noAutofit/>
          </a:bodyPr>
          <a:lstStyle/>
          <a:p>
            <a:pPr indent="0" lvl="0" marL="0" rtl="0" algn="l">
              <a:spcBef>
                <a:spcPts val="1000"/>
              </a:spcBef>
              <a:spcAft>
                <a:spcPts val="0"/>
              </a:spcAft>
              <a:buNone/>
            </a:pPr>
            <a:r>
              <a:rPr lang="en-US"/>
              <a:t>import db</a:t>
            </a:r>
            <a:endParaRPr/>
          </a:p>
          <a:p>
            <a:pPr indent="0" lvl="0" marL="0" rtl="0" algn="l">
              <a:spcBef>
                <a:spcPts val="1000"/>
              </a:spcBef>
              <a:spcAft>
                <a:spcPts val="0"/>
              </a:spcAft>
              <a:buNone/>
            </a:pPr>
            <a:r>
              <a:rPr lang="en-US"/>
              <a:t>import unittest</a:t>
            </a:r>
            <a:endParaRPr/>
          </a:p>
          <a:p>
            <a:pPr indent="0" lvl="0" marL="0" rtl="0" algn="l">
              <a:spcBef>
                <a:spcPts val="1000"/>
              </a:spcBef>
              <a:spcAft>
                <a:spcPts val="0"/>
              </a:spcAft>
              <a:buNone/>
            </a:pPr>
            <a:r>
              <a:rPr lang="en-US"/>
              <a:t>import unittest.mock</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def mock_get_address(customer_id):</a:t>
            </a:r>
            <a:endParaRPr/>
          </a:p>
          <a:p>
            <a:pPr indent="0" lvl="0" marL="0" rtl="0" algn="l">
              <a:spcBef>
                <a:spcPts val="1000"/>
              </a:spcBef>
              <a:spcAft>
                <a:spcPts val="0"/>
              </a:spcAft>
              <a:buNone/>
            </a:pPr>
            <a:r>
              <a:rPr lang="en-US"/>
              <a:t>    return {"zip": "77777", "city": "nyc"}</a:t>
            </a:r>
            <a:endParaRPr/>
          </a:p>
          <a:p>
            <a:pPr indent="0" lvl="0" marL="0" rtl="0" algn="l">
              <a:spcBef>
                <a:spcPts val="1000"/>
              </a:spcBef>
              <a:spcAft>
                <a:spcPts val="0"/>
              </a:spcAft>
              <a:buNone/>
            </a:pPr>
            <a:r>
              <a:rPr lang="en-US"/>
              <a:t>    </a:t>
            </a:r>
            <a:endParaRPr/>
          </a:p>
          <a:p>
            <a:pPr indent="0" lvl="0" marL="0" rtl="0" algn="l">
              <a:spcBef>
                <a:spcPts val="1000"/>
              </a:spcBef>
              <a:spcAft>
                <a:spcPts val="0"/>
              </a:spcAft>
              <a:buNone/>
            </a:pPr>
            <a:r>
              <a:rPr lang="en-US"/>
              <a:t>class TestGetAddress(unittest.TestCase):</a:t>
            </a:r>
            <a:endParaRPr/>
          </a:p>
          <a:p>
            <a:pPr indent="0" lvl="0" marL="0" rtl="0" algn="l">
              <a:spcBef>
                <a:spcPts val="1000"/>
              </a:spcBef>
              <a:spcAft>
                <a:spcPts val="0"/>
              </a:spcAft>
              <a:buNone/>
            </a:pPr>
            <a:r>
              <a:rPr lang="en-US"/>
              <a:t>    @unittest.mock.patch(db.get_address	', </a:t>
            </a:r>
            <a:r>
              <a:rPr lang="en-US"/>
              <a:t>mock_get_address</a:t>
            </a:r>
            <a:r>
              <a:rPr lang="en-US"/>
              <a:t>)</a:t>
            </a:r>
            <a:endParaRPr/>
          </a:p>
          <a:p>
            <a:pPr indent="0" lvl="0" marL="0" rtl="0" algn="l">
              <a:spcBef>
                <a:spcPts val="1000"/>
              </a:spcBef>
              <a:spcAft>
                <a:spcPts val="0"/>
              </a:spcAft>
              <a:buNone/>
            </a:pPr>
            <a:r>
              <a:rPr lang="en-US"/>
              <a:t>    def test_get_address(self):</a:t>
            </a:r>
            <a:endParaRPr/>
          </a:p>
          <a:p>
            <a:pPr indent="0" lvl="0" marL="0" rtl="0" algn="l">
              <a:spcBef>
                <a:spcPts val="1000"/>
              </a:spcBef>
              <a:spcAft>
                <a:spcPts val="0"/>
              </a:spcAft>
              <a:buNone/>
            </a:pPr>
            <a:r>
              <a:rPr lang="en-US"/>
              <a:t>        actual = get_address({'id': "1"}</a:t>
            </a:r>
            <a:endParaRPr/>
          </a:p>
          <a:p>
            <a:pPr indent="0" lvl="0" marL="0" rtl="0" algn="l">
              <a:spcBef>
                <a:spcPts val="1000"/>
              </a:spcBef>
              <a:spcAft>
                <a:spcPts val="0"/>
              </a:spcAft>
              <a:buNone/>
            </a:pPr>
            <a:r>
              <a:rPr lang="en-US"/>
              <a:t>        self.assertEqual("nyc, 77777", actual)</a:t>
            </a:r>
            <a:endParaRPr/>
          </a:p>
          <a:p>
            <a:pPr indent="0" lvl="0" marL="0" rtl="0" algn="l">
              <a:spcBef>
                <a:spcPts val="1000"/>
              </a:spcBef>
              <a:spcAft>
                <a:spcPts val="0"/>
              </a:spcAft>
              <a:buNone/>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Pair Programming</a:t>
            </a:r>
            <a:endParaRPr/>
          </a:p>
        </p:txBody>
      </p:sp>
      <p:sp>
        <p:nvSpPr>
          <p:cNvPr id="162" name="Google Shape;162;p27"/>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t/>
            </a:r>
            <a:endParaRPr/>
          </a:p>
        </p:txBody>
      </p:sp>
      <p:sp>
        <p:nvSpPr>
          <p:cNvPr id="163" name="Google Shape;163;p2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descr="A professionally-developed instructional video for educators to show to their students as an introduction to pair programming. The video describes what pair programming is, the do's and don'ts of effective pairing, and the pros and cons of pair programming.&#10;&#10;Version 2.&#10;&#10;http://agile.csc.ncsu.edu/pairlearning&#10;&#10;Copyright 2008 North Carolina State University" id="164" name="Google Shape;164;p27" title="Introduction to Pair Programming, version 2">
            <a:hlinkClick r:id="rId3"/>
          </p:cNvPr>
          <p:cNvPicPr preferRelativeResize="0"/>
          <p:nvPr/>
        </p:nvPicPr>
        <p:blipFill>
          <a:blip r:embed="rId4">
            <a:alphaModFix/>
          </a:blip>
          <a:stretch>
            <a:fillRect/>
          </a:stretch>
        </p:blipFill>
        <p:spPr>
          <a:xfrm>
            <a:off x="3810000" y="1714500"/>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Agenda</a:t>
            </a:r>
            <a:endParaRPr/>
          </a:p>
        </p:txBody>
      </p:sp>
      <p:sp>
        <p:nvSpPr>
          <p:cNvPr id="77" name="Google Shape;77;p17"/>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sz="2400"/>
              <a:t>Clean Code and Style</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Unitesting</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Test Driven Development</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Pair Programming</a:t>
            </a:r>
            <a:endParaRPr sz="2400"/>
          </a:p>
        </p:txBody>
      </p:sp>
      <p:sp>
        <p:nvSpPr>
          <p:cNvPr id="78" name="Google Shape;78;p17"/>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Style Guidelines</a:t>
            </a:r>
            <a:endParaRPr/>
          </a:p>
        </p:txBody>
      </p:sp>
      <p:sp>
        <p:nvSpPr>
          <p:cNvPr id="85" name="Google Shape;85;p18"/>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The Zen of Python (</a:t>
            </a:r>
            <a:r>
              <a:rPr i="1" lang="en-US"/>
              <a:t>import this</a:t>
            </a:r>
            <a:r>
              <a:rPr lang="en-US"/>
              <a: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Pep8 - </a:t>
            </a:r>
            <a:r>
              <a:rPr lang="en-US" u="sng">
                <a:solidFill>
                  <a:schemeClr val="hlink"/>
                </a:solidFill>
                <a:hlinkClick r:id="rId3"/>
              </a:rPr>
              <a:t>https://www.python.org/dev/peps/pep-0008/</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Google Style Guide - </a:t>
            </a:r>
            <a:r>
              <a:rPr lang="en-US" u="sng">
                <a:solidFill>
                  <a:schemeClr val="hlink"/>
                </a:solidFill>
                <a:hlinkClick r:id="rId4"/>
              </a:rPr>
              <a:t>http://google.github.io/styleguide/pyguide.html</a:t>
            </a:r>
            <a:r>
              <a:rPr lang="en-US"/>
              <a:t> </a:t>
            </a:r>
            <a:endParaRPr/>
          </a:p>
        </p:txBody>
      </p:sp>
      <p:sp>
        <p:nvSpPr>
          <p:cNvPr id="86" name="Google Shape;86;p18"/>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Flake8 &amp; Pylint</a:t>
            </a:r>
            <a:endParaRPr/>
          </a:p>
        </p:txBody>
      </p:sp>
      <p:sp>
        <p:nvSpPr>
          <p:cNvPr id="93" name="Google Shape;93;p19"/>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sz="2400"/>
              <a:t>https://www.pylint.org/</a:t>
            </a:r>
            <a:endParaRPr sz="2400"/>
          </a:p>
          <a:p>
            <a:pPr indent="0" lvl="0" marL="0" rtl="0" algn="l">
              <a:spcBef>
                <a:spcPts val="1000"/>
              </a:spcBef>
              <a:spcAft>
                <a:spcPts val="0"/>
              </a:spcAft>
              <a:buNone/>
            </a:pPr>
            <a:r>
              <a:rPr b="1" lang="en-US" sz="2400">
                <a:latin typeface="Helvetica Neue"/>
                <a:ea typeface="Helvetica Neue"/>
                <a:cs typeface="Helvetica Neue"/>
                <a:sym typeface="Helvetica Neue"/>
              </a:rPr>
              <a:t>$ </a:t>
            </a:r>
            <a:r>
              <a:rPr b="1" lang="en-US" sz="2400">
                <a:latin typeface="Helvetica Neue"/>
                <a:ea typeface="Helvetica Neue"/>
                <a:cs typeface="Helvetica Neue"/>
                <a:sym typeface="Helvetica Neue"/>
              </a:rPr>
              <a:t>pylint calc.py</a:t>
            </a:r>
            <a:endParaRPr b="1" sz="2400">
              <a:latin typeface="Helvetica Neue"/>
              <a:ea typeface="Helvetica Neue"/>
              <a:cs typeface="Helvetica Neue"/>
              <a:sym typeface="Helvetica Neue"/>
            </a:endParaRPr>
          </a:p>
          <a:p>
            <a:pPr indent="0" lvl="0" marL="0" rtl="0" algn="l">
              <a:spcBef>
                <a:spcPts val="1000"/>
              </a:spcBef>
              <a:spcAft>
                <a:spcPts val="0"/>
              </a:spcAft>
              <a:buNone/>
            </a:pPr>
            <a:r>
              <a:t/>
            </a:r>
            <a:endParaRPr sz="2400"/>
          </a:p>
          <a:p>
            <a:pPr indent="0" lvl="0" marL="0" rtl="0" algn="l">
              <a:spcBef>
                <a:spcPts val="1000"/>
              </a:spcBef>
              <a:spcAft>
                <a:spcPts val="0"/>
              </a:spcAft>
              <a:buNone/>
            </a:pPr>
            <a:r>
              <a:rPr lang="en-US" sz="2400"/>
              <a:t>https://gitlab.com/pycqa/flake8</a:t>
            </a:r>
            <a:endParaRPr sz="2400"/>
          </a:p>
          <a:p>
            <a:pPr indent="0" lvl="0" marL="0" rtl="0" algn="l">
              <a:spcBef>
                <a:spcPts val="1000"/>
              </a:spcBef>
              <a:spcAft>
                <a:spcPts val="0"/>
              </a:spcAft>
              <a:buNone/>
            </a:pPr>
            <a:r>
              <a:rPr b="1" lang="en-US" sz="2400">
                <a:latin typeface="Helvetica Neue"/>
                <a:ea typeface="Helvetica Neue"/>
                <a:cs typeface="Helvetica Neue"/>
                <a:sym typeface="Helvetica Neue"/>
              </a:rPr>
              <a:t>$ flake8</a:t>
            </a:r>
            <a:endParaRPr b="1" sz="2400">
              <a:latin typeface="Helvetica Neue"/>
              <a:ea typeface="Helvetica Neue"/>
              <a:cs typeface="Helvetica Neue"/>
              <a:sym typeface="Helvetica Neue"/>
            </a:endParaRPr>
          </a:p>
        </p:txBody>
      </p:sp>
      <p:sp>
        <p:nvSpPr>
          <p:cNvPr id="94" name="Google Shape;94;p19"/>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95" name="Google Shape;95;p19"/>
          <p:cNvSpPr/>
          <p:nvPr/>
        </p:nvSpPr>
        <p:spPr>
          <a:xfrm>
            <a:off x="5251850" y="1413350"/>
            <a:ext cx="6922200" cy="4565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 pip3 install --user flake8 pylint</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$pylint weather.py</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weather.py:23:2: C0103: Constant name "longitude" doesn't conform to UPPER_CASE naming style (invalid-name)</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weather.py:23:13: C0103: Constant name "latitude" doesn't conform to UPPER_CASE naming style (invalid-name)</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weather.py:24:2: C0103: Constant name "temp" doesn't conform to UPPER_CASE naming style (invalid-name)</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Your code has been rated at 1.11/10 (previous run: 1.11/10, +0.00)</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 flake8</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./weather.py:3:1: F401 'argparse' imported but unused</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./weather.py:5:20: E225 missing whitespace around operator</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./weather.py:11:1: W293 blank line contains whitespace</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./weather.py:14:1: E302 expected 2 blank lines, found 1</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./weather:15:80: E501 line too long (94 &gt; 79 characters)</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Unittesting</a:t>
            </a:r>
            <a:endParaRPr/>
          </a:p>
        </p:txBody>
      </p:sp>
      <p:sp>
        <p:nvSpPr>
          <p:cNvPr id="102" name="Google Shape;102;p20"/>
          <p:cNvSpPr txBox="1"/>
          <p:nvPr>
            <p:ph idx="1" type="body"/>
          </p:nvPr>
        </p:nvSpPr>
        <p:spPr>
          <a:xfrm>
            <a:off x="828000" y="1528306"/>
            <a:ext cx="10512000" cy="4680000"/>
          </a:xfrm>
          <a:prstGeom prst="rect">
            <a:avLst/>
          </a:prstGeom>
        </p:spPr>
        <p:txBody>
          <a:bodyPr anchorCtr="0" anchor="t" bIns="45700" lIns="90000" spcFirstLastPara="1" rIns="91425" wrap="square" tIns="46800">
            <a:noAutofit/>
          </a:bodyPr>
          <a:lstStyle/>
          <a:p>
            <a:pPr indent="0" lvl="0" marL="0" rtl="0" algn="l">
              <a:spcBef>
                <a:spcPts val="1000"/>
              </a:spcBef>
              <a:spcAft>
                <a:spcPts val="0"/>
              </a:spcAft>
              <a:buNone/>
            </a:pPr>
            <a:r>
              <a:rPr lang="en-US"/>
              <a:t>Automated tests for individual 'units' of code. Ideally without outside dependencies.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sz="2400">
                <a:latin typeface="Helvetica Neue"/>
                <a:ea typeface="Helvetica Neue"/>
                <a:cs typeface="Helvetica Neue"/>
                <a:sym typeface="Helvetica Neue"/>
              </a:rPr>
              <a:t>Benefits</a:t>
            </a:r>
            <a:r>
              <a:rPr lang="en-US"/>
              <a:t>:</a:t>
            </a:r>
            <a:endParaRPr/>
          </a:p>
          <a:p>
            <a:pPr indent="0" lvl="0" marL="0" rtl="0" algn="l">
              <a:spcBef>
                <a:spcPts val="1000"/>
              </a:spcBef>
              <a:spcAft>
                <a:spcPts val="0"/>
              </a:spcAft>
              <a:buNone/>
            </a:pPr>
            <a:r>
              <a:rPr lang="en-US"/>
              <a:t>Gives confidence the code does what you think</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Gives confidence the code will *continue* to do what you think</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Very fast feedback cycle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Results in better, more modular code</a:t>
            </a:r>
            <a:endParaRPr/>
          </a:p>
        </p:txBody>
      </p:sp>
      <p:sp>
        <p:nvSpPr>
          <p:cNvPr id="103" name="Google Shape;103;p20"/>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Unittest Module</a:t>
            </a:r>
            <a:endParaRPr/>
          </a:p>
        </p:txBody>
      </p:sp>
      <p:sp>
        <p:nvSpPr>
          <p:cNvPr id="110" name="Google Shape;110;p21"/>
          <p:cNvSpPr txBox="1"/>
          <p:nvPr>
            <p:ph idx="1" type="body"/>
          </p:nvPr>
        </p:nvSpPr>
        <p:spPr>
          <a:xfrm>
            <a:off x="828000" y="2906375"/>
            <a:ext cx="4143300" cy="3352800"/>
          </a:xfrm>
          <a:prstGeom prst="rect">
            <a:avLst/>
          </a:prstGeom>
          <a:ln cap="flat" cmpd="sng" w="9525">
            <a:solidFill>
              <a:srgbClr val="000000"/>
            </a:solidFill>
            <a:prstDash val="solid"/>
            <a:round/>
            <a:headEnd len="sm" w="sm" type="none"/>
            <a:tailEnd len="sm" w="sm" type="none"/>
          </a:ln>
        </p:spPr>
        <p:txBody>
          <a:bodyPr anchorCtr="0" anchor="t" bIns="45700" lIns="90000" spcFirstLastPara="1" rIns="91425" wrap="square" tIns="46800">
            <a:noAutofit/>
          </a:bodyPr>
          <a:lstStyle/>
          <a:p>
            <a:pPr indent="0" lvl="0" marL="0" rtl="0" algn="l">
              <a:spcBef>
                <a:spcPts val="1000"/>
              </a:spcBef>
              <a:spcAft>
                <a:spcPts val="0"/>
              </a:spcAft>
              <a:buClr>
                <a:schemeClr val="dk1"/>
              </a:buClr>
              <a:buSzPts val="1100"/>
              <a:buFont typeface="Arial"/>
              <a:buNone/>
            </a:pPr>
            <a:r>
              <a:rPr lang="en-US"/>
              <a:t>import unittest </a:t>
            </a:r>
            <a:endParaRPr/>
          </a:p>
          <a:p>
            <a:pPr indent="0" lvl="0" marL="0" rtl="0" algn="l">
              <a:spcBef>
                <a:spcPts val="1000"/>
              </a:spcBef>
              <a:spcAft>
                <a:spcPts val="0"/>
              </a:spcAft>
              <a:buClr>
                <a:schemeClr val="dk1"/>
              </a:buClr>
              <a:buSzPts val="1100"/>
              <a:buFont typeface="Arial"/>
              <a:buNone/>
            </a:pPr>
            <a:r>
              <a:rPr lang="en-US"/>
              <a:t>  </a:t>
            </a:r>
            <a:endParaRPr/>
          </a:p>
          <a:p>
            <a:pPr indent="0" lvl="0" marL="0" rtl="0" algn="l">
              <a:spcBef>
                <a:spcPts val="1000"/>
              </a:spcBef>
              <a:spcAft>
                <a:spcPts val="0"/>
              </a:spcAft>
              <a:buClr>
                <a:schemeClr val="dk1"/>
              </a:buClr>
              <a:buSzPts val="1100"/>
              <a:buFont typeface="Arial"/>
              <a:buNone/>
            </a:pPr>
            <a:r>
              <a:rPr lang="en-US"/>
              <a:t>class SimpleTest(unittest.TestCase):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    # Returns True or False.  </a:t>
            </a:r>
            <a:endParaRPr/>
          </a:p>
          <a:p>
            <a:pPr indent="0" lvl="0" marL="0" rtl="0" algn="l">
              <a:spcBef>
                <a:spcPts val="1000"/>
              </a:spcBef>
              <a:spcAft>
                <a:spcPts val="0"/>
              </a:spcAft>
              <a:buClr>
                <a:schemeClr val="dk1"/>
              </a:buClr>
              <a:buSzPts val="1100"/>
              <a:buFont typeface="Arial"/>
              <a:buNone/>
            </a:pPr>
            <a:r>
              <a:rPr lang="en-US"/>
              <a:t>    def test(self):         </a:t>
            </a:r>
            <a:endParaRPr/>
          </a:p>
          <a:p>
            <a:pPr indent="0" lvl="0" marL="0" rtl="0" algn="l">
              <a:spcBef>
                <a:spcPts val="1000"/>
              </a:spcBef>
              <a:spcAft>
                <a:spcPts val="0"/>
              </a:spcAft>
              <a:buClr>
                <a:schemeClr val="dk1"/>
              </a:buClr>
              <a:buSzPts val="1100"/>
              <a:buFont typeface="Arial"/>
              <a:buNone/>
            </a:pPr>
            <a:r>
              <a:rPr lang="en-US"/>
              <a:t>        self.assertTrue(True) </a:t>
            </a:r>
            <a:endParaRPr/>
          </a:p>
          <a:p>
            <a:pPr indent="0" lvl="0" marL="0" rtl="0" algn="l">
              <a:spcBef>
                <a:spcPts val="1000"/>
              </a:spcBef>
              <a:spcAft>
                <a:spcPts val="0"/>
              </a:spcAft>
              <a:buNone/>
            </a:pPr>
            <a:r>
              <a:t/>
            </a:r>
            <a:endParaRPr/>
          </a:p>
        </p:txBody>
      </p:sp>
      <p:sp>
        <p:nvSpPr>
          <p:cNvPr id="111" name="Google Shape;111;p21"/>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12" name="Google Shape;112;p21"/>
          <p:cNvSpPr/>
          <p:nvPr/>
        </p:nvSpPr>
        <p:spPr>
          <a:xfrm>
            <a:off x="5251850" y="1413350"/>
            <a:ext cx="6922200" cy="4565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rPr lang="en-US">
                <a:solidFill>
                  <a:srgbClr val="00FF00"/>
                </a:solidFill>
                <a:latin typeface="Consolas"/>
                <a:ea typeface="Consolas"/>
                <a:cs typeface="Consolas"/>
                <a:sym typeface="Consolas"/>
              </a:rPr>
              <a:t>$ pip3 install --user pytest</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 test session starts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platform linux -- Python 3.7.4, pytest-5.2.1, py-1.8.0, pluggy-0.13.0</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rootdir: /home/alex/</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collected 4 items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test_weather.py ....                                  [100%]</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 4 passed in 0.14s =====================</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p:txBody>
      </p:sp>
      <p:sp>
        <p:nvSpPr>
          <p:cNvPr id="113" name="Google Shape;113;p21"/>
          <p:cNvSpPr txBox="1"/>
          <p:nvPr/>
        </p:nvSpPr>
        <p:spPr>
          <a:xfrm>
            <a:off x="847350" y="1497738"/>
            <a:ext cx="4104600" cy="11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latin typeface="Helvetica Neue Light"/>
                <a:ea typeface="Helvetica Neue Light"/>
                <a:cs typeface="Helvetica Neue Light"/>
                <a:sym typeface="Helvetica Neue Light"/>
                <a:hlinkClick r:id="rId3"/>
              </a:rPr>
              <a:t>https://docs.python.org/3/library/unittest.html</a:t>
            </a:r>
            <a:r>
              <a:rPr lang="en-U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Calc.py example</a:t>
            </a:r>
            <a:endParaRPr/>
          </a:p>
        </p:txBody>
      </p:sp>
      <p:sp>
        <p:nvSpPr>
          <p:cNvPr id="120" name="Google Shape;120;p22"/>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21" name="Google Shape;121;p22"/>
          <p:cNvSpPr txBox="1"/>
          <p:nvPr>
            <p:ph idx="1" type="body"/>
          </p:nvPr>
        </p:nvSpPr>
        <p:spPr>
          <a:xfrm>
            <a:off x="828000" y="1528300"/>
            <a:ext cx="4143300" cy="4680000"/>
          </a:xfrm>
          <a:prstGeom prst="rect">
            <a:avLst/>
          </a:prstGeom>
          <a:ln cap="flat" cmpd="sng" w="9525">
            <a:solidFill>
              <a:srgbClr val="000000"/>
            </a:solidFill>
            <a:prstDash val="solid"/>
            <a:round/>
            <a:headEnd len="sm" w="sm" type="none"/>
            <a:tailEnd len="sm" w="sm" type="none"/>
          </a:ln>
        </p:spPr>
        <p:txBody>
          <a:bodyPr anchorCtr="0" anchor="t" bIns="45700" lIns="90000" spcFirstLastPara="1" rIns="91425" wrap="square" tIns="46800">
            <a:noAutofit/>
          </a:bodyPr>
          <a:lstStyle/>
          <a:p>
            <a:pPr indent="0" lvl="0" marL="0" rtl="0" algn="l">
              <a:spcBef>
                <a:spcPts val="1000"/>
              </a:spcBef>
              <a:spcAft>
                <a:spcPts val="0"/>
              </a:spcAft>
              <a:buClr>
                <a:schemeClr val="dk1"/>
              </a:buClr>
              <a:buSzPts val="1100"/>
              <a:buFont typeface="Arial"/>
              <a:buNone/>
            </a:pPr>
            <a:r>
              <a:rPr lang="en-US"/>
              <a:t>def add(a, b):</a:t>
            </a:r>
            <a:endParaRPr/>
          </a:p>
          <a:p>
            <a:pPr indent="0" lvl="0" marL="0" rtl="0" algn="l">
              <a:spcBef>
                <a:spcPts val="1000"/>
              </a:spcBef>
              <a:spcAft>
                <a:spcPts val="0"/>
              </a:spcAft>
              <a:buNone/>
            </a:pPr>
            <a:r>
              <a:rPr lang="en-US"/>
              <a:t>    return a + b</a:t>
            </a:r>
            <a:endParaRPr/>
          </a:p>
        </p:txBody>
      </p:sp>
      <p:sp>
        <p:nvSpPr>
          <p:cNvPr id="122" name="Google Shape;122;p22"/>
          <p:cNvSpPr txBox="1"/>
          <p:nvPr>
            <p:ph idx="1" type="body"/>
          </p:nvPr>
        </p:nvSpPr>
        <p:spPr>
          <a:xfrm>
            <a:off x="6198000" y="1375350"/>
            <a:ext cx="5809800" cy="5001000"/>
          </a:xfrm>
          <a:prstGeom prst="rect">
            <a:avLst/>
          </a:prstGeom>
          <a:ln cap="flat" cmpd="sng" w="9525">
            <a:solidFill>
              <a:srgbClr val="000000"/>
            </a:solidFill>
            <a:prstDash val="solid"/>
            <a:round/>
            <a:headEnd len="sm" w="sm" type="none"/>
            <a:tailEnd len="sm" w="sm" type="none"/>
          </a:ln>
        </p:spPr>
        <p:txBody>
          <a:bodyPr anchorCtr="0" anchor="t" bIns="45700" lIns="90000" spcFirstLastPara="1" rIns="91425" wrap="square" tIns="46800">
            <a:noAutofit/>
          </a:bodyPr>
          <a:lstStyle/>
          <a:p>
            <a:pPr indent="0" lvl="0" marL="0" rtl="0" algn="l">
              <a:spcBef>
                <a:spcPts val="1000"/>
              </a:spcBef>
              <a:spcAft>
                <a:spcPts val="0"/>
              </a:spcAft>
              <a:buNone/>
            </a:pPr>
            <a:r>
              <a:rPr lang="en-US"/>
              <a:t>import unittest</a:t>
            </a:r>
            <a:endParaRPr/>
          </a:p>
          <a:p>
            <a:pPr indent="0" lvl="0" marL="0" rtl="0" algn="l">
              <a:spcBef>
                <a:spcPts val="1000"/>
              </a:spcBef>
              <a:spcAft>
                <a:spcPts val="0"/>
              </a:spcAft>
              <a:buNone/>
            </a:pPr>
            <a:r>
              <a:rPr lang="en-US"/>
              <a:t>import calc</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class TestCalc(unittest.TestCase):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def test_add(self):</a:t>
            </a:r>
            <a:endParaRPr/>
          </a:p>
          <a:p>
            <a:pPr indent="0" lvl="0" marL="0" rtl="0" algn="l">
              <a:spcBef>
                <a:spcPts val="1000"/>
              </a:spcBef>
              <a:spcAft>
                <a:spcPts val="0"/>
              </a:spcAft>
              <a:buNone/>
            </a:pPr>
            <a:r>
              <a:rPr lang="en-US"/>
              <a:t>        expected = 3</a:t>
            </a:r>
            <a:endParaRPr/>
          </a:p>
          <a:p>
            <a:pPr indent="0" lvl="0" marL="0" rtl="0" algn="l">
              <a:spcBef>
                <a:spcPts val="1000"/>
              </a:spcBef>
              <a:spcAft>
                <a:spcPts val="0"/>
              </a:spcAft>
              <a:buNone/>
            </a:pPr>
            <a:r>
              <a:rPr lang="en-US"/>
              <a:t>        result = calc.add(1, 2)</a:t>
            </a:r>
            <a:endParaRPr/>
          </a:p>
          <a:p>
            <a:pPr indent="0" lvl="0" marL="0" rtl="0" algn="l">
              <a:spcBef>
                <a:spcPts val="1000"/>
              </a:spcBef>
              <a:spcAft>
                <a:spcPts val="0"/>
              </a:spcAft>
              <a:buNone/>
            </a:pPr>
            <a:r>
              <a:rPr lang="en-US"/>
              <a:t>        self.assertEqual(result, expected)</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def test_add_negative(self):</a:t>
            </a:r>
            <a:endParaRPr/>
          </a:p>
          <a:p>
            <a:pPr indent="0" lvl="0" marL="0" rtl="0" algn="l">
              <a:spcBef>
                <a:spcPts val="1000"/>
              </a:spcBef>
              <a:spcAft>
                <a:spcPts val="0"/>
              </a:spcAft>
              <a:buNone/>
            </a:pPr>
            <a:r>
              <a:rPr lang="en-US"/>
              <a:t>        self.assertEqual(calc.add(-1, 2), 1)</a:t>
            </a:r>
            <a:endParaRPr/>
          </a:p>
          <a:p>
            <a:pPr indent="0" lvl="0" marL="0" rtl="0" algn="l">
              <a:spcBef>
                <a:spcPts val="1000"/>
              </a:spcBef>
              <a:spcAft>
                <a:spcPts val="0"/>
              </a:spcAft>
              <a:buNone/>
            </a:pPr>
            <a:r>
              <a:rPr lang="en-US"/>
              <a:t>        self.assertEqual(calc.add(-1, -2), -3)</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Coverage</a:t>
            </a:r>
            <a:endParaRPr/>
          </a:p>
        </p:txBody>
      </p:sp>
      <p:sp>
        <p:nvSpPr>
          <p:cNvPr id="129" name="Google Shape;129;p23"/>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30" name="Google Shape;130;p23"/>
          <p:cNvSpPr/>
          <p:nvPr/>
        </p:nvSpPr>
        <p:spPr>
          <a:xfrm>
            <a:off x="1449450" y="1413325"/>
            <a:ext cx="9293100" cy="4820400"/>
          </a:xfrm>
          <a:prstGeom prst="rect">
            <a:avLst/>
          </a:prstGeom>
          <a:solidFill>
            <a:srgbClr val="00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US">
                <a:solidFill>
                  <a:srgbClr val="00FF00"/>
                </a:solidFill>
                <a:latin typeface="Consolas"/>
                <a:ea typeface="Consolas"/>
                <a:cs typeface="Consolas"/>
                <a:sym typeface="Consolas"/>
              </a:rPr>
              <a:t>$ pip install --user pytest-cov</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 py.test --cov=.</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 test session starts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platform darwin -- Python 2.7.10, pytest-4.6.6, py-1.8.0, pluggy-0.13.0</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rootdir: /Users/ameade/DI/unittesting/simple</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plugins: cov-2.8.1</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collected 2 items</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test_calc.py ..                                                   [100%]</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 coverage: platform darwin, python 2.7.10-final-0 ----------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Name           Stmts   Miss  Cover</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calc.py            2      0   100%</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test_calc.py      10      0   100%</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TOTAL             12      0   100%</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00FF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US">
                <a:solidFill>
                  <a:srgbClr val="00FF00"/>
                </a:solidFill>
                <a:latin typeface="Consolas"/>
                <a:ea typeface="Consolas"/>
                <a:cs typeface="Consolas"/>
                <a:sym typeface="Consolas"/>
              </a:rPr>
              <a:t>======================= 2 passed in 0.03 seconds ========================</a:t>
            </a:r>
            <a:endParaRPr>
              <a:solidFill>
                <a:srgbClr val="00FF00"/>
              </a:solidFill>
              <a:latin typeface="Consolas"/>
              <a:ea typeface="Consolas"/>
              <a:cs typeface="Consolas"/>
              <a:sym typeface="Consolas"/>
            </a:endParaRPr>
          </a:p>
          <a:p>
            <a:pPr indent="0" lvl="0" marL="0" rtl="0" algn="l">
              <a:spcBef>
                <a:spcPts val="0"/>
              </a:spcBef>
              <a:spcAft>
                <a:spcPts val="0"/>
              </a:spcAft>
              <a:buNone/>
            </a:pPr>
            <a:r>
              <a:t/>
            </a:r>
            <a:endParaRPr>
              <a:solidFill>
                <a:srgbClr val="00FF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952871" y="324000"/>
            <a:ext cx="11232000" cy="907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Test Driven Development (TDD)</a:t>
            </a:r>
            <a:endParaRPr/>
          </a:p>
        </p:txBody>
      </p:sp>
      <p:sp>
        <p:nvSpPr>
          <p:cNvPr id="137" name="Google Shape;137;p24"/>
          <p:cNvSpPr txBox="1"/>
          <p:nvPr>
            <p:ph idx="12" type="sldNum"/>
          </p:nvPr>
        </p:nvSpPr>
        <p:spPr>
          <a:xfrm>
            <a:off x="11339999" y="6537324"/>
            <a:ext cx="834000" cy="298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38" name="Google Shape;138;p24"/>
          <p:cNvPicPr preferRelativeResize="0"/>
          <p:nvPr/>
        </p:nvPicPr>
        <p:blipFill>
          <a:blip r:embed="rId3">
            <a:alphaModFix/>
          </a:blip>
          <a:stretch>
            <a:fillRect/>
          </a:stretch>
        </p:blipFill>
        <p:spPr>
          <a:xfrm>
            <a:off x="1563625" y="1231200"/>
            <a:ext cx="9064749" cy="5321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