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fd7b082a7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fd7b082a7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5fd7b082a7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9f97a09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9f97a09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59f97a09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7233998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572339983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72339983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f01e5845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5f01e5845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Detect Urgent issues</a:t>
            </a:r>
            <a:endParaRPr/>
          </a:p>
          <a:p>
            <a:pPr indent="0" lvl="0" marL="0" rtl="0" algn="l">
              <a:spcBef>
                <a:spcPts val="0"/>
              </a:spcBef>
              <a:spcAft>
                <a:spcPts val="0"/>
              </a:spcAft>
              <a:buClr>
                <a:schemeClr val="dk1"/>
              </a:buClr>
              <a:buSzPts val="1100"/>
              <a:buFont typeface="Arial"/>
              <a:buNone/>
            </a:pPr>
            <a:r>
              <a:rPr lang="en-US"/>
              <a:t>	- What you don't want is for your customers to find out your service is down before you do.</a:t>
            </a:r>
            <a:endParaRPr/>
          </a:p>
          <a:p>
            <a:pPr indent="0" lvl="0" marL="0" rtl="0" algn="l">
              <a:spcBef>
                <a:spcPts val="0"/>
              </a:spcBef>
              <a:spcAft>
                <a:spcPts val="0"/>
              </a:spcAft>
              <a:buNone/>
            </a:pPr>
            <a:r>
              <a:rPr lang="en-US"/>
              <a:t>Reveal trends</a:t>
            </a:r>
            <a:endParaRPr/>
          </a:p>
          <a:p>
            <a:pPr indent="0" lvl="0" marL="0" rtl="0" algn="l">
              <a:spcBef>
                <a:spcPts val="0"/>
              </a:spcBef>
              <a:spcAft>
                <a:spcPts val="0"/>
              </a:spcAft>
              <a:buNone/>
            </a:pPr>
            <a:r>
              <a:rPr lang="en-US"/>
              <a:t>	- Are the number of users going up or down? What about the overall number of requests?</a:t>
            </a:r>
            <a:endParaRPr/>
          </a:p>
          <a:p>
            <a:pPr indent="0" lvl="0" marL="0" rtl="0" algn="l">
              <a:spcBef>
                <a:spcPts val="0"/>
              </a:spcBef>
              <a:spcAft>
                <a:spcPts val="0"/>
              </a:spcAft>
              <a:buClr>
                <a:schemeClr val="dk1"/>
              </a:buClr>
              <a:buSzPts val="1100"/>
              <a:buFont typeface="Arial"/>
              <a:buNone/>
            </a:pPr>
            <a:r>
              <a:rPr lang="en-US"/>
              <a:t>	- Is memory usage across your host increasing rapidly?</a:t>
            </a:r>
            <a:endParaRPr/>
          </a:p>
          <a:p>
            <a:pPr indent="0" lvl="0" marL="0" rtl="0" algn="l">
              <a:spcBef>
                <a:spcPts val="0"/>
              </a:spcBef>
              <a:spcAft>
                <a:spcPts val="0"/>
              </a:spcAft>
              <a:buNone/>
            </a:pPr>
            <a:r>
              <a:rPr lang="en-US"/>
              <a:t>Planning</a:t>
            </a:r>
            <a:endParaRPr/>
          </a:p>
          <a:p>
            <a:pPr indent="0" lvl="0" marL="0" rtl="0" algn="l">
              <a:spcBef>
                <a:spcPts val="0"/>
              </a:spcBef>
              <a:spcAft>
                <a:spcPts val="0"/>
              </a:spcAft>
              <a:buClr>
                <a:schemeClr val="dk1"/>
              </a:buClr>
              <a:buSzPts val="1100"/>
              <a:buFont typeface="Arial"/>
              <a:buNone/>
            </a:pPr>
            <a:r>
              <a:rPr lang="en-US"/>
              <a:t>	- What is the increase in capacity you will need over the next quarter?</a:t>
            </a:r>
            <a:endParaRPr/>
          </a:p>
          <a:p>
            <a:pPr indent="0" lvl="0" marL="0" rtl="0" algn="l">
              <a:spcBef>
                <a:spcPts val="0"/>
              </a:spcBef>
              <a:spcAft>
                <a:spcPts val="0"/>
              </a:spcAft>
              <a:buNone/>
            </a:pPr>
            <a:r>
              <a:rPr lang="en-US"/>
              <a:t>Improvements</a:t>
            </a:r>
            <a:endParaRPr/>
          </a:p>
          <a:p>
            <a:pPr indent="0" lvl="0" marL="0" rtl="0" algn="l">
              <a:spcBef>
                <a:spcPts val="0"/>
              </a:spcBef>
              <a:spcAft>
                <a:spcPts val="0"/>
              </a:spcAft>
              <a:buNone/>
            </a:pPr>
            <a:r>
              <a:rPr lang="en-US"/>
              <a:t>	- Did the previous optimization changes make a problem better or worse?</a:t>
            </a:r>
            <a:endParaRPr/>
          </a:p>
        </p:txBody>
      </p:sp>
      <p:sp>
        <p:nvSpPr>
          <p:cNvPr id="82" name="Google Shape;82;g5f01e5845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f01e5845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01e5845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t/>
            </a:r>
            <a:endParaRPr/>
          </a:p>
        </p:txBody>
      </p:sp>
      <p:sp>
        <p:nvSpPr>
          <p:cNvPr id="90" name="Google Shape;90;g5f01e5845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e67958459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67958459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Event based monitoring </a:t>
            </a:r>
            <a:r>
              <a:rPr lang="en-US"/>
              <a:t>- Notifications are generated due to the </a:t>
            </a:r>
            <a:r>
              <a:rPr lang="en-US"/>
              <a:t>occurrence</a:t>
            </a:r>
            <a:r>
              <a:rPr lang="en-US"/>
              <a:t> of an event. Tools such as Elasticsearch and Splunk are these types of tools. For example, every HTTP requests is logged and sent to Splunk. You know have all the data about every single request but it is expensive to store and search this much information, it would also be very difficult to graph this data without converting it to persisted metrics first.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Health checking</a:t>
            </a:r>
            <a:r>
              <a:rPr lang="en-US"/>
              <a:t>, or periodic fault detection, is a type of monitoring where periodic checks are run against an application to determine if it is healthy. If a check fails, it generates a notification. Nagios is a classic example of this type of monitoring, it will periodic run scripts that either pass or fail.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Metric based monitoring</a:t>
            </a:r>
            <a:r>
              <a:rPr lang="en-US"/>
              <a:t> - Data is periodically sampled and stored in a time-series database, usually incrementing a counter or updated the value of a gauge. Most context is lost about the state of the system when the data was gathered as it has been aggregated, but there is little data to store and it is efficient to retrieve.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Tracing</a:t>
            </a:r>
            <a:r>
              <a:rPr lang="en-US"/>
              <a:t> is a form of logging that keeps detailed information about individual requests, usually with a focus on processing time across stages of a request.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Profilers and debuggers</a:t>
            </a:r>
            <a:r>
              <a:rPr lang="en-US"/>
              <a:t> are often used after a problem has already been discovered in order to uncover more information. Not exactly monitoring.</a:t>
            </a:r>
            <a:endParaRPr/>
          </a:p>
          <a:p>
            <a:pPr indent="0" lvl="0" marL="0" rtl="0" algn="l">
              <a:spcBef>
                <a:spcPts val="0"/>
              </a:spcBef>
              <a:spcAft>
                <a:spcPts val="0"/>
              </a:spcAft>
              <a:buClr>
                <a:schemeClr val="dk1"/>
              </a:buClr>
              <a:buSzPts val="1100"/>
              <a:buFont typeface="Arial"/>
              <a:buNone/>
            </a:pPr>
            <a:r>
              <a:t/>
            </a:r>
            <a:endParaRPr/>
          </a:p>
        </p:txBody>
      </p:sp>
      <p:sp>
        <p:nvSpPr>
          <p:cNvPr id="98" name="Google Shape;98;g5e67958459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e67958459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e67958459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Pushed Based</a:t>
            </a:r>
            <a:endParaRPr/>
          </a:p>
          <a:p>
            <a:pPr indent="0" lvl="0" marL="0" rtl="0" algn="l">
              <a:spcBef>
                <a:spcPts val="0"/>
              </a:spcBef>
              <a:spcAft>
                <a:spcPts val="0"/>
              </a:spcAft>
              <a:buNone/>
            </a:pPr>
            <a:r>
              <a:rPr lang="en-US"/>
              <a:t>Pros:</a:t>
            </a:r>
            <a:endParaRPr/>
          </a:p>
          <a:p>
            <a:pPr indent="0" lvl="0" marL="0" rtl="0" algn="l">
              <a:spcBef>
                <a:spcPts val="0"/>
              </a:spcBef>
              <a:spcAft>
                <a:spcPts val="0"/>
              </a:spcAft>
              <a:buNone/>
            </a:pPr>
            <a:r>
              <a:rPr lang="en-US"/>
              <a:t>* Can be event-based</a:t>
            </a:r>
            <a:endParaRPr/>
          </a:p>
          <a:p>
            <a:pPr indent="0" lvl="0" marL="0" rtl="0" algn="l">
              <a:spcBef>
                <a:spcPts val="0"/>
              </a:spcBef>
              <a:spcAft>
                <a:spcPts val="0"/>
              </a:spcAft>
              <a:buNone/>
            </a:pPr>
            <a:r>
              <a:rPr lang="en-US"/>
              <a:t>* Timely alerts</a:t>
            </a:r>
            <a:endParaRPr/>
          </a:p>
          <a:p>
            <a:pPr indent="0" lvl="0" marL="0" rtl="0" algn="l">
              <a:spcBef>
                <a:spcPts val="0"/>
              </a:spcBef>
              <a:spcAft>
                <a:spcPts val="0"/>
              </a:spcAft>
              <a:buNone/>
            </a:pPr>
            <a:r>
              <a:rPr lang="en-US"/>
              <a:t>* Can collect data from short lived processes</a:t>
            </a:r>
            <a:endParaRPr/>
          </a:p>
          <a:p>
            <a:pPr indent="0" lvl="0" marL="0" rtl="0" algn="l">
              <a:spcBef>
                <a:spcPts val="0"/>
              </a:spcBef>
              <a:spcAft>
                <a:spcPts val="0"/>
              </a:spcAft>
              <a:buNone/>
            </a:pPr>
            <a:r>
              <a:rPr lang="en-US"/>
              <a:t>Cons:</a:t>
            </a:r>
            <a:endParaRPr/>
          </a:p>
          <a:p>
            <a:pPr indent="0" lvl="0" marL="0" rtl="0" algn="l">
              <a:spcBef>
                <a:spcPts val="0"/>
              </a:spcBef>
              <a:spcAft>
                <a:spcPts val="0"/>
              </a:spcAft>
              <a:buNone/>
            </a:pPr>
            <a:r>
              <a:rPr lang="en-US"/>
              <a:t>* Not good for getting consistent data over time</a:t>
            </a:r>
            <a:endParaRPr/>
          </a:p>
          <a:p>
            <a:pPr indent="0" lvl="0" marL="0" rtl="0" algn="l">
              <a:spcBef>
                <a:spcPts val="0"/>
              </a:spcBef>
              <a:spcAft>
                <a:spcPts val="0"/>
              </a:spcAft>
              <a:buNone/>
            </a:pPr>
            <a:r>
              <a:rPr lang="en-US"/>
              <a:t>* Can't send alerts about itself if 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Pull based</a:t>
            </a:r>
            <a:endParaRPr/>
          </a:p>
          <a:p>
            <a:pPr indent="0" lvl="0" marL="0" rtl="0" algn="l">
              <a:spcBef>
                <a:spcPts val="0"/>
              </a:spcBef>
              <a:spcAft>
                <a:spcPts val="0"/>
              </a:spcAft>
              <a:buNone/>
            </a:pPr>
            <a:r>
              <a:rPr lang="en-US"/>
              <a:t>Pros:</a:t>
            </a:r>
            <a:endParaRPr/>
          </a:p>
          <a:p>
            <a:pPr indent="0" lvl="0" marL="0" rtl="0" algn="l">
              <a:spcBef>
                <a:spcPts val="0"/>
              </a:spcBef>
              <a:spcAft>
                <a:spcPts val="0"/>
              </a:spcAft>
              <a:buNone/>
            </a:pPr>
            <a:r>
              <a:rPr lang="en-US"/>
              <a:t>* lots of data</a:t>
            </a:r>
            <a:endParaRPr/>
          </a:p>
          <a:p>
            <a:pPr indent="0" lvl="0" marL="0" rtl="0" algn="l">
              <a:spcBef>
                <a:spcPts val="0"/>
              </a:spcBef>
              <a:spcAft>
                <a:spcPts val="0"/>
              </a:spcAft>
              <a:buNone/>
            </a:pPr>
            <a:r>
              <a:rPr lang="en-US"/>
              <a:t>* lack of data is still data</a:t>
            </a:r>
            <a:endParaRPr/>
          </a:p>
          <a:p>
            <a:pPr indent="0" lvl="0" marL="0" rtl="0" algn="l">
              <a:spcBef>
                <a:spcPts val="0"/>
              </a:spcBef>
              <a:spcAft>
                <a:spcPts val="0"/>
              </a:spcAft>
              <a:buNone/>
            </a:pPr>
            <a:r>
              <a:rPr lang="en-US"/>
              <a:t>Cons:</a:t>
            </a:r>
            <a:endParaRPr/>
          </a:p>
          <a:p>
            <a:pPr indent="0" lvl="0" marL="0" rtl="0" algn="l">
              <a:spcBef>
                <a:spcPts val="0"/>
              </a:spcBef>
              <a:spcAft>
                <a:spcPts val="0"/>
              </a:spcAft>
              <a:buNone/>
            </a:pPr>
            <a:r>
              <a:rPr lang="en-US"/>
              <a:t>* invasive</a:t>
            </a:r>
            <a:endParaRPr/>
          </a:p>
          <a:p>
            <a:pPr indent="0" lvl="0" marL="0" rtl="0" algn="l">
              <a:spcBef>
                <a:spcPts val="0"/>
              </a:spcBef>
              <a:spcAft>
                <a:spcPts val="0"/>
              </a:spcAft>
              <a:buNone/>
            </a:pPr>
            <a:r>
              <a:rPr lang="en-US"/>
              <a:t>* higher load</a:t>
            </a:r>
            <a:endParaRPr/>
          </a:p>
          <a:p>
            <a:pPr indent="0" lvl="0" marL="0" rtl="0" algn="l">
              <a:spcBef>
                <a:spcPts val="0"/>
              </a:spcBef>
              <a:spcAft>
                <a:spcPts val="0"/>
              </a:spcAft>
              <a:buNone/>
            </a:pPr>
            <a:r>
              <a:rPr lang="en-US"/>
              <a:t>* events missed between polls</a:t>
            </a:r>
            <a:endParaRPr/>
          </a:p>
        </p:txBody>
      </p:sp>
      <p:sp>
        <p:nvSpPr>
          <p:cNvPr id="106" name="Google Shape;106;g5e67958459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e67958459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67958459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5e67958459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6abf562f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abf562f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56abf562f0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6abf562f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abf562f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56abf562f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886326" y="4135428"/>
            <a:ext cx="7305674" cy="952505"/>
          </a:xfrm>
          <a:prstGeom prst="rect">
            <a:avLst/>
          </a:prstGeom>
          <a:noFill/>
          <a:ln>
            <a:noFill/>
          </a:ln>
        </p:spPr>
        <p:txBody>
          <a:bodyPr anchorCtr="0" anchor="ctr" bIns="36000" lIns="0" spcFirstLastPara="1" rIns="91425" wrap="square" tIns="0">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5172074" y="5237160"/>
            <a:ext cx="7019925" cy="763590"/>
          </a:xfrm>
          <a:prstGeom prst="rect">
            <a:avLst/>
          </a:prstGeom>
          <a:noFill/>
          <a:ln>
            <a:noFill/>
          </a:ln>
        </p:spPr>
        <p:txBody>
          <a:bodyPr anchorCtr="0" anchor="t" bIns="45700" lIns="90000" spcFirstLastPara="1" rIns="91425" wrap="square" tIns="46800">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954000"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p:nvPr>
            <p:ph idx="2" type="pic"/>
          </p:nvPr>
        </p:nvSpPr>
        <p:spPr>
          <a:xfrm>
            <a:off x="5083172" y="1465729"/>
            <a:ext cx="6172200" cy="4777441"/>
          </a:xfrm>
          <a:prstGeom prst="rect">
            <a:avLst/>
          </a:prstGeom>
          <a:noFill/>
          <a:ln>
            <a:noFill/>
          </a:ln>
        </p:spPr>
        <p:txBody>
          <a:bodyPr anchorCtr="0" anchor="t" bIns="45700" lIns="90000" spcFirstLastPara="1" rIns="91425" wrap="square" tIns="46800">
            <a:noAutofit/>
          </a:bodyPr>
          <a:lstStyle>
            <a:lvl1pPr lvl="0" marR="0" rtl="0" algn="l">
              <a:lnSpc>
                <a:spcPct val="90000"/>
              </a:lnSpc>
              <a:spcBef>
                <a:spcPts val="1000"/>
              </a:spcBef>
              <a:spcAft>
                <a:spcPts val="0"/>
              </a:spcAft>
              <a:buClr>
                <a:srgbClr val="3F3F3F"/>
              </a:buClr>
              <a:buSzPts val="3200"/>
              <a:buFont typeface="Helvetica Neue Light"/>
              <a:buNone/>
              <a:defRPr b="0" i="0" sz="3200" u="none" cap="none" strike="noStrike">
                <a:solidFill>
                  <a:srgbClr val="3F3F3F"/>
                </a:solidFill>
                <a:latin typeface="Helvetica Neue Light"/>
                <a:ea typeface="Helvetica Neue Light"/>
                <a:cs typeface="Helvetica Neue Light"/>
                <a:sym typeface="Helvetica Neue Light"/>
              </a:defRPr>
            </a:lvl1pPr>
            <a:lvl2pPr lvl="1" marR="0" rtl="0" algn="l">
              <a:lnSpc>
                <a:spcPct val="90000"/>
              </a:lnSpc>
              <a:spcBef>
                <a:spcPts val="500"/>
              </a:spcBef>
              <a:spcAft>
                <a:spcPts val="0"/>
              </a:spcAft>
              <a:buClr>
                <a:srgbClr val="3F3F3F"/>
              </a:buClr>
              <a:buSzPts val="2800"/>
              <a:buFont typeface="Helvetica Neue Light"/>
              <a:buNone/>
              <a:defRPr b="0" i="0" sz="2800" u="none" cap="none" strike="noStrike">
                <a:solidFill>
                  <a:srgbClr val="3F3F3F"/>
                </a:solidFill>
                <a:latin typeface="Helvetica Neue Light"/>
                <a:ea typeface="Helvetica Neue Light"/>
                <a:cs typeface="Helvetica Neue Light"/>
                <a:sym typeface="Helvetica Neue Light"/>
              </a:defRPr>
            </a:lvl2pPr>
            <a:lvl3pPr lvl="2" marR="0" rtl="0" algn="l">
              <a:lnSpc>
                <a:spcPct val="90000"/>
              </a:lnSpc>
              <a:spcBef>
                <a:spcPts val="500"/>
              </a:spcBef>
              <a:spcAft>
                <a:spcPts val="0"/>
              </a:spcAft>
              <a:buClr>
                <a:srgbClr val="3F3F3F"/>
              </a:buClr>
              <a:buSzPts val="2400"/>
              <a:buFont typeface="Helvetica Neue Light"/>
              <a:buNone/>
              <a:defRPr b="0" i="0" sz="2400" u="none" cap="none" strike="noStrike">
                <a:solidFill>
                  <a:srgbClr val="3F3F3F"/>
                </a:solidFill>
                <a:latin typeface="Helvetica Neue Light"/>
                <a:ea typeface="Helvetica Neue Light"/>
                <a:cs typeface="Helvetica Neue Light"/>
                <a:sym typeface="Helvetica Neue Light"/>
              </a:defRPr>
            </a:lvl3pPr>
            <a:lvl4pPr lvl="3"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4pPr>
            <a:lvl5pPr lvl="4"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3" name="Google Shape;53;p11"/>
          <p:cNvSpPr txBox="1"/>
          <p:nvPr>
            <p:ph idx="1" type="body"/>
          </p:nvPr>
        </p:nvSpPr>
        <p:spPr>
          <a:xfrm>
            <a:off x="973929" y="1465729"/>
            <a:ext cx="3898109" cy="4777441"/>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rot="5400000">
            <a:off x="3744000" y="-1404000"/>
            <a:ext cx="4680000" cy="10512000"/>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7516957" y="2571338"/>
            <a:ext cx="4787601"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rot="5400000">
            <a:off x="2307432" y="128167"/>
            <a:ext cx="4800600" cy="752951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new sec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29208" y="385645"/>
            <a:ext cx="8797678"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1973263" y="4756150"/>
            <a:ext cx="4122737" cy="1336675"/>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2400"/>
              <a:buFont typeface="Helvetica Neue Light"/>
              <a:buNone/>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52871"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28000" y="1528306"/>
            <a:ext cx="10512000" cy="4680000"/>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888888"/>
              </a:buClr>
              <a:buSzPts val="1800"/>
              <a:buFont typeface="Helvetica Neue Light"/>
              <a:buNone/>
              <a:defRPr sz="1800">
                <a:solidFill>
                  <a:srgbClr val="888888"/>
                </a:solidFill>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7"/>
          <p:cNvSpPr txBox="1"/>
          <p:nvPr>
            <p:ph idx="1" type="body"/>
          </p:nvPr>
        </p:nvSpPr>
        <p:spPr>
          <a:xfrm>
            <a:off x="838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2" type="body"/>
          </p:nvPr>
        </p:nvSpPr>
        <p:spPr>
          <a:xfrm>
            <a:off x="6172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7"/>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512000"/>
            <a:ext cx="5157787"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23567"/>
            <a:ext cx="5157787"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512000"/>
            <a:ext cx="5183188"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23565"/>
            <a:ext cx="5183188"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954000" y="324000"/>
            <a:ext cx="11232000" cy="907200"/>
          </a:xfrm>
          <a:prstGeom prst="rect">
            <a:avLst/>
          </a:prstGeom>
          <a:noFill/>
          <a:ln>
            <a:noFill/>
          </a:ln>
        </p:spPr>
        <p:txBody>
          <a:bodyPr anchorCtr="0" anchor="ctr" bIns="46800" lIns="91425" spcFirstLastPara="1" rIns="91425" wrap="square" tIns="468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0012" y="1512000"/>
            <a:ext cx="6172200" cy="4814047"/>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55600" lvl="2" marL="1371600" algn="l">
              <a:lnSpc>
                <a:spcPct val="90000"/>
              </a:lnSpc>
              <a:spcBef>
                <a:spcPts val="500"/>
              </a:spcBef>
              <a:spcAft>
                <a:spcPts val="0"/>
              </a:spcAft>
              <a:buClr>
                <a:srgbClr val="3F3F3F"/>
              </a:buClr>
              <a:buSzPts val="2000"/>
              <a:buFont typeface="Helvetica Neue Light"/>
              <a:buChar char="•"/>
              <a:defRPr sz="2000"/>
            </a:lvl3pPr>
            <a:lvl4pPr indent="-342900" lvl="3" marL="1828800" algn="l">
              <a:lnSpc>
                <a:spcPct val="90000"/>
              </a:lnSpc>
              <a:spcBef>
                <a:spcPts val="500"/>
              </a:spcBef>
              <a:spcAft>
                <a:spcPts val="0"/>
              </a:spcAft>
              <a:buClr>
                <a:srgbClr val="3F3F3F"/>
              </a:buClr>
              <a:buSzPts val="1800"/>
              <a:buFont typeface="Helvetica Neue Light"/>
              <a:buChar char="•"/>
              <a:defRPr sz="1800"/>
            </a:lvl4pPr>
            <a:lvl5pPr indent="-330200" lvl="4" marL="2286000" algn="l">
              <a:lnSpc>
                <a:spcPct val="90000"/>
              </a:lnSpc>
              <a:spcBef>
                <a:spcPts val="500"/>
              </a:spcBef>
              <a:spcAft>
                <a:spcPts val="0"/>
              </a:spcAft>
              <a:buClr>
                <a:srgbClr val="3F3F3F"/>
              </a:buClr>
              <a:buSzPts val="1600"/>
              <a:buFont typeface="Helvetica Neue Light"/>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958053" y="1512000"/>
            <a:ext cx="3932237" cy="4814047"/>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33445"/>
              </a:buClr>
              <a:buSzPts val="3200"/>
              <a:buFont typeface="Helvetica Neue Light"/>
              <a:buNone/>
              <a:defRPr b="0" i="0" sz="3200" u="none" cap="none" strike="noStrik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marR="0" rtl="0" algn="l">
              <a:lnSpc>
                <a:spcPct val="90000"/>
              </a:lnSpc>
              <a:spcBef>
                <a:spcPts val="1000"/>
              </a:spcBef>
              <a:spcAft>
                <a:spcPts val="0"/>
              </a:spcAft>
              <a:buClr>
                <a:srgbClr val="3F3F3F"/>
              </a:buClr>
              <a:buSzPts val="2400"/>
              <a:buFont typeface="Helvetica Neue Light"/>
              <a:buChar char="•"/>
              <a:defRPr b="0" i="0" sz="2400" u="none" cap="none" strike="noStrike">
                <a:solidFill>
                  <a:srgbClr val="3F3F3F"/>
                </a:solidFill>
                <a:latin typeface="Helvetica Neue Light"/>
                <a:ea typeface="Helvetica Neue Light"/>
                <a:cs typeface="Helvetica Neue Light"/>
                <a:sym typeface="Helvetica Neue Light"/>
              </a:defRPr>
            </a:lvl1pPr>
            <a:lvl2pPr indent="-368300" lvl="1" marL="914400" marR="0" rtl="0" algn="l">
              <a:lnSpc>
                <a:spcPct val="90000"/>
              </a:lnSpc>
              <a:spcBef>
                <a:spcPts val="500"/>
              </a:spcBef>
              <a:spcAft>
                <a:spcPts val="0"/>
              </a:spcAft>
              <a:buClr>
                <a:srgbClr val="3F3F3F"/>
              </a:buClr>
              <a:buSzPts val="2200"/>
              <a:buFont typeface="Helvetica Neue Light"/>
              <a:buChar char="•"/>
              <a:defRPr b="0" i="0" sz="2200" u="none" cap="none" strike="noStrike">
                <a:solidFill>
                  <a:srgbClr val="3F3F3F"/>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rgbClr val="3F3F3F"/>
              </a:buClr>
              <a:buSzPts val="2000"/>
              <a:buFont typeface="Helvetica Neue Light"/>
              <a:buChar char="•"/>
              <a:defRPr b="0" i="0" sz="2000" u="none" cap="none" strike="noStrike">
                <a:solidFill>
                  <a:srgbClr val="3F3F3F"/>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rgbClr val="3F3F3F"/>
              </a:buClr>
              <a:buSzPts val="1800"/>
              <a:buFont typeface="Helvetica Neue Light"/>
              <a:buChar char="•"/>
              <a:defRPr b="0" i="0" sz="1800" u="none" cap="none" strike="noStrike">
                <a:solidFill>
                  <a:srgbClr val="3F3F3F"/>
                </a:solidFill>
                <a:latin typeface="Helvetica Neue Light"/>
                <a:ea typeface="Helvetica Neue Light"/>
                <a:cs typeface="Helvetica Neue Light"/>
                <a:sym typeface="Helvetica Neue Light"/>
              </a:defRPr>
            </a:lvl4pPr>
            <a:lvl5pPr indent="-330200" lvl="4" marL="2286000" marR="0" rtl="0" algn="l">
              <a:lnSpc>
                <a:spcPct val="90000"/>
              </a:lnSpc>
              <a:spcBef>
                <a:spcPts val="500"/>
              </a:spcBef>
              <a:spcAft>
                <a:spcPts val="0"/>
              </a:spcAft>
              <a:buClr>
                <a:srgbClr val="3F3F3F"/>
              </a:buClr>
              <a:buSzPts val="1600"/>
              <a:buFont typeface="Helvetica Neue Light"/>
              <a:buChar char="•"/>
              <a:defRPr b="0" i="0" sz="1600" u="none" cap="none" strike="noStrike">
                <a:solidFill>
                  <a:srgbClr val="3F3F3F"/>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1pPr>
            <a:lvl2pPr indent="0" lvl="1"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2pPr>
            <a:lvl3pPr indent="0" lvl="2"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3pPr>
            <a:lvl4pPr indent="0" lvl="3"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4pPr>
            <a:lvl5pPr indent="0" lvl="4"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5pPr>
            <a:lvl6pPr indent="0" lvl="5"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6pPr>
            <a:lvl7pPr indent="0" lvl="6"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7pPr>
            <a:lvl8pPr indent="0" lvl="7"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8pPr>
            <a:lvl9pPr indent="0" lvl="8"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landing.google.com/sre/sre-book/chapters/monitoring-distributed-syst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862445" y="477982"/>
            <a:ext cx="787631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17E3A"/>
                </a:solidFill>
                <a:latin typeface="Calibri"/>
                <a:ea typeface="Calibri"/>
                <a:cs typeface="Calibri"/>
                <a:sym typeface="Calibri"/>
              </a:rPr>
              <a:t>Intro to Monitoring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Which is an advantage of a push type system?</a:t>
            </a:r>
            <a:endParaRPr/>
          </a:p>
        </p:txBody>
      </p:sp>
      <p:sp>
        <p:nvSpPr>
          <p:cNvPr id="193" name="Google Shape;193;p25"/>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381000" lvl="0" marL="457200" marR="0" rtl="0" algn="l">
              <a:lnSpc>
                <a:spcPct val="200000"/>
              </a:lnSpc>
              <a:spcBef>
                <a:spcPts val="1000"/>
              </a:spcBef>
              <a:spcAft>
                <a:spcPts val="0"/>
              </a:spcAft>
              <a:buSzPts val="2400"/>
              <a:buAutoNum type="arabicPeriod"/>
            </a:pPr>
            <a:r>
              <a:rPr lang="en-US"/>
              <a:t>Metrics are usually gathered in consistent intervals, enabling trends to be spotted over time.</a:t>
            </a:r>
            <a:endParaRPr/>
          </a:p>
          <a:p>
            <a:pPr indent="-381000" lvl="0" marL="457200" marR="0" rtl="0" algn="l">
              <a:lnSpc>
                <a:spcPct val="200000"/>
              </a:lnSpc>
              <a:spcBef>
                <a:spcPts val="0"/>
              </a:spcBef>
              <a:spcAft>
                <a:spcPts val="0"/>
              </a:spcAft>
              <a:buSzPts val="2400"/>
              <a:buAutoNum type="arabicPeriod"/>
            </a:pPr>
            <a:r>
              <a:rPr lang="en-US"/>
              <a:t>Does not require an agent running on monitored hosts.</a:t>
            </a:r>
            <a:endParaRPr/>
          </a:p>
          <a:p>
            <a:pPr indent="-381000" lvl="0" marL="457200" marR="0" rtl="0" algn="l">
              <a:lnSpc>
                <a:spcPct val="200000"/>
              </a:lnSpc>
              <a:spcBef>
                <a:spcPts val="0"/>
              </a:spcBef>
              <a:spcAft>
                <a:spcPts val="0"/>
              </a:spcAft>
              <a:buSzPts val="2400"/>
              <a:buAutoNum type="arabicPeriod"/>
            </a:pPr>
            <a:r>
              <a:rPr lang="en-US"/>
              <a:t>Sending metrics may be triggered by an event, allowing for timely alerts.</a:t>
            </a:r>
            <a:endParaRPr/>
          </a:p>
        </p:txBody>
      </p:sp>
      <p:sp>
        <p:nvSpPr>
          <p:cNvPr id="194" name="Google Shape;194;p25"/>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Resources</a:t>
            </a:r>
            <a:endParaRPr/>
          </a:p>
        </p:txBody>
      </p:sp>
      <p:sp>
        <p:nvSpPr>
          <p:cNvPr id="201" name="Google Shape;201;p26"/>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381000" lvl="0" marL="457200" rtl="0" algn="l">
              <a:spcBef>
                <a:spcPts val="1000"/>
              </a:spcBef>
              <a:spcAft>
                <a:spcPts val="0"/>
              </a:spcAft>
              <a:buSzPts val="2400"/>
              <a:buChar char="•"/>
            </a:pPr>
            <a:r>
              <a:rPr lang="en-US" u="sng">
                <a:solidFill>
                  <a:schemeClr val="hlink"/>
                </a:solidFill>
                <a:hlinkClick r:id="rId3"/>
              </a:rPr>
              <a:t>SRE Book: Chapter 6 - Monitoring Distributed Systems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
        <p:nvSpPr>
          <p:cNvPr id="202" name="Google Shape;202;p26"/>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77" name="Google Shape;77;p17"/>
          <p:cNvSpPr txBox="1"/>
          <p:nvPr>
            <p:ph idx="1" type="body"/>
          </p:nvPr>
        </p:nvSpPr>
        <p:spPr>
          <a:xfrm>
            <a:off x="828000" y="1528300"/>
            <a:ext cx="4986600" cy="4683300"/>
          </a:xfrm>
          <a:prstGeom prst="rect">
            <a:avLst/>
          </a:prstGeom>
        </p:spPr>
        <p:txBody>
          <a:bodyPr anchorCtr="0" anchor="t" bIns="45700" lIns="90000" spcFirstLastPara="1" rIns="91425" wrap="square" tIns="46800">
            <a:noAutofit/>
          </a:bodyPr>
          <a:lstStyle/>
          <a:p>
            <a:pPr indent="-419100" lvl="0" marL="457200" rtl="0" algn="l">
              <a:lnSpc>
                <a:spcPct val="200000"/>
              </a:lnSpc>
              <a:spcBef>
                <a:spcPts val="1000"/>
              </a:spcBef>
              <a:spcAft>
                <a:spcPts val="0"/>
              </a:spcAft>
              <a:buSzPts val="3000"/>
              <a:buChar char="●"/>
            </a:pPr>
            <a:r>
              <a:rPr lang="en-US" sz="3000"/>
              <a:t>Monitoring overview</a:t>
            </a:r>
            <a:endParaRPr sz="3000"/>
          </a:p>
          <a:p>
            <a:pPr indent="-419100" lvl="0" marL="457200" rtl="0" algn="l">
              <a:lnSpc>
                <a:spcPct val="200000"/>
              </a:lnSpc>
              <a:spcBef>
                <a:spcPts val="0"/>
              </a:spcBef>
              <a:spcAft>
                <a:spcPts val="0"/>
              </a:spcAft>
              <a:buSzPts val="3000"/>
              <a:buChar char="●"/>
            </a:pPr>
            <a:r>
              <a:rPr lang="en-US" sz="3000"/>
              <a:t>Monitoring approaches</a:t>
            </a:r>
            <a:endParaRPr sz="3000"/>
          </a:p>
          <a:p>
            <a:pPr indent="-419100" lvl="0" marL="457200" rtl="0" algn="l">
              <a:lnSpc>
                <a:spcPct val="200000"/>
              </a:lnSpc>
              <a:spcBef>
                <a:spcPts val="0"/>
              </a:spcBef>
              <a:spcAft>
                <a:spcPts val="0"/>
              </a:spcAft>
              <a:buSzPts val="3000"/>
              <a:buChar char="●"/>
            </a:pPr>
            <a:r>
              <a:rPr lang="en-US" sz="3000"/>
              <a:t>Metrics and collection</a:t>
            </a:r>
            <a:endParaRPr sz="3000"/>
          </a:p>
          <a:p>
            <a:pPr indent="-419100" lvl="0" marL="457200" rtl="0" algn="l">
              <a:lnSpc>
                <a:spcPct val="200000"/>
              </a:lnSpc>
              <a:spcBef>
                <a:spcPts val="0"/>
              </a:spcBef>
              <a:spcAft>
                <a:spcPts val="0"/>
              </a:spcAft>
              <a:buSzPts val="3000"/>
              <a:buChar char="●"/>
            </a:pPr>
            <a:r>
              <a:rPr lang="en-US" sz="3000"/>
              <a:t>Review</a:t>
            </a:r>
            <a:endParaRPr sz="3000"/>
          </a:p>
          <a:p>
            <a:pPr indent="0" lvl="0" marL="0" rtl="0" algn="l">
              <a:lnSpc>
                <a:spcPct val="100000"/>
              </a:lnSpc>
              <a:spcBef>
                <a:spcPts val="1000"/>
              </a:spcBef>
              <a:spcAft>
                <a:spcPts val="0"/>
              </a:spcAft>
              <a:buNone/>
            </a:pPr>
            <a:r>
              <a:t/>
            </a:r>
            <a:endParaRPr sz="3000"/>
          </a:p>
        </p:txBody>
      </p:sp>
      <p:sp>
        <p:nvSpPr>
          <p:cNvPr id="78" name="Google Shape;78;p1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Monitor?</a:t>
            </a:r>
            <a:endParaRPr/>
          </a:p>
        </p:txBody>
      </p:sp>
      <p:sp>
        <p:nvSpPr>
          <p:cNvPr id="85" name="Google Shape;85;p18"/>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419100" lvl="0" marL="457200" rtl="0" algn="l">
              <a:lnSpc>
                <a:spcPct val="200000"/>
              </a:lnSpc>
              <a:spcBef>
                <a:spcPts val="1000"/>
              </a:spcBef>
              <a:spcAft>
                <a:spcPts val="0"/>
              </a:spcAft>
              <a:buSzPts val="3000"/>
              <a:buChar char="●"/>
            </a:pPr>
            <a:r>
              <a:rPr lang="en-US" sz="3000"/>
              <a:t>Detect Urgent issues</a:t>
            </a:r>
            <a:endParaRPr sz="3000"/>
          </a:p>
          <a:p>
            <a:pPr indent="-419100" lvl="0" marL="457200" rtl="0" algn="l">
              <a:lnSpc>
                <a:spcPct val="200000"/>
              </a:lnSpc>
              <a:spcBef>
                <a:spcPts val="0"/>
              </a:spcBef>
              <a:spcAft>
                <a:spcPts val="0"/>
              </a:spcAft>
              <a:buSzPts val="3000"/>
              <a:buChar char="●"/>
            </a:pPr>
            <a:r>
              <a:rPr lang="en-US" sz="3000"/>
              <a:t>Reveal trends</a:t>
            </a:r>
            <a:endParaRPr sz="3000"/>
          </a:p>
          <a:p>
            <a:pPr indent="-419100" lvl="0" marL="457200" rtl="0" algn="l">
              <a:lnSpc>
                <a:spcPct val="200000"/>
              </a:lnSpc>
              <a:spcBef>
                <a:spcPts val="0"/>
              </a:spcBef>
              <a:spcAft>
                <a:spcPts val="0"/>
              </a:spcAft>
              <a:buSzPts val="3000"/>
              <a:buChar char="●"/>
            </a:pPr>
            <a:r>
              <a:rPr lang="en-US" sz="3000"/>
              <a:t>Planning</a:t>
            </a:r>
            <a:endParaRPr sz="3000"/>
          </a:p>
          <a:p>
            <a:pPr indent="-419100" lvl="0" marL="457200" rtl="0" algn="l">
              <a:lnSpc>
                <a:spcPct val="200000"/>
              </a:lnSpc>
              <a:spcBef>
                <a:spcPts val="0"/>
              </a:spcBef>
              <a:spcAft>
                <a:spcPts val="0"/>
              </a:spcAft>
              <a:buSzPts val="3000"/>
              <a:buChar char="●"/>
            </a:pPr>
            <a:r>
              <a:rPr lang="en-US" sz="3000"/>
              <a:t>Improvements</a:t>
            </a:r>
            <a:endParaRPr sz="3000"/>
          </a:p>
        </p:txBody>
      </p:sp>
      <p:sp>
        <p:nvSpPr>
          <p:cNvPr id="86" name="Google Shape;86;p1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Monitoring System artifacts</a:t>
            </a:r>
            <a:endParaRPr/>
          </a:p>
        </p:txBody>
      </p:sp>
      <p:sp>
        <p:nvSpPr>
          <p:cNvPr id="93" name="Google Shape;93;p19"/>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419100" lvl="0" marL="457200" rtl="0" algn="l">
              <a:lnSpc>
                <a:spcPct val="2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Historical metrics</a:t>
            </a:r>
            <a:endParaRPr b="1" sz="3000">
              <a:latin typeface="Helvetica Neue"/>
              <a:ea typeface="Helvetica Neue"/>
              <a:cs typeface="Helvetica Neue"/>
              <a:sym typeface="Helvetica Neue"/>
            </a:endParaRPr>
          </a:p>
          <a:p>
            <a:pPr indent="-419100" lvl="0" marL="457200" rtl="0" algn="l">
              <a:lnSpc>
                <a:spcPct val="200000"/>
              </a:lnSpc>
              <a:spcBef>
                <a:spcPts val="0"/>
              </a:spcBef>
              <a:spcAft>
                <a:spcPts val="0"/>
              </a:spcAft>
              <a:buSzPts val="3000"/>
              <a:buChar char="●"/>
            </a:pPr>
            <a:r>
              <a:rPr b="1" lang="en-US" sz="3000">
                <a:latin typeface="Helvetica Neue"/>
                <a:ea typeface="Helvetica Neue"/>
                <a:cs typeface="Helvetica Neue"/>
                <a:sym typeface="Helvetica Neue"/>
              </a:rPr>
              <a:t>Logs</a:t>
            </a:r>
            <a:r>
              <a:rPr lang="en-US" sz="3000"/>
              <a:t> - Diagnostic information</a:t>
            </a:r>
            <a:endParaRPr sz="3000"/>
          </a:p>
          <a:p>
            <a:pPr indent="-419100" lvl="0" marL="457200" rtl="0" algn="l">
              <a:lnSpc>
                <a:spcPct val="200000"/>
              </a:lnSpc>
              <a:spcBef>
                <a:spcPts val="0"/>
              </a:spcBef>
              <a:spcAft>
                <a:spcPts val="0"/>
              </a:spcAft>
              <a:buSzPts val="3000"/>
              <a:buChar char="●"/>
            </a:pPr>
            <a:r>
              <a:rPr b="1" lang="en-US" sz="3000">
                <a:latin typeface="Helvetica Neue"/>
                <a:ea typeface="Helvetica Neue"/>
                <a:cs typeface="Helvetica Neue"/>
                <a:sym typeface="Helvetica Neue"/>
              </a:rPr>
              <a:t>Tickets</a:t>
            </a:r>
            <a:r>
              <a:rPr lang="en-US" sz="3000"/>
              <a:t> - Something is wrong but not urgent</a:t>
            </a:r>
            <a:endParaRPr sz="3000"/>
          </a:p>
          <a:p>
            <a:pPr indent="-419100" lvl="0" marL="457200" rtl="0" algn="l">
              <a:lnSpc>
                <a:spcPct val="200000"/>
              </a:lnSpc>
              <a:spcBef>
                <a:spcPts val="0"/>
              </a:spcBef>
              <a:spcAft>
                <a:spcPts val="0"/>
              </a:spcAft>
              <a:buSzPts val="3000"/>
              <a:buChar char="●"/>
            </a:pPr>
            <a:r>
              <a:rPr b="1" lang="en-US" sz="3000">
                <a:latin typeface="Helvetica Neue"/>
                <a:ea typeface="Helvetica Neue"/>
                <a:cs typeface="Helvetica Neue"/>
                <a:sym typeface="Helvetica Neue"/>
              </a:rPr>
              <a:t>Alerts/Pages </a:t>
            </a:r>
            <a:r>
              <a:rPr lang="en-US" sz="3000"/>
              <a:t>- Urgent issue that requires intervention</a:t>
            </a:r>
            <a:endParaRPr sz="3000"/>
          </a:p>
        </p:txBody>
      </p:sp>
      <p:sp>
        <p:nvSpPr>
          <p:cNvPr id="94" name="Google Shape;94;p1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Systems Monitoring Approaches</a:t>
            </a:r>
            <a:endParaRPr/>
          </a:p>
        </p:txBody>
      </p:sp>
      <p:sp>
        <p:nvSpPr>
          <p:cNvPr id="101" name="Google Shape;101;p20"/>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02" name="Google Shape;102;p20"/>
          <p:cNvSpPr txBox="1"/>
          <p:nvPr/>
        </p:nvSpPr>
        <p:spPr>
          <a:xfrm>
            <a:off x="695525" y="1304425"/>
            <a:ext cx="10556700" cy="50928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200000"/>
              </a:lnSpc>
              <a:spcBef>
                <a:spcPts val="1000"/>
              </a:spcBef>
              <a:spcAft>
                <a:spcPts val="0"/>
              </a:spcAft>
              <a:buClr>
                <a:srgbClr val="888888"/>
              </a:buClr>
              <a:buSzPts val="3000"/>
              <a:buFont typeface="Helvetica Neue Light"/>
              <a:buChar char="●"/>
            </a:pPr>
            <a:r>
              <a:rPr b="1" lang="en-US" sz="3000">
                <a:solidFill>
                  <a:srgbClr val="888888"/>
                </a:solidFill>
                <a:latin typeface="Helvetica Neue"/>
                <a:ea typeface="Helvetica Neue"/>
                <a:cs typeface="Helvetica Neue"/>
                <a:sym typeface="Helvetica Neue"/>
              </a:rPr>
              <a:t>Event-based monitoring</a:t>
            </a:r>
            <a:r>
              <a:rPr lang="en-US" sz="3000">
                <a:solidFill>
                  <a:srgbClr val="888888"/>
                </a:solidFill>
                <a:latin typeface="Helvetica Neue Light"/>
                <a:ea typeface="Helvetica Neue Light"/>
                <a:cs typeface="Helvetica Neue Light"/>
                <a:sym typeface="Helvetica Neue Light"/>
              </a:rPr>
              <a:t> - ELK, Splunk</a:t>
            </a:r>
            <a:endParaRPr sz="3000">
              <a:solidFill>
                <a:srgbClr val="888888"/>
              </a:solidFill>
              <a:latin typeface="Helvetica Neue Light"/>
              <a:ea typeface="Helvetica Neue Light"/>
              <a:cs typeface="Helvetica Neue Light"/>
              <a:sym typeface="Helvetica Neue Light"/>
            </a:endParaRPr>
          </a:p>
          <a:p>
            <a:pPr indent="-419100" lvl="0" marL="457200" marR="0" rtl="0" algn="l">
              <a:lnSpc>
                <a:spcPct val="200000"/>
              </a:lnSpc>
              <a:spcBef>
                <a:spcPts val="0"/>
              </a:spcBef>
              <a:spcAft>
                <a:spcPts val="0"/>
              </a:spcAft>
              <a:buClr>
                <a:srgbClr val="888888"/>
              </a:buClr>
              <a:buSzPts val="3000"/>
              <a:buFont typeface="Helvetica Neue Light"/>
              <a:buChar char="●"/>
            </a:pPr>
            <a:r>
              <a:rPr b="1" lang="en-US" sz="3000">
                <a:solidFill>
                  <a:srgbClr val="888888"/>
                </a:solidFill>
                <a:latin typeface="Helvetica Neue"/>
                <a:ea typeface="Helvetica Neue"/>
                <a:cs typeface="Helvetica Neue"/>
                <a:sym typeface="Helvetica Neue"/>
              </a:rPr>
              <a:t>Health checking</a:t>
            </a:r>
            <a:r>
              <a:rPr lang="en-US" sz="3000">
                <a:solidFill>
                  <a:srgbClr val="888888"/>
                </a:solidFill>
                <a:latin typeface="Helvetica Neue Light"/>
                <a:ea typeface="Helvetica Neue Light"/>
                <a:cs typeface="Helvetica Neue Light"/>
                <a:sym typeface="Helvetica Neue Light"/>
              </a:rPr>
              <a:t> - Nagios, Zabbix</a:t>
            </a:r>
            <a:endParaRPr sz="3000">
              <a:solidFill>
                <a:srgbClr val="888888"/>
              </a:solidFill>
              <a:latin typeface="Helvetica Neue Light"/>
              <a:ea typeface="Helvetica Neue Light"/>
              <a:cs typeface="Helvetica Neue Light"/>
              <a:sym typeface="Helvetica Neue Light"/>
            </a:endParaRPr>
          </a:p>
          <a:p>
            <a:pPr indent="-419100" lvl="0" marL="457200" marR="0" rtl="0" algn="l">
              <a:lnSpc>
                <a:spcPct val="200000"/>
              </a:lnSpc>
              <a:spcBef>
                <a:spcPts val="0"/>
              </a:spcBef>
              <a:spcAft>
                <a:spcPts val="0"/>
              </a:spcAft>
              <a:buClr>
                <a:srgbClr val="888888"/>
              </a:buClr>
              <a:buSzPts val="3000"/>
              <a:buFont typeface="Helvetica Neue Light"/>
              <a:buChar char="●"/>
            </a:pPr>
            <a:r>
              <a:rPr b="1" lang="en-US" sz="3000">
                <a:solidFill>
                  <a:srgbClr val="888888"/>
                </a:solidFill>
                <a:latin typeface="Helvetica Neue"/>
                <a:ea typeface="Helvetica Neue"/>
                <a:cs typeface="Helvetica Neue"/>
                <a:sym typeface="Helvetica Neue"/>
              </a:rPr>
              <a:t>Metric based monitoring</a:t>
            </a:r>
            <a:r>
              <a:rPr lang="en-US" sz="3000">
                <a:solidFill>
                  <a:srgbClr val="888888"/>
                </a:solidFill>
                <a:latin typeface="Helvetica Neue Light"/>
                <a:ea typeface="Helvetica Neue Light"/>
                <a:cs typeface="Helvetica Neue Light"/>
                <a:sym typeface="Helvetica Neue Light"/>
              </a:rPr>
              <a:t> - Prometheus, StatsD, datadog</a:t>
            </a:r>
            <a:endParaRPr sz="3000">
              <a:solidFill>
                <a:srgbClr val="888888"/>
              </a:solidFill>
              <a:latin typeface="Helvetica Neue Light"/>
              <a:ea typeface="Helvetica Neue Light"/>
              <a:cs typeface="Helvetica Neue Light"/>
              <a:sym typeface="Helvetica Neue Light"/>
            </a:endParaRPr>
          </a:p>
          <a:p>
            <a:pPr indent="-419100" lvl="0" marL="457200" marR="0" rtl="0" algn="l">
              <a:lnSpc>
                <a:spcPct val="200000"/>
              </a:lnSpc>
              <a:spcBef>
                <a:spcPts val="0"/>
              </a:spcBef>
              <a:spcAft>
                <a:spcPts val="0"/>
              </a:spcAft>
              <a:buClr>
                <a:srgbClr val="888888"/>
              </a:buClr>
              <a:buSzPts val="3000"/>
              <a:buFont typeface="Helvetica Neue Light"/>
              <a:buChar char="●"/>
            </a:pPr>
            <a:r>
              <a:rPr b="1" lang="en-US" sz="3000">
                <a:solidFill>
                  <a:srgbClr val="888888"/>
                </a:solidFill>
                <a:latin typeface="Helvetica Neue"/>
                <a:ea typeface="Helvetica Neue"/>
                <a:cs typeface="Helvetica Neue"/>
                <a:sym typeface="Helvetica Neue"/>
              </a:rPr>
              <a:t>Tracing</a:t>
            </a:r>
            <a:r>
              <a:rPr lang="en-US" sz="3000">
                <a:solidFill>
                  <a:srgbClr val="888888"/>
                </a:solidFill>
                <a:latin typeface="Helvetica Neue Light"/>
                <a:ea typeface="Helvetica Neue Light"/>
                <a:cs typeface="Helvetica Neue Light"/>
                <a:sym typeface="Helvetica Neue Light"/>
              </a:rPr>
              <a:t> - Dynatrace, Jaeger, AppDynamics</a:t>
            </a:r>
            <a:endParaRPr sz="3000">
              <a:solidFill>
                <a:srgbClr val="888888"/>
              </a:solidFill>
              <a:latin typeface="Helvetica Neue Light"/>
              <a:ea typeface="Helvetica Neue Light"/>
              <a:cs typeface="Helvetica Neue Light"/>
              <a:sym typeface="Helvetica Neue Light"/>
            </a:endParaRPr>
          </a:p>
          <a:p>
            <a:pPr indent="-419100" lvl="0" marL="457200" marR="0" rtl="0" algn="l">
              <a:lnSpc>
                <a:spcPct val="200000"/>
              </a:lnSpc>
              <a:spcBef>
                <a:spcPts val="0"/>
              </a:spcBef>
              <a:spcAft>
                <a:spcPts val="0"/>
              </a:spcAft>
              <a:buClr>
                <a:srgbClr val="888888"/>
              </a:buClr>
              <a:buSzPts val="3000"/>
              <a:buFont typeface="Helvetica Neue Light"/>
              <a:buChar char="●"/>
            </a:pPr>
            <a:r>
              <a:rPr b="1" lang="en-US" sz="3000">
                <a:solidFill>
                  <a:srgbClr val="888888"/>
                </a:solidFill>
                <a:latin typeface="Helvetica Neue"/>
                <a:ea typeface="Helvetica Neue"/>
                <a:cs typeface="Helvetica Neue"/>
                <a:sym typeface="Helvetica Neue"/>
              </a:rPr>
              <a:t>Profiling and debugging</a:t>
            </a:r>
            <a:r>
              <a:rPr lang="en-US" sz="3000">
                <a:solidFill>
                  <a:srgbClr val="888888"/>
                </a:solidFill>
                <a:latin typeface="Helvetica Neue Light"/>
                <a:ea typeface="Helvetica Neue Light"/>
                <a:cs typeface="Helvetica Neue Light"/>
                <a:sym typeface="Helvetica Neue Light"/>
              </a:rPr>
              <a:t> - GDB, PDB, OProfile</a:t>
            </a:r>
            <a:endParaRPr sz="30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Push vs pull</a:t>
            </a:r>
            <a:endParaRPr/>
          </a:p>
        </p:txBody>
      </p:sp>
      <p:sp>
        <p:nvSpPr>
          <p:cNvPr id="109" name="Google Shape;109;p2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10" name="Google Shape;110;p21"/>
          <p:cNvSpPr/>
          <p:nvPr/>
        </p:nvSpPr>
        <p:spPr>
          <a:xfrm>
            <a:off x="2131525" y="1590425"/>
            <a:ext cx="1640100" cy="907200"/>
          </a:xfrm>
          <a:prstGeom prst="rect">
            <a:avLst/>
          </a:prstGeom>
          <a:solidFill>
            <a:srgbClr val="9FC5E8"/>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Monitoring System</a:t>
            </a:r>
            <a:endParaRPr/>
          </a:p>
        </p:txBody>
      </p:sp>
      <p:sp>
        <p:nvSpPr>
          <p:cNvPr id="111" name="Google Shape;111;p21"/>
          <p:cNvSpPr/>
          <p:nvPr/>
        </p:nvSpPr>
        <p:spPr>
          <a:xfrm>
            <a:off x="3723250" y="3870875"/>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3845333" y="3992958"/>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3967415" y="4115041"/>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4089498" y="4237123"/>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4211580" y="4359206"/>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Web</a:t>
            </a:r>
            <a:endParaRPr/>
          </a:p>
        </p:txBody>
      </p:sp>
      <p:sp>
        <p:nvSpPr>
          <p:cNvPr id="116" name="Google Shape;116;p21"/>
          <p:cNvSpPr/>
          <p:nvPr/>
        </p:nvSpPr>
        <p:spPr>
          <a:xfrm>
            <a:off x="952875" y="3870875"/>
            <a:ext cx="834000" cy="7764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DB</a:t>
            </a:r>
            <a:endParaRPr/>
          </a:p>
        </p:txBody>
      </p:sp>
      <p:sp>
        <p:nvSpPr>
          <p:cNvPr id="117" name="Google Shape;117;p21"/>
          <p:cNvSpPr/>
          <p:nvPr/>
        </p:nvSpPr>
        <p:spPr>
          <a:xfrm>
            <a:off x="2315197" y="3870875"/>
            <a:ext cx="995400" cy="7764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Backend</a:t>
            </a:r>
            <a:endParaRPr/>
          </a:p>
        </p:txBody>
      </p:sp>
      <p:cxnSp>
        <p:nvCxnSpPr>
          <p:cNvPr id="118" name="Google Shape;118;p21"/>
          <p:cNvCxnSpPr>
            <a:stCxn id="119" idx="0"/>
            <a:endCxn id="110" idx="2"/>
          </p:cNvCxnSpPr>
          <p:nvPr/>
        </p:nvCxnSpPr>
        <p:spPr>
          <a:xfrm rot="10800000">
            <a:off x="2951600" y="2497475"/>
            <a:ext cx="72600" cy="1373400"/>
          </a:xfrm>
          <a:prstGeom prst="straightConnector1">
            <a:avLst/>
          </a:prstGeom>
          <a:noFill/>
          <a:ln cap="flat" cmpd="sng" w="9525">
            <a:solidFill>
              <a:srgbClr val="44546A"/>
            </a:solidFill>
            <a:prstDash val="solid"/>
            <a:round/>
            <a:headEnd len="med" w="med" type="none"/>
            <a:tailEnd len="med" w="med" type="triangle"/>
          </a:ln>
        </p:spPr>
      </p:cxnSp>
      <p:cxnSp>
        <p:nvCxnSpPr>
          <p:cNvPr id="120" name="Google Shape;120;p21"/>
          <p:cNvCxnSpPr>
            <a:stCxn id="111" idx="0"/>
            <a:endCxn id="110" idx="2"/>
          </p:cNvCxnSpPr>
          <p:nvPr/>
        </p:nvCxnSpPr>
        <p:spPr>
          <a:xfrm rot="10800000">
            <a:off x="2951500" y="2497475"/>
            <a:ext cx="1304700" cy="1373400"/>
          </a:xfrm>
          <a:prstGeom prst="straightConnector1">
            <a:avLst/>
          </a:prstGeom>
          <a:noFill/>
          <a:ln cap="flat" cmpd="sng" w="9525">
            <a:solidFill>
              <a:srgbClr val="44546A"/>
            </a:solidFill>
            <a:prstDash val="solid"/>
            <a:round/>
            <a:headEnd len="med" w="med" type="none"/>
            <a:tailEnd len="med" w="med" type="triangle"/>
          </a:ln>
        </p:spPr>
      </p:cxnSp>
      <p:cxnSp>
        <p:nvCxnSpPr>
          <p:cNvPr id="121" name="Google Shape;121;p21"/>
          <p:cNvCxnSpPr>
            <a:stCxn id="112" idx="1"/>
            <a:endCxn id="110" idx="2"/>
          </p:cNvCxnSpPr>
          <p:nvPr/>
        </p:nvCxnSpPr>
        <p:spPr>
          <a:xfrm rot="10800000">
            <a:off x="2951633" y="2497608"/>
            <a:ext cx="893700" cy="1911000"/>
          </a:xfrm>
          <a:prstGeom prst="straightConnector1">
            <a:avLst/>
          </a:prstGeom>
          <a:noFill/>
          <a:ln cap="flat" cmpd="sng" w="9525">
            <a:solidFill>
              <a:srgbClr val="44546A"/>
            </a:solidFill>
            <a:prstDash val="solid"/>
            <a:round/>
            <a:headEnd len="med" w="med" type="none"/>
            <a:tailEnd len="med" w="med" type="triangle"/>
          </a:ln>
        </p:spPr>
      </p:cxnSp>
      <p:cxnSp>
        <p:nvCxnSpPr>
          <p:cNvPr id="122" name="Google Shape;122;p21"/>
          <p:cNvCxnSpPr>
            <a:stCxn id="113" idx="1"/>
            <a:endCxn id="110" idx="2"/>
          </p:cNvCxnSpPr>
          <p:nvPr/>
        </p:nvCxnSpPr>
        <p:spPr>
          <a:xfrm rot="10800000">
            <a:off x="2951615" y="2497591"/>
            <a:ext cx="1015800" cy="2033100"/>
          </a:xfrm>
          <a:prstGeom prst="straightConnector1">
            <a:avLst/>
          </a:prstGeom>
          <a:noFill/>
          <a:ln cap="flat" cmpd="sng" w="9525">
            <a:solidFill>
              <a:srgbClr val="44546A"/>
            </a:solidFill>
            <a:prstDash val="solid"/>
            <a:round/>
            <a:headEnd len="med" w="med" type="none"/>
            <a:tailEnd len="med" w="med" type="triangle"/>
          </a:ln>
        </p:spPr>
      </p:cxnSp>
      <p:cxnSp>
        <p:nvCxnSpPr>
          <p:cNvPr id="123" name="Google Shape;123;p21"/>
          <p:cNvCxnSpPr>
            <a:stCxn id="114" idx="1"/>
            <a:endCxn id="110" idx="2"/>
          </p:cNvCxnSpPr>
          <p:nvPr/>
        </p:nvCxnSpPr>
        <p:spPr>
          <a:xfrm rot="10800000">
            <a:off x="2951598" y="2497573"/>
            <a:ext cx="1137900" cy="2155200"/>
          </a:xfrm>
          <a:prstGeom prst="straightConnector1">
            <a:avLst/>
          </a:prstGeom>
          <a:noFill/>
          <a:ln cap="flat" cmpd="sng" w="9525">
            <a:solidFill>
              <a:srgbClr val="44546A"/>
            </a:solidFill>
            <a:prstDash val="solid"/>
            <a:round/>
            <a:headEnd len="med" w="med" type="none"/>
            <a:tailEnd len="med" w="med" type="triangle"/>
          </a:ln>
        </p:spPr>
      </p:cxnSp>
      <p:cxnSp>
        <p:nvCxnSpPr>
          <p:cNvPr id="124" name="Google Shape;124;p21"/>
          <p:cNvCxnSpPr>
            <a:stCxn id="125" idx="1"/>
            <a:endCxn id="110" idx="2"/>
          </p:cNvCxnSpPr>
          <p:nvPr/>
        </p:nvCxnSpPr>
        <p:spPr>
          <a:xfrm rot="10800000">
            <a:off x="2951500" y="2497600"/>
            <a:ext cx="1304700" cy="2033100"/>
          </a:xfrm>
          <a:prstGeom prst="straightConnector1">
            <a:avLst/>
          </a:prstGeom>
          <a:noFill/>
          <a:ln cap="flat" cmpd="sng" w="9525">
            <a:solidFill>
              <a:srgbClr val="44546A"/>
            </a:solidFill>
            <a:prstDash val="solid"/>
            <a:round/>
            <a:headEnd len="med" w="med" type="none"/>
            <a:tailEnd len="med" w="med" type="triangle"/>
          </a:ln>
        </p:spPr>
      </p:cxnSp>
      <p:grpSp>
        <p:nvGrpSpPr>
          <p:cNvPr id="126" name="Google Shape;126;p21"/>
          <p:cNvGrpSpPr/>
          <p:nvPr/>
        </p:nvGrpSpPr>
        <p:grpSpPr>
          <a:xfrm>
            <a:off x="7737996" y="2796256"/>
            <a:ext cx="415750" cy="408059"/>
            <a:chOff x="5633850" y="2838700"/>
            <a:chExt cx="924300" cy="907200"/>
          </a:xfrm>
        </p:grpSpPr>
        <p:sp>
          <p:nvSpPr>
            <p:cNvPr id="127" name="Google Shape;127;p21"/>
            <p:cNvSpPr/>
            <p:nvPr/>
          </p:nvSpPr>
          <p:spPr>
            <a:xfrm>
              <a:off x="5633850" y="2838700"/>
              <a:ext cx="924300" cy="907200"/>
            </a:xfrm>
            <a:prstGeom prst="ellipse">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1"/>
            <p:cNvCxnSpPr>
              <a:stCxn id="127" idx="3"/>
            </p:cNvCxnSpPr>
            <p:nvPr/>
          </p:nvCxnSpPr>
          <p:spPr>
            <a:xfrm flipH="1" rot="10800000">
              <a:off x="5769211" y="3337644"/>
              <a:ext cx="331500" cy="275400"/>
            </a:xfrm>
            <a:prstGeom prst="straightConnector1">
              <a:avLst/>
            </a:prstGeom>
            <a:noFill/>
            <a:ln cap="flat" cmpd="sng" w="19050">
              <a:solidFill>
                <a:srgbClr val="000000"/>
              </a:solidFill>
              <a:prstDash val="solid"/>
              <a:round/>
              <a:headEnd len="med" w="med" type="triangle"/>
              <a:tailEnd len="med" w="med" type="none"/>
            </a:ln>
          </p:spPr>
        </p:cxnSp>
        <p:cxnSp>
          <p:nvCxnSpPr>
            <p:cNvPr id="129" name="Google Shape;129;p21"/>
            <p:cNvCxnSpPr>
              <a:endCxn id="127" idx="0"/>
            </p:cNvCxnSpPr>
            <p:nvPr/>
          </p:nvCxnSpPr>
          <p:spPr>
            <a:xfrm rot="10800000">
              <a:off x="6096000" y="2838700"/>
              <a:ext cx="4800" cy="489000"/>
            </a:xfrm>
            <a:prstGeom prst="straightConnector1">
              <a:avLst/>
            </a:prstGeom>
            <a:noFill/>
            <a:ln cap="flat" cmpd="sng" w="19050">
              <a:solidFill>
                <a:srgbClr val="000000"/>
              </a:solidFill>
              <a:prstDash val="solid"/>
              <a:round/>
              <a:headEnd len="med" w="med" type="none"/>
              <a:tailEnd len="med" w="med" type="triangle"/>
            </a:ln>
          </p:spPr>
        </p:cxnSp>
      </p:grpSp>
      <p:sp>
        <p:nvSpPr>
          <p:cNvPr id="130" name="Google Shape;130;p21"/>
          <p:cNvSpPr/>
          <p:nvPr/>
        </p:nvSpPr>
        <p:spPr>
          <a:xfrm>
            <a:off x="1358075" y="3992950"/>
            <a:ext cx="300300" cy="2985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119" name="Google Shape;119;p21"/>
          <p:cNvSpPr/>
          <p:nvPr/>
        </p:nvSpPr>
        <p:spPr>
          <a:xfrm>
            <a:off x="2874050" y="3870875"/>
            <a:ext cx="300300" cy="2985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125" name="Google Shape;125;p21"/>
          <p:cNvSpPr/>
          <p:nvPr/>
        </p:nvSpPr>
        <p:spPr>
          <a:xfrm>
            <a:off x="4256200" y="4381450"/>
            <a:ext cx="300300" cy="2985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131" name="Google Shape;131;p21"/>
          <p:cNvSpPr/>
          <p:nvPr/>
        </p:nvSpPr>
        <p:spPr>
          <a:xfrm>
            <a:off x="8205250" y="1712500"/>
            <a:ext cx="1640100" cy="907200"/>
          </a:xfrm>
          <a:prstGeom prst="rect">
            <a:avLst/>
          </a:prstGeom>
          <a:solidFill>
            <a:srgbClr val="9FC5E8"/>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Monitoring System</a:t>
            </a:r>
            <a:endParaRPr>
              <a:solidFill>
                <a:schemeClr val="dk1"/>
              </a:solidFill>
            </a:endParaRPr>
          </a:p>
          <a:p>
            <a:pPr indent="0" lvl="0" marL="0" rtl="0" algn="l">
              <a:spcBef>
                <a:spcPts val="0"/>
              </a:spcBef>
              <a:spcAft>
                <a:spcPts val="0"/>
              </a:spcAft>
              <a:buNone/>
            </a:pPr>
            <a:r>
              <a:t/>
            </a:r>
            <a:endParaRPr/>
          </a:p>
        </p:txBody>
      </p:sp>
      <p:sp>
        <p:nvSpPr>
          <p:cNvPr id="132" name="Google Shape;132;p21"/>
          <p:cNvSpPr/>
          <p:nvPr/>
        </p:nvSpPr>
        <p:spPr>
          <a:xfrm>
            <a:off x="9796975" y="3992950"/>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9919058" y="4115033"/>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10041140" y="4237116"/>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10163223" y="4359198"/>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10285305" y="4481281"/>
            <a:ext cx="1065900" cy="831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Web</a:t>
            </a:r>
            <a:endParaRPr/>
          </a:p>
        </p:txBody>
      </p:sp>
      <p:sp>
        <p:nvSpPr>
          <p:cNvPr id="137" name="Google Shape;137;p21"/>
          <p:cNvSpPr/>
          <p:nvPr/>
        </p:nvSpPr>
        <p:spPr>
          <a:xfrm>
            <a:off x="7026600" y="3992950"/>
            <a:ext cx="834000" cy="7764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DB</a:t>
            </a:r>
            <a:endParaRPr/>
          </a:p>
        </p:txBody>
      </p:sp>
      <p:sp>
        <p:nvSpPr>
          <p:cNvPr id="138" name="Google Shape;138;p21"/>
          <p:cNvSpPr/>
          <p:nvPr/>
        </p:nvSpPr>
        <p:spPr>
          <a:xfrm>
            <a:off x="8388922" y="3992950"/>
            <a:ext cx="995400" cy="7764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Backend</a:t>
            </a:r>
            <a:endParaRPr/>
          </a:p>
        </p:txBody>
      </p:sp>
      <p:cxnSp>
        <p:nvCxnSpPr>
          <p:cNvPr id="139" name="Google Shape;139;p21"/>
          <p:cNvCxnSpPr>
            <a:stCxn id="131" idx="2"/>
            <a:endCxn id="137" idx="0"/>
          </p:cNvCxnSpPr>
          <p:nvPr/>
        </p:nvCxnSpPr>
        <p:spPr>
          <a:xfrm flipH="1">
            <a:off x="7443700" y="2619700"/>
            <a:ext cx="1581600" cy="1373400"/>
          </a:xfrm>
          <a:prstGeom prst="straightConnector1">
            <a:avLst/>
          </a:prstGeom>
          <a:noFill/>
          <a:ln cap="flat" cmpd="sng" w="9525">
            <a:solidFill>
              <a:srgbClr val="44546A"/>
            </a:solidFill>
            <a:prstDash val="solid"/>
            <a:round/>
            <a:headEnd len="med" w="med" type="none"/>
            <a:tailEnd len="med" w="med" type="triangle"/>
          </a:ln>
        </p:spPr>
      </p:cxnSp>
      <p:cxnSp>
        <p:nvCxnSpPr>
          <p:cNvPr id="140" name="Google Shape;140;p21"/>
          <p:cNvCxnSpPr>
            <a:stCxn id="116" idx="0"/>
            <a:endCxn id="110" idx="2"/>
          </p:cNvCxnSpPr>
          <p:nvPr/>
        </p:nvCxnSpPr>
        <p:spPr>
          <a:xfrm flipH="1" rot="10800000">
            <a:off x="1369875" y="2497475"/>
            <a:ext cx="1581600" cy="1373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1"/>
          <p:cNvCxnSpPr>
            <a:stCxn id="131" idx="2"/>
            <a:endCxn id="138" idx="0"/>
          </p:cNvCxnSpPr>
          <p:nvPr/>
        </p:nvCxnSpPr>
        <p:spPr>
          <a:xfrm flipH="1">
            <a:off x="8886700" y="2619700"/>
            <a:ext cx="138600" cy="1373400"/>
          </a:xfrm>
          <a:prstGeom prst="straightConnector1">
            <a:avLst/>
          </a:prstGeom>
          <a:noFill/>
          <a:ln cap="flat" cmpd="sng" w="9525">
            <a:solidFill>
              <a:srgbClr val="44546A"/>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Whitebox vs Blackbox</a:t>
            </a:r>
            <a:endParaRPr/>
          </a:p>
        </p:txBody>
      </p:sp>
      <p:sp>
        <p:nvSpPr>
          <p:cNvPr id="148" name="Google Shape;148;p22"/>
          <p:cNvSpPr txBox="1"/>
          <p:nvPr>
            <p:ph idx="1" type="body"/>
          </p:nvPr>
        </p:nvSpPr>
        <p:spPr>
          <a:xfrm>
            <a:off x="828000" y="1528300"/>
            <a:ext cx="50379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Blackbox:</a:t>
            </a:r>
            <a:endParaRPr/>
          </a:p>
          <a:p>
            <a:pPr indent="-342900" lvl="0" marL="457200" rtl="0" algn="l">
              <a:lnSpc>
                <a:spcPct val="115000"/>
              </a:lnSpc>
              <a:spcBef>
                <a:spcPts val="1000"/>
              </a:spcBef>
              <a:spcAft>
                <a:spcPts val="0"/>
              </a:spcAft>
              <a:buSzPts val="1800"/>
              <a:buChar char="●"/>
            </a:pPr>
            <a:r>
              <a:rPr lang="en-US"/>
              <a:t>Restricted to external service behavior</a:t>
            </a:r>
            <a:endParaRPr/>
          </a:p>
          <a:p>
            <a:pPr indent="-342900" lvl="0" marL="457200" rtl="0" algn="l">
              <a:lnSpc>
                <a:spcPct val="115000"/>
              </a:lnSpc>
              <a:spcBef>
                <a:spcPts val="0"/>
              </a:spcBef>
              <a:spcAft>
                <a:spcPts val="0"/>
              </a:spcAft>
              <a:buSzPts val="1800"/>
              <a:buChar char="●"/>
            </a:pPr>
            <a:r>
              <a:rPr lang="en-US"/>
              <a:t>Simpler and agnostic to implementation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Whitebox</a:t>
            </a:r>
            <a:endParaRPr/>
          </a:p>
          <a:p>
            <a:pPr indent="-342900" lvl="0" marL="457200" rtl="0" algn="l">
              <a:lnSpc>
                <a:spcPct val="115000"/>
              </a:lnSpc>
              <a:spcBef>
                <a:spcPts val="1000"/>
              </a:spcBef>
              <a:spcAft>
                <a:spcPts val="0"/>
              </a:spcAft>
              <a:buSzPts val="1800"/>
              <a:buChar char="●"/>
            </a:pPr>
            <a:r>
              <a:rPr lang="en-US"/>
              <a:t>Shows internal service information</a:t>
            </a:r>
            <a:endParaRPr/>
          </a:p>
          <a:p>
            <a:pPr indent="-342900" lvl="0" marL="457200" rtl="0" algn="l">
              <a:lnSpc>
                <a:spcPct val="115000"/>
              </a:lnSpc>
              <a:spcBef>
                <a:spcPts val="0"/>
              </a:spcBef>
              <a:spcAft>
                <a:spcPts val="0"/>
              </a:spcAft>
              <a:buSzPts val="1800"/>
              <a:buChar char="●"/>
            </a:pPr>
            <a:r>
              <a:rPr lang="en-US"/>
              <a:t>Requires instrumentation</a:t>
            </a:r>
            <a:endParaRPr/>
          </a:p>
        </p:txBody>
      </p:sp>
      <p:sp>
        <p:nvSpPr>
          <p:cNvPr id="149" name="Google Shape;149;p22"/>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50" name="Google Shape;150;p22"/>
          <p:cNvSpPr/>
          <p:nvPr/>
        </p:nvSpPr>
        <p:spPr>
          <a:xfrm>
            <a:off x="7752450" y="1668225"/>
            <a:ext cx="1905900" cy="1327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nvSpPr>
        <p:spPr>
          <a:xfrm>
            <a:off x="6018325" y="1715100"/>
            <a:ext cx="8670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Request</a:t>
            </a:r>
            <a:endParaRPr>
              <a:latin typeface="Helvetica Neue Light"/>
              <a:ea typeface="Helvetica Neue Light"/>
              <a:cs typeface="Helvetica Neue Light"/>
              <a:sym typeface="Helvetica Neue Light"/>
            </a:endParaRPr>
          </a:p>
        </p:txBody>
      </p:sp>
      <p:sp>
        <p:nvSpPr>
          <p:cNvPr id="152" name="Google Shape;152;p22"/>
          <p:cNvSpPr txBox="1"/>
          <p:nvPr/>
        </p:nvSpPr>
        <p:spPr>
          <a:xfrm>
            <a:off x="6159025" y="2605425"/>
            <a:ext cx="9933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Response</a:t>
            </a:r>
            <a:endParaRPr>
              <a:latin typeface="Helvetica Neue Light"/>
              <a:ea typeface="Helvetica Neue Light"/>
              <a:cs typeface="Helvetica Neue Light"/>
              <a:sym typeface="Helvetica Neue Light"/>
            </a:endParaRPr>
          </a:p>
        </p:txBody>
      </p:sp>
      <p:cxnSp>
        <p:nvCxnSpPr>
          <p:cNvPr id="153" name="Google Shape;153;p22"/>
          <p:cNvCxnSpPr>
            <a:stCxn id="151" idx="3"/>
          </p:cNvCxnSpPr>
          <p:nvPr/>
        </p:nvCxnSpPr>
        <p:spPr>
          <a:xfrm flipH="1" rot="10800000">
            <a:off x="6885325" y="1902600"/>
            <a:ext cx="867000" cy="78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2"/>
          <p:cNvCxnSpPr/>
          <p:nvPr/>
        </p:nvCxnSpPr>
        <p:spPr>
          <a:xfrm rot="10800000">
            <a:off x="7072825" y="2850725"/>
            <a:ext cx="640500" cy="1140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2"/>
          <p:cNvCxnSpPr/>
          <p:nvPr/>
        </p:nvCxnSpPr>
        <p:spPr>
          <a:xfrm>
            <a:off x="9939500" y="1679925"/>
            <a:ext cx="0" cy="1304400"/>
          </a:xfrm>
          <a:prstGeom prst="straightConnector1">
            <a:avLst/>
          </a:prstGeom>
          <a:noFill/>
          <a:ln cap="flat" cmpd="sng" w="9525">
            <a:solidFill>
              <a:schemeClr val="dk2"/>
            </a:solidFill>
            <a:prstDash val="solid"/>
            <a:round/>
            <a:headEnd len="med" w="med" type="diamond"/>
            <a:tailEnd len="med" w="med" type="diamond"/>
          </a:ln>
        </p:spPr>
      </p:cxnSp>
      <p:sp>
        <p:nvSpPr>
          <p:cNvPr id="156" name="Google Shape;156;p22"/>
          <p:cNvSpPr txBox="1"/>
          <p:nvPr/>
        </p:nvSpPr>
        <p:spPr>
          <a:xfrm>
            <a:off x="9970750" y="1991800"/>
            <a:ext cx="18168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200 ms duration total</a:t>
            </a:r>
            <a:endParaRPr>
              <a:latin typeface="Helvetica Neue Light"/>
              <a:ea typeface="Helvetica Neue Light"/>
              <a:cs typeface="Helvetica Neue Light"/>
              <a:sym typeface="Helvetica Neue Light"/>
            </a:endParaRPr>
          </a:p>
        </p:txBody>
      </p:sp>
      <p:sp>
        <p:nvSpPr>
          <p:cNvPr id="157" name="Google Shape;157;p22"/>
          <p:cNvSpPr/>
          <p:nvPr/>
        </p:nvSpPr>
        <p:spPr>
          <a:xfrm>
            <a:off x="7752450" y="3851450"/>
            <a:ext cx="1905900" cy="1327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6018325" y="3898325"/>
            <a:ext cx="8670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Request</a:t>
            </a:r>
            <a:endParaRPr>
              <a:latin typeface="Helvetica Neue Light"/>
              <a:ea typeface="Helvetica Neue Light"/>
              <a:cs typeface="Helvetica Neue Light"/>
              <a:sym typeface="Helvetica Neue Light"/>
            </a:endParaRPr>
          </a:p>
        </p:txBody>
      </p:sp>
      <p:sp>
        <p:nvSpPr>
          <p:cNvPr id="159" name="Google Shape;159;p22"/>
          <p:cNvSpPr txBox="1"/>
          <p:nvPr/>
        </p:nvSpPr>
        <p:spPr>
          <a:xfrm>
            <a:off x="6159025" y="4788650"/>
            <a:ext cx="9933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Response</a:t>
            </a:r>
            <a:endParaRPr>
              <a:latin typeface="Helvetica Neue Light"/>
              <a:ea typeface="Helvetica Neue Light"/>
              <a:cs typeface="Helvetica Neue Light"/>
              <a:sym typeface="Helvetica Neue Light"/>
            </a:endParaRPr>
          </a:p>
        </p:txBody>
      </p:sp>
      <p:cxnSp>
        <p:nvCxnSpPr>
          <p:cNvPr id="160" name="Google Shape;160;p22"/>
          <p:cNvCxnSpPr>
            <a:stCxn id="158" idx="3"/>
          </p:cNvCxnSpPr>
          <p:nvPr/>
        </p:nvCxnSpPr>
        <p:spPr>
          <a:xfrm flipH="1" rot="10800000">
            <a:off x="6885325" y="4085825"/>
            <a:ext cx="867000" cy="78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2"/>
          <p:cNvCxnSpPr/>
          <p:nvPr/>
        </p:nvCxnSpPr>
        <p:spPr>
          <a:xfrm rot="10800000">
            <a:off x="7072825" y="5033950"/>
            <a:ext cx="640500" cy="1140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2"/>
          <p:cNvCxnSpPr/>
          <p:nvPr/>
        </p:nvCxnSpPr>
        <p:spPr>
          <a:xfrm>
            <a:off x="9939500" y="3863150"/>
            <a:ext cx="0" cy="354900"/>
          </a:xfrm>
          <a:prstGeom prst="straightConnector1">
            <a:avLst/>
          </a:prstGeom>
          <a:noFill/>
          <a:ln cap="flat" cmpd="sng" w="9525">
            <a:solidFill>
              <a:schemeClr val="dk2"/>
            </a:solidFill>
            <a:prstDash val="solid"/>
            <a:round/>
            <a:headEnd len="med" w="med" type="diamond"/>
            <a:tailEnd len="med" w="med" type="diamond"/>
          </a:ln>
        </p:spPr>
      </p:cxnSp>
      <p:sp>
        <p:nvSpPr>
          <p:cNvPr id="163" name="Google Shape;163;p22"/>
          <p:cNvSpPr txBox="1"/>
          <p:nvPr/>
        </p:nvSpPr>
        <p:spPr>
          <a:xfrm>
            <a:off x="10044900" y="3827225"/>
            <a:ext cx="18168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50ms auth</a:t>
            </a:r>
            <a:endParaRPr>
              <a:latin typeface="Helvetica Neue Light"/>
              <a:ea typeface="Helvetica Neue Light"/>
              <a:cs typeface="Helvetica Neue Light"/>
              <a:sym typeface="Helvetica Neue Light"/>
            </a:endParaRPr>
          </a:p>
        </p:txBody>
      </p:sp>
      <p:cxnSp>
        <p:nvCxnSpPr>
          <p:cNvPr id="164" name="Google Shape;164;p22"/>
          <p:cNvCxnSpPr/>
          <p:nvPr/>
        </p:nvCxnSpPr>
        <p:spPr>
          <a:xfrm>
            <a:off x="9939500" y="4355863"/>
            <a:ext cx="0" cy="354900"/>
          </a:xfrm>
          <a:prstGeom prst="straightConnector1">
            <a:avLst/>
          </a:prstGeom>
          <a:noFill/>
          <a:ln cap="flat" cmpd="sng" w="9525">
            <a:solidFill>
              <a:schemeClr val="dk2"/>
            </a:solidFill>
            <a:prstDash val="solid"/>
            <a:round/>
            <a:headEnd len="med" w="med" type="diamond"/>
            <a:tailEnd len="med" w="med" type="diamond"/>
          </a:ln>
        </p:spPr>
      </p:cxnSp>
      <p:sp>
        <p:nvSpPr>
          <p:cNvPr id="165" name="Google Shape;165;p22"/>
          <p:cNvSpPr txBox="1"/>
          <p:nvPr/>
        </p:nvSpPr>
        <p:spPr>
          <a:xfrm>
            <a:off x="10044900" y="4319938"/>
            <a:ext cx="18168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10</a:t>
            </a:r>
            <a:r>
              <a:rPr lang="en-US">
                <a:latin typeface="Helvetica Neue Light"/>
                <a:ea typeface="Helvetica Neue Light"/>
                <a:cs typeface="Helvetica Neue Light"/>
                <a:sym typeface="Helvetica Neue Light"/>
              </a:rPr>
              <a:t>0ms db</a:t>
            </a:r>
            <a:endParaRPr>
              <a:latin typeface="Helvetica Neue Light"/>
              <a:ea typeface="Helvetica Neue Light"/>
              <a:cs typeface="Helvetica Neue Light"/>
              <a:sym typeface="Helvetica Neue Light"/>
            </a:endParaRPr>
          </a:p>
        </p:txBody>
      </p:sp>
      <p:cxnSp>
        <p:nvCxnSpPr>
          <p:cNvPr id="166" name="Google Shape;166;p22"/>
          <p:cNvCxnSpPr/>
          <p:nvPr/>
        </p:nvCxnSpPr>
        <p:spPr>
          <a:xfrm>
            <a:off x="9939500" y="4824463"/>
            <a:ext cx="0" cy="354900"/>
          </a:xfrm>
          <a:prstGeom prst="straightConnector1">
            <a:avLst/>
          </a:prstGeom>
          <a:noFill/>
          <a:ln cap="flat" cmpd="sng" w="9525">
            <a:solidFill>
              <a:schemeClr val="dk2"/>
            </a:solidFill>
            <a:prstDash val="solid"/>
            <a:round/>
            <a:headEnd len="med" w="med" type="diamond"/>
            <a:tailEnd len="med" w="med" type="diamond"/>
          </a:ln>
        </p:spPr>
      </p:cxnSp>
      <p:sp>
        <p:nvSpPr>
          <p:cNvPr id="167" name="Google Shape;167;p22"/>
          <p:cNvSpPr txBox="1"/>
          <p:nvPr/>
        </p:nvSpPr>
        <p:spPr>
          <a:xfrm>
            <a:off x="10044900" y="4788538"/>
            <a:ext cx="18168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50ms</a:t>
            </a:r>
            <a:r>
              <a:rPr lang="en-US">
                <a:latin typeface="Helvetica Neue Light"/>
                <a:ea typeface="Helvetica Neue Light"/>
                <a:cs typeface="Helvetica Neue Light"/>
                <a:sym typeface="Helvetica Neue Light"/>
              </a:rPr>
              <a:t> formatting</a:t>
            </a:r>
            <a:endParaRPr>
              <a:latin typeface="Helvetica Neue Light"/>
              <a:ea typeface="Helvetica Neue Light"/>
              <a:cs typeface="Helvetica Neue Light"/>
              <a:sym typeface="Helvetica Neue Light"/>
            </a:endParaRPr>
          </a:p>
        </p:txBody>
      </p:sp>
      <p:sp>
        <p:nvSpPr>
          <p:cNvPr id="168" name="Google Shape;168;p22"/>
          <p:cNvSpPr/>
          <p:nvPr/>
        </p:nvSpPr>
        <p:spPr>
          <a:xfrm>
            <a:off x="8193675" y="3928900"/>
            <a:ext cx="1300500" cy="25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login()</a:t>
            </a:r>
            <a:endParaRPr/>
          </a:p>
        </p:txBody>
      </p:sp>
      <p:sp>
        <p:nvSpPr>
          <p:cNvPr id="169" name="Google Shape;169;p22"/>
          <p:cNvSpPr/>
          <p:nvPr/>
        </p:nvSpPr>
        <p:spPr>
          <a:xfrm>
            <a:off x="8193675" y="4388750"/>
            <a:ext cx="1300500" cy="25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select</a:t>
            </a:r>
            <a:r>
              <a:rPr lang="en-US"/>
              <a:t>()</a:t>
            </a:r>
            <a:endParaRPr/>
          </a:p>
        </p:txBody>
      </p:sp>
      <p:sp>
        <p:nvSpPr>
          <p:cNvPr id="170" name="Google Shape;170;p22"/>
          <p:cNvSpPr/>
          <p:nvPr/>
        </p:nvSpPr>
        <p:spPr>
          <a:xfrm>
            <a:off x="8176163" y="4824475"/>
            <a:ext cx="1300500" cy="25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json</a:t>
            </a: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is monitoring important?</a:t>
            </a:r>
            <a:endParaRPr/>
          </a:p>
        </p:txBody>
      </p:sp>
      <p:sp>
        <p:nvSpPr>
          <p:cNvPr id="177" name="Google Shape;177;p23"/>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0" lvl="0" marL="0" rtl="0" algn="l">
              <a:lnSpc>
                <a:spcPct val="200000"/>
              </a:lnSpc>
              <a:spcBef>
                <a:spcPts val="1000"/>
              </a:spcBef>
              <a:spcAft>
                <a:spcPts val="0"/>
              </a:spcAft>
              <a:buNone/>
            </a:pPr>
            <a:r>
              <a:rPr lang="en-US"/>
              <a:t>1. To discover issues within a system or application before the customer.</a:t>
            </a:r>
            <a:endParaRPr/>
          </a:p>
          <a:p>
            <a:pPr indent="0" lvl="0" marL="0" rtl="0" algn="l">
              <a:lnSpc>
                <a:spcPct val="200000"/>
              </a:lnSpc>
              <a:spcBef>
                <a:spcPts val="1000"/>
              </a:spcBef>
              <a:spcAft>
                <a:spcPts val="0"/>
              </a:spcAft>
              <a:buNone/>
            </a:pPr>
            <a:r>
              <a:rPr lang="en-US"/>
              <a:t>2. To measure the reliability of a system against operating goals</a:t>
            </a:r>
            <a:endParaRPr/>
          </a:p>
          <a:p>
            <a:pPr indent="0" lvl="0" marL="0" rtl="0" algn="l">
              <a:lnSpc>
                <a:spcPct val="200000"/>
              </a:lnSpc>
              <a:spcBef>
                <a:spcPts val="1000"/>
              </a:spcBef>
              <a:spcAft>
                <a:spcPts val="0"/>
              </a:spcAft>
              <a:buNone/>
            </a:pPr>
            <a:r>
              <a:rPr lang="en-US"/>
              <a:t>3. To identify trends and prepare future capacity and cost estimations</a:t>
            </a:r>
            <a:endParaRPr/>
          </a:p>
        </p:txBody>
      </p:sp>
      <p:sp>
        <p:nvSpPr>
          <p:cNvPr id="178" name="Google Shape;178;p23"/>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Which monitoring approach is most appropriate </a:t>
            </a:r>
            <a:endParaRPr/>
          </a:p>
          <a:p>
            <a:pPr indent="0" lvl="0" marL="0" rtl="0" algn="l">
              <a:spcBef>
                <a:spcPts val="0"/>
              </a:spcBef>
              <a:spcAft>
                <a:spcPts val="0"/>
              </a:spcAft>
              <a:buNone/>
            </a:pPr>
            <a:r>
              <a:rPr lang="en-US"/>
              <a:t>for identifying trends over time?</a:t>
            </a:r>
            <a:endParaRPr/>
          </a:p>
        </p:txBody>
      </p:sp>
      <p:sp>
        <p:nvSpPr>
          <p:cNvPr id="185" name="Google Shape;185;p24"/>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381000" lvl="0" marL="457200" marR="0" rtl="0" algn="l">
              <a:lnSpc>
                <a:spcPct val="200000"/>
              </a:lnSpc>
              <a:spcBef>
                <a:spcPts val="1000"/>
              </a:spcBef>
              <a:spcAft>
                <a:spcPts val="0"/>
              </a:spcAft>
              <a:buSzPts val="2400"/>
              <a:buAutoNum type="arabicPeriod"/>
            </a:pPr>
            <a:r>
              <a:rPr lang="en-US"/>
              <a:t>E</a:t>
            </a:r>
            <a:r>
              <a:rPr lang="en-US"/>
              <a:t>vent-based monitoring</a:t>
            </a:r>
            <a:endParaRPr/>
          </a:p>
          <a:p>
            <a:pPr indent="-381000" lvl="0" marL="457200" marR="0" rtl="0" algn="l">
              <a:lnSpc>
                <a:spcPct val="200000"/>
              </a:lnSpc>
              <a:spcBef>
                <a:spcPts val="0"/>
              </a:spcBef>
              <a:spcAft>
                <a:spcPts val="0"/>
              </a:spcAft>
              <a:buSzPts val="2400"/>
              <a:buAutoNum type="arabicPeriod"/>
            </a:pPr>
            <a:r>
              <a:rPr lang="en-US"/>
              <a:t>Health checking</a:t>
            </a:r>
            <a:endParaRPr/>
          </a:p>
          <a:p>
            <a:pPr indent="-381000" lvl="0" marL="457200" marR="0" rtl="0" algn="l">
              <a:lnSpc>
                <a:spcPct val="200000"/>
              </a:lnSpc>
              <a:spcBef>
                <a:spcPts val="0"/>
              </a:spcBef>
              <a:spcAft>
                <a:spcPts val="0"/>
              </a:spcAft>
              <a:buSzPts val="2400"/>
              <a:buAutoNum type="arabicPeriod"/>
            </a:pPr>
            <a:r>
              <a:rPr lang="en-US"/>
              <a:t>Metric based monitoring</a:t>
            </a:r>
            <a:endParaRPr/>
          </a:p>
          <a:p>
            <a:pPr indent="-381000" lvl="0" marL="457200" marR="0" rtl="0" algn="l">
              <a:lnSpc>
                <a:spcPct val="200000"/>
              </a:lnSpc>
              <a:spcBef>
                <a:spcPts val="0"/>
              </a:spcBef>
              <a:spcAft>
                <a:spcPts val="0"/>
              </a:spcAft>
              <a:buSzPts val="2400"/>
              <a:buAutoNum type="arabicPeriod"/>
            </a:pPr>
            <a:r>
              <a:rPr lang="en-US"/>
              <a:t>Tracing</a:t>
            </a:r>
            <a:endParaRPr/>
          </a:p>
        </p:txBody>
      </p:sp>
      <p:sp>
        <p:nvSpPr>
          <p:cNvPr id="186" name="Google Shape;186;p24"/>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