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splunk.com/Documentation/Splunk/8.0.2/SearchReference/CommonStatsFunction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1b2a532b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21b2a532b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f36ecf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f36ecf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https://docs.splunk.com/Documentation/Splunk/8.0.2/SearchReference/CommonStatsFunctions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f36ecf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f36ecf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f36ecf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f36ecf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f36ecf8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f36ecf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1f74cc8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1f74cc8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21f74cc8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f36ecf8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f36ecf8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ff36ecf8c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f36ecf8c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f36ecf8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ff36ecf8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f36ec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f36e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1b2a53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1b2a53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21b2a532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f36ecf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f36ecf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https://docs.splunk.com/Documentation/Splunk/8.0.1/SearchReference/Sort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f36ecf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f36ecf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https://docs.splunk.com/Documentation/Splunk/8.0.1/SearchReference/Top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f36ecf8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f36ecf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https://docs.splunk.com/Documentation/Splunk/8.0.1/SearchReference/Head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f36ecf8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f36ecf8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ff36ecf8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664745" y="3101571"/>
            <a:ext cx="5479256" cy="714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6857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700"/>
              <a:buFont typeface="Helvetica Neue Light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879055" y="3927870"/>
            <a:ext cx="5264944" cy="572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F3A"/>
              </a:buClr>
              <a:buSzPts val="2100"/>
              <a:buFont typeface="Helvetica Neue Light"/>
              <a:buNone/>
              <a:defRPr sz="21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sz="17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1906" y="289234"/>
            <a:ext cx="6598258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479947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28650" y="1134000"/>
            <a:ext cx="3886200" cy="35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629150" y="1134000"/>
            <a:ext cx="3886200" cy="35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716200" y="241696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716200" y="241696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29841" y="113400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E3A"/>
              </a:buClr>
              <a:buSzPts val="1800"/>
              <a:buFont typeface="Helvetica Neue Light"/>
              <a:buNone/>
              <a:defRPr b="0" sz="18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629841" y="1892675"/>
            <a:ext cx="3868340" cy="2825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3" type="body"/>
          </p:nvPr>
        </p:nvSpPr>
        <p:spPr>
          <a:xfrm>
            <a:off x="4629150" y="1134000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E3A"/>
              </a:buClr>
              <a:buSzPts val="1800"/>
              <a:buFont typeface="Helvetica Neue Light"/>
              <a:buNone/>
              <a:defRPr b="0" sz="18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4" type="body"/>
          </p:nvPr>
        </p:nvSpPr>
        <p:spPr>
          <a:xfrm>
            <a:off x="4629150" y="1892674"/>
            <a:ext cx="3887391" cy="2825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715500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51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885009" y="1134000"/>
            <a:ext cx="4629150" cy="36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718540" y="1134000"/>
            <a:ext cx="2949178" cy="36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715500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/>
          <p:nvPr>
            <p:ph idx="2" type="pic"/>
          </p:nvPr>
        </p:nvSpPr>
        <p:spPr>
          <a:xfrm>
            <a:off x="3812379" y="1099297"/>
            <a:ext cx="4629150" cy="35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30447" y="1099297"/>
            <a:ext cx="2923582" cy="35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 rot="5400000">
            <a:off x="2808000" y="-1053000"/>
            <a:ext cx="3510000" cy="7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 rot="5400000">
            <a:off x="5637718" y="1928503"/>
            <a:ext cx="359070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 rot="5400000">
            <a:off x="1730574" y="96125"/>
            <a:ext cx="3600450" cy="56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b="0" i="0" sz="1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 b="0" i="0" sz="1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splunk.com/Documentation/Splunk/8.0.2/SearchReference/WhatsInThisManu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646834" y="358486"/>
            <a:ext cx="590723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SPL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functions</a:t>
            </a:r>
            <a:endParaRPr/>
          </a:p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avg, count, distinct count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values(&lt;field&gt;):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buttercupgames | stats values(action)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latest(&lt;field&gt;):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buttercupgames | stats latest(action)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they can be chained together as such: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buttercupgames | stats avg(bytes) max(bytes) min(bytes)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 function</a:t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eval function creates new fields in your events by using existing fields and expressions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Convert bytes to GB: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buttercupgames | stats avg(bytes) max(bytes) min(bytes) sum(bytes) as sum_bytes |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eval sum_gb=sum_bytes/pow(2, 30)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Make a new 'state' field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buttercupgames |top status |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eval state=if(status=200, "SUCCESS", "FAILED")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Write SPL queries to answer the following questions about ButterCupGames: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 How many times did someone try to checkout with nothing in their cart?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** HINT ** look for an error message that signifies an empty cart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 How many unique visitors purchased a game?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3. What are the top countries purchasing games?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4. What was the most viewed product?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Search Reference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https://docs.splunk.com/Documentation/Splunk/8.0.2/SearchReference/WhatsInThisManual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overview</a:t>
            </a:r>
            <a:r>
              <a:rPr lang="en" sz="1100"/>
              <a:t> </a:t>
            </a:r>
            <a:endParaRPr sz="1100"/>
          </a:p>
        </p:txBody>
      </p:sp>
      <p:sp>
        <p:nvSpPr>
          <p:cNvPr id="198" name="Google Shape;198;p41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b="1" lang="en" sz="225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an “health check” to your python Weather API.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health_check endpoint using AWS Open API Gateway and make it call new a Lambda function you will write for this lab.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Lambda function you will write is a “health check”.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order to be interesting, the health check Lambda should simulate a failure intermittently. (One way to do this would be to generate a random number. If the number is odd return False (no healthy), if even return True.)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 this work on a branch.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Have your code reviewed via Pull Request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Configure Splunk to call that endpoint perdiocially and report on the “health” of the app. Create a dashboard in Splunk to monitor your Weather API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Search syntax</a:t>
            </a:r>
            <a:endParaRPr sz="1100"/>
          </a:p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Search</a:t>
            </a:r>
            <a:r>
              <a:rPr lang="en" sz="2300"/>
              <a:t> </a:t>
            </a: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Terms</a:t>
            </a:r>
            <a:r>
              <a:rPr lang="en" sz="2300"/>
              <a:t> − These are the keywords or phrases to filter the events returned.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  <a:r>
              <a:rPr lang="en" sz="2300"/>
              <a:t> − The action you want to take on the result set like format the result or count them.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  <a:r>
              <a:rPr lang="en" sz="2300"/>
              <a:t> − What are the computations you are going to apply on the results. Like Sum, Average etc.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Clauses</a:t>
            </a:r>
            <a:r>
              <a:rPr lang="en" sz="2300"/>
              <a:t> − How to group (BY) or rename (AS) the fields in the result set.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Search term syntax</a:t>
            </a:r>
            <a:endParaRPr sz="1100"/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Wildcards</a:t>
            </a:r>
            <a:r>
              <a:rPr lang="en" sz="2300"/>
              <a:t> - *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- Ex: "fail*" or "status=fail*"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Boolean Expressions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- NOT, AND, OR.... use parens!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Field Expressions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 - field=value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 - =, !=, &lt;, &gt;, &lt;=, &gt;=, and not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vs !=</a:t>
            </a:r>
            <a:endParaRPr/>
          </a:p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!= </a:t>
            </a:r>
            <a:r>
              <a:rPr lang="en" sz="2300"/>
              <a:t> - matches only events that have the field and it is not equal to the specified value</a:t>
            </a:r>
            <a:endParaRPr sz="23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- status!=200</a:t>
            </a:r>
            <a:endParaRPr sz="23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" sz="2300"/>
              <a:t> - returns events that may or may not have the field, but do not have the field equal to the specified value</a:t>
            </a:r>
            <a:endParaRPr sz="23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- not status=200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Command syntax</a:t>
            </a:r>
            <a:endParaRPr sz="1100"/>
          </a:p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&lt;search&gt; | command [options] &lt;fields..&gt; [AS &lt;new-field&gt;]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Examples: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buttercupgames | table _time status action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buttercupgames | top limit=5 status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command</a:t>
            </a:r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sort [&lt;count&gt;] &lt;sort-by-clause&gt;... [desc]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# Sort events in </a:t>
            </a:r>
            <a:r>
              <a:rPr lang="en" sz="2300"/>
              <a:t>descending</a:t>
            </a:r>
            <a:r>
              <a:rPr lang="en" sz="2300"/>
              <a:t> order by timestamp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buttercupgames | sort -_time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# Sort in ascending order by status, those with same status are sorted by url in descending order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buttercupgames | sort +status -url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command</a:t>
            </a:r>
            <a:endParaRPr/>
          </a:p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Finds the most common values for the fields in the field list.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top [&lt;N&gt;] [&lt;top-options&gt;...] &lt;field-list&gt; [&lt;by-clause&gt;] </a:t>
            </a:r>
            <a:endParaRPr sz="2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buttercupgames | top status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r>
              <a:rPr lang="en"/>
              <a:t> command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Returns the first N number of specified results in search order.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head [&lt;N&gt; | (&lt;eval-expression&gt;)] [limit=&lt;int&gt;] [null=&lt;bool&gt;] [keeplast=&lt;bool&gt;]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# Returns the last 10 successful requests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buttercupgames| head limit=10 status=200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Transform commands</a:t>
            </a:r>
            <a:endParaRPr sz="2300">
              <a:solidFill>
                <a:srgbClr val="888888"/>
              </a:solidFill>
            </a:endParaRPr>
          </a:p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highlight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chart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timechart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top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rare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