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Raleway"/>
      <p:regular r:id="rId25"/>
      <p:bold r:id="rId26"/>
      <p:italic r:id="rId27"/>
      <p:boldItalic r:id="rId28"/>
    </p:embeddedFont>
    <p:embeddedFont>
      <p:font typeface="Source Sans Pr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EAF0F98-73BF-43EB-80D7-8F7A10D2B181}">
  <a:tblStyle styleId="{8EAF0F98-73BF-43EB-80D7-8F7A10D2B181}"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A4FA458E-AC55-46B2-83D1-1CBCAF5FF18C}"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aleway-bold.fntdata"/><Relationship Id="rId25" Type="http://schemas.openxmlformats.org/officeDocument/2006/relationships/font" Target="fonts/Raleway-regular.fntdata"/><Relationship Id="rId28" Type="http://schemas.openxmlformats.org/officeDocument/2006/relationships/font" Target="fonts/Raleway-boldItalic.fntdata"/><Relationship Id="rId27" Type="http://schemas.openxmlformats.org/officeDocument/2006/relationships/font" Target="fonts/Raleway-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SourceSansPr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SourceSansPro-italic.fntdata"/><Relationship Id="rId30" Type="http://schemas.openxmlformats.org/officeDocument/2006/relationships/font" Target="fonts/SourceSansPro-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SourceSansPro-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ae74385096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ae74385096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adf6a65b73_5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adf6a65b73_5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ADDRTYPE, COLLISIONTYPE, CROSSWALKKEY, INATTENTIONIND', 'INCDTTM’   'JUNCTIONTYPE, 'LIGHTCOND, PEDCOUNT', 'PEDCYLCOUNT', 'PEDROWNOTGRNT',  'PERSONCOUNT', 'ROADCOND  'SDOT_COLCODE', 'SEGLANEKEY', 'SEVERITYCODE', 'SPEEDING', STATUS'ST_COLCODE', 'UNDERINFL','VEHCOUNT', 'WEATHER</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9b1bcdabc0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9b1bcdabc0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see that the Random Forrest and Logistic Regression Models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804e4c23e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804e4c23e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804e4c23e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804e4c23e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adf6a65b73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adf6a65b73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9b1bcdabc0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9b1bcdabc0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adf6a65b73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adf6a65b73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9b1bcdabc0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9b1bcdabc0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9b1bcdabc0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9b1bcdabc0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presentation contains an introduction that describes the problem to an unfamiliar audience. The question(s) addressed in the project are clearly understandable from the introduction.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a485a4162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a485a4162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181E25"/>
                </a:solidFill>
                <a:highlight>
                  <a:srgbClr val="FFFFFF"/>
                </a:highlight>
              </a:rPr>
              <a:t>The presentation describes the data used in the project. The description includes: 1. The type of the data used (e.g. images, medical records). 2. The size of the data set. 3. The source of the data and how the data were collected. 4. A discussion of the quality of the data. 5. How the data were processed. 6. Whether informed consent was given by subjects (if applicable). 7. How privacy is maintained for the subjects (if applicable).</a:t>
            </a:r>
            <a:endParaRPr sz="1000">
              <a:solidFill>
                <a:srgbClr val="181E25"/>
              </a:solidFill>
              <a:highlight>
                <a:srgbClr val="FFFFFF"/>
              </a:highlight>
            </a:endParaRPr>
          </a:p>
          <a:p>
            <a:pPr indent="0" lvl="0" marL="0" rtl="0" algn="l">
              <a:spcBef>
                <a:spcPts val="0"/>
              </a:spcBef>
              <a:spcAft>
                <a:spcPts val="0"/>
              </a:spcAft>
              <a:buNone/>
            </a:pPr>
            <a:r>
              <a:t/>
            </a:r>
            <a:endParaRPr sz="1000">
              <a:solidFill>
                <a:srgbClr val="181E25"/>
              </a:solidFill>
              <a:highlight>
                <a:srgbClr val="FFFFFF"/>
              </a:highlight>
            </a:endParaRPr>
          </a:p>
          <a:p>
            <a:pPr indent="0" lvl="0" marL="0" rtl="0" algn="l">
              <a:spcBef>
                <a:spcPts val="0"/>
              </a:spcBef>
              <a:spcAft>
                <a:spcPts val="0"/>
              </a:spcAft>
              <a:buNone/>
            </a:pPr>
            <a:r>
              <a:rPr lang="en" sz="1000">
                <a:solidFill>
                  <a:srgbClr val="181E25"/>
                </a:solidFill>
                <a:highlight>
                  <a:srgbClr val="FFFFFF"/>
                </a:highlight>
              </a:rPr>
              <a:t>There is no Personal identified information </a:t>
            </a:r>
            <a:endParaRPr sz="1000">
              <a:solidFill>
                <a:srgbClr val="181E25"/>
              </a:solidFill>
              <a:highlight>
                <a:srgbClr val="FFFFFF"/>
              </a:high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a50cb1cb3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a50cb1cb3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a50cb1cb33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a50cb1cb33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9b1bcdabc0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9b1bcdabc0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adf6a65b73_5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adf6a65b73_5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ae74385096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ae74385096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ae74385096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ae74385096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Need 45 components for 90% variability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www.kuow.org/stories/even-with-vision-zero-traffic-fatalities-remain-high-in-Seattle" TargetMode="External"/><Relationship Id="rId4" Type="http://schemas.openxmlformats.org/officeDocument/2006/relationships/hyperlink" Target="https://www.seattle.gov/Documents/Departments/SDOT/GIS/Collisions_OD.pdf" TargetMode="External"/><Relationship Id="rId5" Type="http://schemas.openxmlformats.org/officeDocument/2006/relationships/hyperlink" Target="https://visionzeronetwork.org/resources/demystifying-the-safe-system-approach/" TargetMode="External"/><Relationship Id="rId6" Type="http://schemas.openxmlformats.org/officeDocument/2006/relationships/hyperlink" Target="https://www.seattle.gov/transportation/projects-and-programs/safety-first/vision-zero/speedlimits" TargetMode="External"/><Relationship Id="rId7" Type="http://schemas.openxmlformats.org/officeDocument/2006/relationships/hyperlink" Target="https://www.seattle.gov/transportation/projects-and-programs/safety-first/vision-zero"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Analysis of City of Seattle Collision Data</a:t>
            </a:r>
            <a:endParaRPr/>
          </a:p>
        </p:txBody>
      </p:sp>
      <p:sp>
        <p:nvSpPr>
          <p:cNvPr id="59" name="Google Shape;59;p13"/>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fontScale="47500"/>
          </a:bodyPr>
          <a:lstStyle/>
          <a:p>
            <a:pPr indent="0" lvl="0" marL="0" rtl="0" algn="l">
              <a:spcBef>
                <a:spcPts val="0"/>
              </a:spcBef>
              <a:spcAft>
                <a:spcPts val="0"/>
              </a:spcAft>
              <a:buNone/>
            </a:pPr>
            <a:r>
              <a:rPr b="1" lang="en" sz="4200">
                <a:solidFill>
                  <a:schemeClr val="dk2"/>
                </a:solidFill>
                <a:latin typeface="Raleway"/>
                <a:ea typeface="Raleway"/>
                <a:cs typeface="Raleway"/>
                <a:sym typeface="Raleway"/>
              </a:rPr>
              <a:t>Data 5100</a:t>
            </a:r>
            <a:endParaRPr b="1" sz="4200">
              <a:solidFill>
                <a:schemeClr val="dk2"/>
              </a:solidFill>
              <a:latin typeface="Raleway"/>
              <a:ea typeface="Raleway"/>
              <a:cs typeface="Raleway"/>
              <a:sym typeface="Raleway"/>
            </a:endParaRPr>
          </a:p>
          <a:p>
            <a:pPr indent="0" lvl="0" marL="0" rtl="0" algn="l">
              <a:spcBef>
                <a:spcPts val="0"/>
              </a:spcBef>
              <a:spcAft>
                <a:spcPts val="0"/>
              </a:spcAft>
              <a:buNone/>
            </a:pPr>
            <a:r>
              <a:rPr b="1" lang="en" sz="4200">
                <a:solidFill>
                  <a:schemeClr val="dk2"/>
                </a:solidFill>
                <a:latin typeface="Raleway"/>
                <a:ea typeface="Raleway"/>
                <a:cs typeface="Raleway"/>
                <a:sym typeface="Raleway"/>
              </a:rPr>
              <a:t>Group 5: Ava Delanty, Lizz Hunt, </a:t>
            </a:r>
            <a:r>
              <a:rPr b="1" lang="en" sz="4200">
                <a:solidFill>
                  <a:schemeClr val="dk2"/>
                </a:solidFill>
                <a:latin typeface="Raleway"/>
                <a:ea typeface="Raleway"/>
                <a:cs typeface="Raleway"/>
                <a:sym typeface="Raleway"/>
              </a:rPr>
              <a:t>Akanksha Sharma, Anna Tsai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Principal Component Analysis (cont.)</a:t>
            </a:r>
            <a:endParaRPr/>
          </a:p>
        </p:txBody>
      </p:sp>
      <p:pic>
        <p:nvPicPr>
          <p:cNvPr id="119" name="Google Shape;119;p22"/>
          <p:cNvPicPr preferRelativeResize="0"/>
          <p:nvPr/>
        </p:nvPicPr>
        <p:blipFill>
          <a:blip r:embed="rId3">
            <a:alphaModFix/>
          </a:blip>
          <a:stretch>
            <a:fillRect/>
          </a:stretch>
        </p:blipFill>
        <p:spPr>
          <a:xfrm>
            <a:off x="311700" y="1068425"/>
            <a:ext cx="6889181" cy="3770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Modeling Approach</a:t>
            </a:r>
            <a:endParaRPr/>
          </a:p>
        </p:txBody>
      </p:sp>
      <p:sp>
        <p:nvSpPr>
          <p:cNvPr id="125" name="Google Shape;12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rgbClr val="181E25"/>
              </a:buClr>
              <a:buSzPts val="1500"/>
              <a:buChar char="●"/>
            </a:pPr>
            <a:r>
              <a:rPr b="1" lang="en" sz="1500">
                <a:solidFill>
                  <a:srgbClr val="181E25"/>
                </a:solidFill>
              </a:rPr>
              <a:t>20 predictors after data cleaning</a:t>
            </a:r>
            <a:endParaRPr b="1" sz="1500">
              <a:solidFill>
                <a:schemeClr val="dk2"/>
              </a:solidFill>
            </a:endParaRPr>
          </a:p>
          <a:p>
            <a:pPr indent="-323850" lvl="0" marL="457200" rtl="0" algn="l">
              <a:spcBef>
                <a:spcPts val="0"/>
              </a:spcBef>
              <a:spcAft>
                <a:spcPts val="0"/>
              </a:spcAft>
              <a:buClr>
                <a:schemeClr val="dk2"/>
              </a:buClr>
              <a:buSzPts val="1500"/>
              <a:buChar char="●"/>
            </a:pPr>
            <a:r>
              <a:rPr b="1" lang="en" sz="1500">
                <a:solidFill>
                  <a:srgbClr val="181E25"/>
                </a:solidFill>
              </a:rPr>
              <a:t>Response: Severity Code (5 categories)</a:t>
            </a:r>
            <a:endParaRPr b="1" sz="1500">
              <a:solidFill>
                <a:schemeClr val="dk2"/>
              </a:solidFill>
            </a:endParaRPr>
          </a:p>
          <a:p>
            <a:pPr indent="-323850" lvl="0" marL="457200" rtl="0" algn="l">
              <a:spcBef>
                <a:spcPts val="0"/>
              </a:spcBef>
              <a:spcAft>
                <a:spcPts val="0"/>
              </a:spcAft>
              <a:buClr>
                <a:schemeClr val="dk2"/>
              </a:buClr>
              <a:buSzPts val="1500"/>
              <a:buChar char="●"/>
            </a:pPr>
            <a:r>
              <a:rPr b="1" lang="en" sz="1500">
                <a:solidFill>
                  <a:schemeClr val="dk2"/>
                </a:solidFill>
              </a:rPr>
              <a:t>Type of problem </a:t>
            </a:r>
            <a:endParaRPr b="1" sz="1500">
              <a:solidFill>
                <a:schemeClr val="dk2"/>
              </a:solidFill>
            </a:endParaRPr>
          </a:p>
          <a:p>
            <a:pPr indent="-323850" lvl="1" marL="914400" rtl="0" algn="l">
              <a:spcBef>
                <a:spcPts val="0"/>
              </a:spcBef>
              <a:spcAft>
                <a:spcPts val="0"/>
              </a:spcAft>
              <a:buClr>
                <a:schemeClr val="dk2"/>
              </a:buClr>
              <a:buSzPts val="1500"/>
              <a:buChar char="○"/>
            </a:pPr>
            <a:r>
              <a:rPr lang="en" sz="1500">
                <a:solidFill>
                  <a:schemeClr val="dk2"/>
                </a:solidFill>
              </a:rPr>
              <a:t>Supervised Classification problem</a:t>
            </a:r>
            <a:endParaRPr sz="1500">
              <a:solidFill>
                <a:schemeClr val="dk2"/>
              </a:solidFill>
            </a:endParaRPr>
          </a:p>
          <a:p>
            <a:pPr indent="-323850" lvl="1" marL="914400" rtl="0" algn="l">
              <a:spcBef>
                <a:spcPts val="0"/>
              </a:spcBef>
              <a:spcAft>
                <a:spcPts val="0"/>
              </a:spcAft>
              <a:buClr>
                <a:schemeClr val="dk2"/>
              </a:buClr>
              <a:buSzPts val="1500"/>
              <a:buChar char="○"/>
            </a:pPr>
            <a:r>
              <a:rPr lang="en" sz="1500">
                <a:solidFill>
                  <a:schemeClr val="dk2"/>
                </a:solidFill>
              </a:rPr>
              <a:t>Logistic Regression </a:t>
            </a:r>
            <a:endParaRPr sz="1500">
              <a:solidFill>
                <a:schemeClr val="dk2"/>
              </a:solidFill>
            </a:endParaRPr>
          </a:p>
          <a:p>
            <a:pPr indent="-323850" lvl="2" marL="1371600" rtl="0" algn="l">
              <a:spcBef>
                <a:spcPts val="0"/>
              </a:spcBef>
              <a:spcAft>
                <a:spcPts val="0"/>
              </a:spcAft>
              <a:buClr>
                <a:schemeClr val="dk2"/>
              </a:buClr>
              <a:buSzPts val="1500"/>
              <a:buChar char="■"/>
            </a:pPr>
            <a:r>
              <a:rPr lang="en" sz="1500">
                <a:solidFill>
                  <a:schemeClr val="dk2"/>
                </a:solidFill>
              </a:rPr>
              <a:t> L1 Regularization</a:t>
            </a:r>
            <a:endParaRPr sz="1500">
              <a:solidFill>
                <a:schemeClr val="dk2"/>
              </a:solidFill>
            </a:endParaRPr>
          </a:p>
          <a:p>
            <a:pPr indent="-323850" lvl="1" marL="914400" rtl="0" algn="l">
              <a:spcBef>
                <a:spcPts val="0"/>
              </a:spcBef>
              <a:spcAft>
                <a:spcPts val="0"/>
              </a:spcAft>
              <a:buClr>
                <a:schemeClr val="dk2"/>
              </a:buClr>
              <a:buSzPts val="1500"/>
              <a:buChar char="○"/>
            </a:pPr>
            <a:r>
              <a:rPr lang="en" sz="1500">
                <a:solidFill>
                  <a:schemeClr val="dk2"/>
                </a:solidFill>
              </a:rPr>
              <a:t>Random Forest Tree </a:t>
            </a:r>
            <a:endParaRPr sz="1500">
              <a:solidFill>
                <a:schemeClr val="dk2"/>
              </a:solidFill>
            </a:endParaRPr>
          </a:p>
          <a:p>
            <a:pPr indent="-323850" lvl="2" marL="1371600" rtl="0" algn="l">
              <a:spcBef>
                <a:spcPts val="0"/>
              </a:spcBef>
              <a:spcAft>
                <a:spcPts val="0"/>
              </a:spcAft>
              <a:buClr>
                <a:schemeClr val="dk2"/>
              </a:buClr>
              <a:buSzPts val="1500"/>
              <a:buChar char="■"/>
            </a:pPr>
            <a:r>
              <a:rPr lang="en" sz="1500">
                <a:solidFill>
                  <a:schemeClr val="dk2"/>
                </a:solidFill>
              </a:rPr>
              <a:t>Hypertuning based on number of parameters</a:t>
            </a:r>
            <a:endParaRPr sz="15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Modeling Results–Logistic Regression vs Random Forest</a:t>
            </a:r>
            <a:endParaRPr/>
          </a:p>
        </p:txBody>
      </p:sp>
      <p:graphicFrame>
        <p:nvGraphicFramePr>
          <p:cNvPr id="131" name="Google Shape;131;p24"/>
          <p:cNvGraphicFramePr/>
          <p:nvPr/>
        </p:nvGraphicFramePr>
        <p:xfrm>
          <a:off x="1583950" y="1606100"/>
          <a:ext cx="3000000" cy="3000000"/>
        </p:xfrm>
        <a:graphic>
          <a:graphicData uri="http://schemas.openxmlformats.org/drawingml/2006/table">
            <a:tbl>
              <a:tblPr>
                <a:noFill/>
                <a:tableStyleId>{8EAF0F98-73BF-43EB-80D7-8F7A10D2B181}</a:tableStyleId>
              </a:tblPr>
              <a:tblGrid>
                <a:gridCol w="1671300"/>
                <a:gridCol w="1122225"/>
                <a:gridCol w="1179300"/>
                <a:gridCol w="1419250"/>
              </a:tblGrid>
              <a:tr h="534525">
                <a:tc>
                  <a:txBody>
                    <a:bodyPr/>
                    <a:lstStyle/>
                    <a:p>
                      <a:pPr indent="0" lvl="0" marL="0" rtl="0" algn="ctr">
                        <a:lnSpc>
                          <a:spcPct val="115000"/>
                        </a:lnSpc>
                        <a:spcBef>
                          <a:spcPts val="0"/>
                        </a:spcBef>
                        <a:spcAft>
                          <a:spcPts val="0"/>
                        </a:spcAft>
                        <a:buNone/>
                      </a:pPr>
                      <a:r>
                        <a:rPr b="1" lang="en"/>
                        <a:t>Model</a:t>
                      </a:r>
                      <a:endParaRPr b="1"/>
                    </a:p>
                  </a:txBody>
                  <a:tcPr marT="9525" marB="91425" marR="9525" marL="9525" anchor="b">
                    <a:lnL cap="flat" cmpd="sng" w="6325">
                      <a:solidFill>
                        <a:srgbClr val="5B9BD5"/>
                      </a:solidFill>
                      <a:prstDash val="solid"/>
                      <a:round/>
                      <a:headEnd len="sm" w="sm" type="none"/>
                      <a:tailEnd len="sm" w="sm" type="none"/>
                    </a:lnL>
                    <a:lnR cap="flat" cmpd="sng" w="6325">
                      <a:solidFill>
                        <a:srgbClr val="5B9BD5"/>
                      </a:solidFill>
                      <a:prstDash val="solid"/>
                      <a:round/>
                      <a:headEnd len="sm" w="sm" type="none"/>
                      <a:tailEnd len="sm" w="sm" type="none"/>
                    </a:lnR>
                    <a:lnT cap="flat" cmpd="sng" w="6325">
                      <a:solidFill>
                        <a:srgbClr val="5B9BD5"/>
                      </a:solidFill>
                      <a:prstDash val="solid"/>
                      <a:round/>
                      <a:headEnd len="sm" w="sm" type="none"/>
                      <a:tailEnd len="sm" w="sm" type="none"/>
                    </a:lnT>
                    <a:lnB cap="flat" cmpd="sng" w="12650">
                      <a:solidFill>
                        <a:srgbClr val="5B9BD5"/>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a:t>Accuracy</a:t>
                      </a:r>
                      <a:endParaRPr b="1"/>
                    </a:p>
                  </a:txBody>
                  <a:tcPr marT="9525" marB="91425" marR="9525" marL="9525" anchor="b">
                    <a:lnL cap="flat" cmpd="sng" w="6325">
                      <a:solidFill>
                        <a:srgbClr val="5B9BD5"/>
                      </a:solidFill>
                      <a:prstDash val="solid"/>
                      <a:round/>
                      <a:headEnd len="sm" w="sm" type="none"/>
                      <a:tailEnd len="sm" w="sm" type="none"/>
                    </a:lnL>
                    <a:lnR cap="flat" cmpd="sng" w="6325">
                      <a:solidFill>
                        <a:srgbClr val="5B9BD5"/>
                      </a:solidFill>
                      <a:prstDash val="solid"/>
                      <a:round/>
                      <a:headEnd len="sm" w="sm" type="none"/>
                      <a:tailEnd len="sm" w="sm" type="none"/>
                    </a:lnR>
                    <a:lnT cap="flat" cmpd="sng" w="6325">
                      <a:solidFill>
                        <a:srgbClr val="5B9BD5"/>
                      </a:solidFill>
                      <a:prstDash val="solid"/>
                      <a:round/>
                      <a:headEnd len="sm" w="sm" type="none"/>
                      <a:tailEnd len="sm" w="sm" type="none"/>
                    </a:lnT>
                    <a:lnB cap="flat" cmpd="sng" w="12650">
                      <a:solidFill>
                        <a:srgbClr val="5B9BD5"/>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a:t>Specificity</a:t>
                      </a:r>
                      <a:endParaRPr b="1"/>
                    </a:p>
                  </a:txBody>
                  <a:tcPr marT="9525" marB="91425" marR="9525" marL="9525" anchor="b">
                    <a:lnL cap="flat" cmpd="sng" w="6325">
                      <a:solidFill>
                        <a:srgbClr val="5B9BD5"/>
                      </a:solidFill>
                      <a:prstDash val="solid"/>
                      <a:round/>
                      <a:headEnd len="sm" w="sm" type="none"/>
                      <a:tailEnd len="sm" w="sm" type="none"/>
                    </a:lnL>
                    <a:lnR cap="flat" cmpd="sng" w="6325">
                      <a:solidFill>
                        <a:srgbClr val="5B9BD5"/>
                      </a:solidFill>
                      <a:prstDash val="solid"/>
                      <a:round/>
                      <a:headEnd len="sm" w="sm" type="none"/>
                      <a:tailEnd len="sm" w="sm" type="none"/>
                    </a:lnR>
                    <a:lnT cap="flat" cmpd="sng" w="6325">
                      <a:solidFill>
                        <a:srgbClr val="5B9BD5"/>
                      </a:solidFill>
                      <a:prstDash val="solid"/>
                      <a:round/>
                      <a:headEnd len="sm" w="sm" type="none"/>
                      <a:tailEnd len="sm" w="sm" type="none"/>
                    </a:lnT>
                    <a:lnB cap="flat" cmpd="sng" w="12650">
                      <a:solidFill>
                        <a:srgbClr val="5B9BD5"/>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a:t>Sensitivity</a:t>
                      </a:r>
                      <a:endParaRPr b="1"/>
                    </a:p>
                  </a:txBody>
                  <a:tcPr marT="9525" marB="91425" marR="9525" marL="9525" anchor="b">
                    <a:lnL cap="flat" cmpd="sng" w="6325">
                      <a:solidFill>
                        <a:srgbClr val="5B9BD5"/>
                      </a:solidFill>
                      <a:prstDash val="solid"/>
                      <a:round/>
                      <a:headEnd len="sm" w="sm" type="none"/>
                      <a:tailEnd len="sm" w="sm" type="none"/>
                    </a:lnL>
                    <a:lnR cap="flat" cmpd="sng" w="6325">
                      <a:solidFill>
                        <a:srgbClr val="5B9BD5"/>
                      </a:solidFill>
                      <a:prstDash val="solid"/>
                      <a:round/>
                      <a:headEnd len="sm" w="sm" type="none"/>
                      <a:tailEnd len="sm" w="sm" type="none"/>
                    </a:lnR>
                    <a:lnT cap="flat" cmpd="sng" w="6325">
                      <a:solidFill>
                        <a:srgbClr val="5B9BD5"/>
                      </a:solidFill>
                      <a:prstDash val="solid"/>
                      <a:round/>
                      <a:headEnd len="sm" w="sm" type="none"/>
                      <a:tailEnd len="sm" w="sm" type="none"/>
                    </a:lnT>
                    <a:lnB cap="flat" cmpd="sng" w="12650">
                      <a:solidFill>
                        <a:srgbClr val="5B9BD5"/>
                      </a:solidFill>
                      <a:prstDash val="solid"/>
                      <a:round/>
                      <a:headEnd len="sm" w="sm" type="none"/>
                      <a:tailEnd len="sm" w="sm" type="none"/>
                    </a:lnB>
                  </a:tcPr>
                </a:tc>
              </a:tr>
              <a:tr h="797400">
                <a:tc>
                  <a:txBody>
                    <a:bodyPr/>
                    <a:lstStyle/>
                    <a:p>
                      <a:pPr indent="0" lvl="0" marL="0" rtl="0" algn="ctr">
                        <a:spcBef>
                          <a:spcPts val="0"/>
                        </a:spcBef>
                        <a:spcAft>
                          <a:spcPts val="0"/>
                        </a:spcAft>
                        <a:buNone/>
                      </a:pPr>
                      <a:r>
                        <a:rPr lang="en"/>
                        <a:t>Logistic Regression</a:t>
                      </a:r>
                      <a:endParaRPr/>
                    </a:p>
                  </a:txBody>
                  <a:tcPr marT="9525" marB="91425" marR="9525" marL="9525" anchor="b">
                    <a:lnL cap="flat" cmpd="sng" w="6325">
                      <a:solidFill>
                        <a:srgbClr val="5B9BD5"/>
                      </a:solidFill>
                      <a:prstDash val="solid"/>
                      <a:round/>
                      <a:headEnd len="sm" w="sm" type="none"/>
                      <a:tailEnd len="sm" w="sm" type="none"/>
                    </a:lnL>
                    <a:lnR cap="flat" cmpd="sng" w="6325">
                      <a:solidFill>
                        <a:srgbClr val="5B9BD5"/>
                      </a:solidFill>
                      <a:prstDash val="solid"/>
                      <a:round/>
                      <a:headEnd len="sm" w="sm" type="none"/>
                      <a:tailEnd len="sm" w="sm" type="none"/>
                    </a:lnR>
                    <a:lnT cap="flat" cmpd="sng" w="12650">
                      <a:solidFill>
                        <a:srgbClr val="5B9BD5"/>
                      </a:solidFill>
                      <a:prstDash val="solid"/>
                      <a:round/>
                      <a:headEnd len="sm" w="sm" type="none"/>
                      <a:tailEnd len="sm" w="sm" type="none"/>
                    </a:lnT>
                    <a:lnB cap="flat" cmpd="sng" w="6325">
                      <a:solidFill>
                        <a:srgbClr val="5B9BD5"/>
                      </a:solidFill>
                      <a:prstDash val="solid"/>
                      <a:round/>
                      <a:headEnd len="sm" w="sm" type="none"/>
                      <a:tailEnd len="sm" w="sm" type="none"/>
                    </a:lnB>
                    <a:solidFill>
                      <a:srgbClr val="DDEBF7"/>
                    </a:solidFill>
                  </a:tcPr>
                </a:tc>
                <a:tc>
                  <a:txBody>
                    <a:bodyPr/>
                    <a:lstStyle/>
                    <a:p>
                      <a:pPr indent="0" lvl="0" marL="0" rtl="0" algn="l">
                        <a:spcBef>
                          <a:spcPts val="0"/>
                        </a:spcBef>
                        <a:spcAft>
                          <a:spcPts val="0"/>
                        </a:spcAft>
                        <a:buNone/>
                      </a:pPr>
                      <a:r>
                        <a:rPr lang="en"/>
                        <a:t>75%</a:t>
                      </a:r>
                      <a:endParaRPr/>
                    </a:p>
                  </a:txBody>
                  <a:tcPr marT="9525" marB="91425" marR="9525" marL="9525" anchor="b">
                    <a:lnL cap="flat" cmpd="sng" w="6325">
                      <a:solidFill>
                        <a:srgbClr val="5B9BD5"/>
                      </a:solidFill>
                      <a:prstDash val="solid"/>
                      <a:round/>
                      <a:headEnd len="sm" w="sm" type="none"/>
                      <a:tailEnd len="sm" w="sm" type="none"/>
                    </a:lnL>
                    <a:lnR cap="flat" cmpd="sng" w="6325">
                      <a:solidFill>
                        <a:srgbClr val="5B9BD5"/>
                      </a:solidFill>
                      <a:prstDash val="solid"/>
                      <a:round/>
                      <a:headEnd len="sm" w="sm" type="none"/>
                      <a:tailEnd len="sm" w="sm" type="none"/>
                    </a:lnR>
                    <a:lnT cap="flat" cmpd="sng" w="12650">
                      <a:solidFill>
                        <a:srgbClr val="5B9BD5"/>
                      </a:solidFill>
                      <a:prstDash val="solid"/>
                      <a:round/>
                      <a:headEnd len="sm" w="sm" type="none"/>
                      <a:tailEnd len="sm" w="sm" type="none"/>
                    </a:lnT>
                    <a:lnB cap="flat" cmpd="sng" w="6325">
                      <a:solidFill>
                        <a:srgbClr val="5B9BD5"/>
                      </a:solidFill>
                      <a:prstDash val="solid"/>
                      <a:round/>
                      <a:headEnd len="sm" w="sm" type="none"/>
                      <a:tailEnd len="sm" w="sm" type="none"/>
                    </a:lnB>
                    <a:solidFill>
                      <a:srgbClr val="DDEBF7"/>
                    </a:solidFill>
                  </a:tcPr>
                </a:tc>
                <a:tc>
                  <a:txBody>
                    <a:bodyPr/>
                    <a:lstStyle/>
                    <a:p>
                      <a:pPr indent="0" lvl="0" marL="0" rtl="0" algn="l">
                        <a:spcBef>
                          <a:spcPts val="0"/>
                        </a:spcBef>
                        <a:spcAft>
                          <a:spcPts val="0"/>
                        </a:spcAft>
                        <a:buNone/>
                      </a:pPr>
                      <a:r>
                        <a:rPr lang="en"/>
                        <a:t>0.994</a:t>
                      </a:r>
                      <a:endParaRPr/>
                    </a:p>
                  </a:txBody>
                  <a:tcPr marT="9525" marB="91425" marR="9525" marL="9525" anchor="b">
                    <a:lnL cap="flat" cmpd="sng" w="6325">
                      <a:solidFill>
                        <a:srgbClr val="5B9BD5"/>
                      </a:solidFill>
                      <a:prstDash val="solid"/>
                      <a:round/>
                      <a:headEnd len="sm" w="sm" type="none"/>
                      <a:tailEnd len="sm" w="sm" type="none"/>
                    </a:lnL>
                    <a:lnR cap="flat" cmpd="sng" w="6325">
                      <a:solidFill>
                        <a:srgbClr val="5B9BD5"/>
                      </a:solidFill>
                      <a:prstDash val="solid"/>
                      <a:round/>
                      <a:headEnd len="sm" w="sm" type="none"/>
                      <a:tailEnd len="sm" w="sm" type="none"/>
                    </a:lnR>
                    <a:lnT cap="flat" cmpd="sng" w="12650">
                      <a:solidFill>
                        <a:srgbClr val="5B9BD5"/>
                      </a:solidFill>
                      <a:prstDash val="solid"/>
                      <a:round/>
                      <a:headEnd len="sm" w="sm" type="none"/>
                      <a:tailEnd len="sm" w="sm" type="none"/>
                    </a:lnT>
                    <a:lnB cap="flat" cmpd="sng" w="6325">
                      <a:solidFill>
                        <a:srgbClr val="5B9BD5"/>
                      </a:solidFill>
                      <a:prstDash val="solid"/>
                      <a:round/>
                      <a:headEnd len="sm" w="sm" type="none"/>
                      <a:tailEnd len="sm" w="sm" type="none"/>
                    </a:lnB>
                    <a:solidFill>
                      <a:srgbClr val="DDEBF7"/>
                    </a:solidFill>
                  </a:tcPr>
                </a:tc>
                <a:tc>
                  <a:txBody>
                    <a:bodyPr/>
                    <a:lstStyle/>
                    <a:p>
                      <a:pPr indent="0" lvl="0" marL="0" rtl="0" algn="l">
                        <a:spcBef>
                          <a:spcPts val="0"/>
                        </a:spcBef>
                        <a:spcAft>
                          <a:spcPts val="0"/>
                        </a:spcAft>
                        <a:buNone/>
                      </a:pPr>
                      <a:r>
                        <a:rPr lang="en"/>
                        <a:t>0.934</a:t>
                      </a:r>
                      <a:endParaRPr/>
                    </a:p>
                  </a:txBody>
                  <a:tcPr marT="9525" marB="91425" marR="9525" marL="9525" anchor="b">
                    <a:lnL cap="flat" cmpd="sng" w="6325">
                      <a:solidFill>
                        <a:srgbClr val="5B9BD5"/>
                      </a:solidFill>
                      <a:prstDash val="solid"/>
                      <a:round/>
                      <a:headEnd len="sm" w="sm" type="none"/>
                      <a:tailEnd len="sm" w="sm" type="none"/>
                    </a:lnL>
                    <a:lnR cap="flat" cmpd="sng" w="6325">
                      <a:solidFill>
                        <a:srgbClr val="5B9BD5"/>
                      </a:solidFill>
                      <a:prstDash val="solid"/>
                      <a:round/>
                      <a:headEnd len="sm" w="sm" type="none"/>
                      <a:tailEnd len="sm" w="sm" type="none"/>
                    </a:lnR>
                    <a:lnT cap="flat" cmpd="sng" w="12650">
                      <a:solidFill>
                        <a:srgbClr val="5B9BD5"/>
                      </a:solidFill>
                      <a:prstDash val="solid"/>
                      <a:round/>
                      <a:headEnd len="sm" w="sm" type="none"/>
                      <a:tailEnd len="sm" w="sm" type="none"/>
                    </a:lnT>
                    <a:lnB cap="flat" cmpd="sng" w="6325">
                      <a:solidFill>
                        <a:srgbClr val="5B9BD5"/>
                      </a:solidFill>
                      <a:prstDash val="solid"/>
                      <a:round/>
                      <a:headEnd len="sm" w="sm" type="none"/>
                      <a:tailEnd len="sm" w="sm" type="none"/>
                    </a:lnB>
                    <a:solidFill>
                      <a:srgbClr val="DDEBF7"/>
                    </a:solidFill>
                  </a:tcPr>
                </a:tc>
              </a:tr>
              <a:tr h="534525">
                <a:tc>
                  <a:txBody>
                    <a:bodyPr/>
                    <a:lstStyle/>
                    <a:p>
                      <a:pPr indent="0" lvl="0" marL="0" rtl="0" algn="ctr">
                        <a:lnSpc>
                          <a:spcPct val="115000"/>
                        </a:lnSpc>
                        <a:spcBef>
                          <a:spcPts val="0"/>
                        </a:spcBef>
                        <a:spcAft>
                          <a:spcPts val="0"/>
                        </a:spcAft>
                        <a:buNone/>
                      </a:pPr>
                      <a:r>
                        <a:rPr lang="en"/>
                        <a:t>Random Forest</a:t>
                      </a:r>
                      <a:endParaRPr/>
                    </a:p>
                  </a:txBody>
                  <a:tcPr marT="9525" marB="91425" marR="9525" marL="9525" anchor="b">
                    <a:lnL cap="flat" cmpd="sng" w="6325">
                      <a:solidFill>
                        <a:srgbClr val="5B9BD5"/>
                      </a:solidFill>
                      <a:prstDash val="solid"/>
                      <a:round/>
                      <a:headEnd len="sm" w="sm" type="none"/>
                      <a:tailEnd len="sm" w="sm" type="none"/>
                    </a:lnL>
                    <a:lnR cap="flat" cmpd="sng" w="6325">
                      <a:solidFill>
                        <a:srgbClr val="5B9BD5"/>
                      </a:solidFill>
                      <a:prstDash val="solid"/>
                      <a:round/>
                      <a:headEnd len="sm" w="sm" type="none"/>
                      <a:tailEnd len="sm" w="sm" type="none"/>
                    </a:lnR>
                    <a:lnT cap="flat" cmpd="sng" w="6325">
                      <a:solidFill>
                        <a:srgbClr val="5B9BD5"/>
                      </a:solidFill>
                      <a:prstDash val="solid"/>
                      <a:round/>
                      <a:headEnd len="sm" w="sm" type="none"/>
                      <a:tailEnd len="sm" w="sm" type="none"/>
                    </a:lnT>
                    <a:lnB cap="flat" cmpd="sng" w="6325">
                      <a:solidFill>
                        <a:srgbClr val="5B9BD5"/>
                      </a:solidFill>
                      <a:prstDash val="solid"/>
                      <a:round/>
                      <a:headEnd len="sm" w="sm" type="none"/>
                      <a:tailEnd len="sm" w="sm" type="none"/>
                    </a:lnB>
                  </a:tcPr>
                </a:tc>
                <a:tc>
                  <a:txBody>
                    <a:bodyPr/>
                    <a:lstStyle/>
                    <a:p>
                      <a:pPr indent="0" lvl="0" marL="0" rtl="0" algn="l">
                        <a:spcBef>
                          <a:spcPts val="0"/>
                        </a:spcBef>
                        <a:spcAft>
                          <a:spcPts val="0"/>
                        </a:spcAft>
                        <a:buNone/>
                      </a:pPr>
                      <a:r>
                        <a:rPr lang="en"/>
                        <a:t>75%</a:t>
                      </a:r>
                      <a:endParaRPr/>
                    </a:p>
                  </a:txBody>
                  <a:tcPr marT="9525" marB="91425" marR="9525" marL="9525" anchor="b">
                    <a:lnL cap="flat" cmpd="sng" w="6325">
                      <a:solidFill>
                        <a:srgbClr val="5B9BD5"/>
                      </a:solidFill>
                      <a:prstDash val="solid"/>
                      <a:round/>
                      <a:headEnd len="sm" w="sm" type="none"/>
                      <a:tailEnd len="sm" w="sm" type="none"/>
                    </a:lnL>
                    <a:lnR cap="flat" cmpd="sng" w="6325">
                      <a:solidFill>
                        <a:srgbClr val="5B9BD5"/>
                      </a:solidFill>
                      <a:prstDash val="solid"/>
                      <a:round/>
                      <a:headEnd len="sm" w="sm" type="none"/>
                      <a:tailEnd len="sm" w="sm" type="none"/>
                    </a:lnR>
                    <a:lnT cap="flat" cmpd="sng" w="6325">
                      <a:solidFill>
                        <a:srgbClr val="5B9BD5"/>
                      </a:solidFill>
                      <a:prstDash val="solid"/>
                      <a:round/>
                      <a:headEnd len="sm" w="sm" type="none"/>
                      <a:tailEnd len="sm" w="sm" type="none"/>
                    </a:lnT>
                    <a:lnB cap="flat" cmpd="sng" w="6325">
                      <a:solidFill>
                        <a:srgbClr val="5B9BD5"/>
                      </a:solidFill>
                      <a:prstDash val="solid"/>
                      <a:round/>
                      <a:headEnd len="sm" w="sm" type="none"/>
                      <a:tailEnd len="sm" w="sm" type="none"/>
                    </a:lnB>
                  </a:tcPr>
                </a:tc>
                <a:tc>
                  <a:txBody>
                    <a:bodyPr/>
                    <a:lstStyle/>
                    <a:p>
                      <a:pPr indent="0" lvl="0" marL="0" rtl="0" algn="l">
                        <a:spcBef>
                          <a:spcPts val="0"/>
                        </a:spcBef>
                        <a:spcAft>
                          <a:spcPts val="0"/>
                        </a:spcAft>
                        <a:buNone/>
                      </a:pPr>
                      <a:r>
                        <a:rPr lang="en"/>
                        <a:t>0.973</a:t>
                      </a:r>
                      <a:endParaRPr/>
                    </a:p>
                  </a:txBody>
                  <a:tcPr marT="9525" marB="91425" marR="9525" marL="9525" anchor="b">
                    <a:lnL cap="flat" cmpd="sng" w="6325">
                      <a:solidFill>
                        <a:srgbClr val="5B9BD5"/>
                      </a:solidFill>
                      <a:prstDash val="solid"/>
                      <a:round/>
                      <a:headEnd len="sm" w="sm" type="none"/>
                      <a:tailEnd len="sm" w="sm" type="none"/>
                    </a:lnL>
                    <a:lnR cap="flat" cmpd="sng" w="6325">
                      <a:solidFill>
                        <a:srgbClr val="5B9BD5"/>
                      </a:solidFill>
                      <a:prstDash val="solid"/>
                      <a:round/>
                      <a:headEnd len="sm" w="sm" type="none"/>
                      <a:tailEnd len="sm" w="sm" type="none"/>
                    </a:lnR>
                    <a:lnT cap="flat" cmpd="sng" w="6325">
                      <a:solidFill>
                        <a:srgbClr val="5B9BD5"/>
                      </a:solidFill>
                      <a:prstDash val="solid"/>
                      <a:round/>
                      <a:headEnd len="sm" w="sm" type="none"/>
                      <a:tailEnd len="sm" w="sm" type="none"/>
                    </a:lnT>
                    <a:lnB cap="flat" cmpd="sng" w="6325">
                      <a:solidFill>
                        <a:srgbClr val="5B9BD5"/>
                      </a:solidFill>
                      <a:prstDash val="solid"/>
                      <a:round/>
                      <a:headEnd len="sm" w="sm" type="none"/>
                      <a:tailEnd len="sm" w="sm" type="none"/>
                    </a:lnB>
                  </a:tcPr>
                </a:tc>
                <a:tc>
                  <a:txBody>
                    <a:bodyPr/>
                    <a:lstStyle/>
                    <a:p>
                      <a:pPr indent="0" lvl="0" marL="0" rtl="0" algn="l">
                        <a:spcBef>
                          <a:spcPts val="0"/>
                        </a:spcBef>
                        <a:spcAft>
                          <a:spcPts val="0"/>
                        </a:spcAft>
                        <a:buNone/>
                      </a:pPr>
                      <a:r>
                        <a:rPr lang="en"/>
                        <a:t>0.974</a:t>
                      </a:r>
                      <a:endParaRPr/>
                    </a:p>
                  </a:txBody>
                  <a:tcPr marT="9525" marB="91425" marR="9525" marL="9525" anchor="b">
                    <a:lnL cap="flat" cmpd="sng" w="6325">
                      <a:solidFill>
                        <a:srgbClr val="5B9BD5"/>
                      </a:solidFill>
                      <a:prstDash val="solid"/>
                      <a:round/>
                      <a:headEnd len="sm" w="sm" type="none"/>
                      <a:tailEnd len="sm" w="sm" type="none"/>
                    </a:lnL>
                    <a:lnR cap="flat" cmpd="sng" w="6325">
                      <a:solidFill>
                        <a:srgbClr val="5B9BD5"/>
                      </a:solidFill>
                      <a:prstDash val="solid"/>
                      <a:round/>
                      <a:headEnd len="sm" w="sm" type="none"/>
                      <a:tailEnd len="sm" w="sm" type="none"/>
                    </a:lnR>
                    <a:lnT cap="flat" cmpd="sng" w="6325">
                      <a:solidFill>
                        <a:srgbClr val="5B9BD5"/>
                      </a:solidFill>
                      <a:prstDash val="solid"/>
                      <a:round/>
                      <a:headEnd len="sm" w="sm" type="none"/>
                      <a:tailEnd len="sm" w="sm" type="none"/>
                    </a:lnT>
                    <a:lnB cap="flat" cmpd="sng" w="6325">
                      <a:solidFill>
                        <a:srgbClr val="5B9BD5"/>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Random Forest Performance</a:t>
            </a:r>
            <a:endParaRPr/>
          </a:p>
        </p:txBody>
      </p:sp>
      <p:sp>
        <p:nvSpPr>
          <p:cNvPr id="137" name="Google Shape;137;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138" name="Google Shape;138;p25"/>
          <p:cNvGraphicFramePr/>
          <p:nvPr/>
        </p:nvGraphicFramePr>
        <p:xfrm>
          <a:off x="952500" y="1619250"/>
          <a:ext cx="3000000" cy="3000000"/>
        </p:xfrm>
        <a:graphic>
          <a:graphicData uri="http://schemas.openxmlformats.org/drawingml/2006/table">
            <a:tbl>
              <a:tblPr>
                <a:noFill/>
                <a:tableStyleId>{A4FA458E-AC55-46B2-83D1-1CBCAF5FF18C}</a:tableStyleId>
              </a:tblPr>
              <a:tblGrid>
                <a:gridCol w="447400"/>
                <a:gridCol w="952400"/>
                <a:gridCol w="687775"/>
                <a:gridCol w="977450"/>
                <a:gridCol w="990800"/>
              </a:tblGrid>
              <a:tr h="6095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Precision</a:t>
                      </a:r>
                      <a:endParaRPr/>
                    </a:p>
                  </a:txBody>
                  <a:tcPr marT="91425" marB="91425" marR="91425" marL="91425"/>
                </a:tc>
                <a:tc>
                  <a:txBody>
                    <a:bodyPr/>
                    <a:lstStyle/>
                    <a:p>
                      <a:pPr indent="0" lvl="0" marL="0" rtl="0" algn="l">
                        <a:spcBef>
                          <a:spcPts val="0"/>
                        </a:spcBef>
                        <a:spcAft>
                          <a:spcPts val="0"/>
                        </a:spcAft>
                        <a:buNone/>
                      </a:pPr>
                      <a:r>
                        <a:rPr lang="en"/>
                        <a:t>Recall</a:t>
                      </a:r>
                      <a:endParaRPr/>
                    </a:p>
                  </a:txBody>
                  <a:tcPr marT="91425" marB="91425" marR="91425" marL="91425"/>
                </a:tc>
                <a:tc>
                  <a:txBody>
                    <a:bodyPr/>
                    <a:lstStyle/>
                    <a:p>
                      <a:pPr indent="0" lvl="0" marL="0" rtl="0" algn="l">
                        <a:spcBef>
                          <a:spcPts val="0"/>
                        </a:spcBef>
                        <a:spcAft>
                          <a:spcPts val="0"/>
                        </a:spcAft>
                        <a:buNone/>
                      </a:pPr>
                      <a:r>
                        <a:rPr lang="en"/>
                        <a:t>F1-Score</a:t>
                      </a:r>
                      <a:endParaRPr/>
                    </a:p>
                  </a:txBody>
                  <a:tcPr marT="91425" marB="91425" marR="91425" marL="91425"/>
                </a:tc>
                <a:tc>
                  <a:txBody>
                    <a:bodyPr/>
                    <a:lstStyle/>
                    <a:p>
                      <a:pPr indent="0" lvl="0" marL="0" rtl="0" algn="l">
                        <a:spcBef>
                          <a:spcPts val="0"/>
                        </a:spcBef>
                        <a:spcAft>
                          <a:spcPts val="0"/>
                        </a:spcAft>
                        <a:buNone/>
                      </a:pPr>
                      <a:r>
                        <a:rPr lang="en"/>
                        <a:t>Support</a:t>
                      </a:r>
                      <a:endParaRPr/>
                    </a:p>
                  </a:txBody>
                  <a:tcPr marT="91425" marB="91425" marR="91425" marL="91425"/>
                </a:tc>
              </a:tr>
              <a:tr h="396200">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0.9</a:t>
                      </a:r>
                      <a:endParaRPr/>
                    </a:p>
                  </a:txBody>
                  <a:tcPr marT="91425" marB="91425" marR="91425" marL="91425"/>
                </a:tc>
                <a:tc>
                  <a:txBody>
                    <a:bodyPr/>
                    <a:lstStyle/>
                    <a:p>
                      <a:pPr indent="0" lvl="0" marL="0" rtl="0" algn="l">
                        <a:spcBef>
                          <a:spcPts val="0"/>
                        </a:spcBef>
                        <a:spcAft>
                          <a:spcPts val="0"/>
                        </a:spcAft>
                        <a:buNone/>
                      </a:pPr>
                      <a:r>
                        <a:rPr lang="en"/>
                        <a:t>0.97</a:t>
                      </a:r>
                      <a:endParaRPr/>
                    </a:p>
                  </a:txBody>
                  <a:tcPr marT="91425" marB="91425" marR="91425" marL="91425"/>
                </a:tc>
                <a:tc>
                  <a:txBody>
                    <a:bodyPr/>
                    <a:lstStyle/>
                    <a:p>
                      <a:pPr indent="0" lvl="0" marL="0" rtl="0" algn="l">
                        <a:spcBef>
                          <a:spcPts val="0"/>
                        </a:spcBef>
                        <a:spcAft>
                          <a:spcPts val="0"/>
                        </a:spcAft>
                        <a:buNone/>
                      </a:pPr>
                      <a:r>
                        <a:rPr lang="en"/>
                        <a:t>0.94</a:t>
                      </a:r>
                      <a:endParaRPr/>
                    </a:p>
                  </a:txBody>
                  <a:tcPr marT="91425" marB="91425" marR="91425" marL="91425"/>
                </a:tc>
                <a:tc>
                  <a:txBody>
                    <a:bodyPr/>
                    <a:lstStyle/>
                    <a:p>
                      <a:pPr indent="0" lvl="0" marL="0" rtl="0" algn="l">
                        <a:spcBef>
                          <a:spcPts val="0"/>
                        </a:spcBef>
                        <a:spcAft>
                          <a:spcPts val="0"/>
                        </a:spcAft>
                        <a:buNone/>
                      </a:pPr>
                      <a:r>
                        <a:rPr lang="en"/>
                        <a:t>4,760</a:t>
                      </a:r>
                      <a:endParaRPr/>
                    </a:p>
                  </a:txBody>
                  <a:tcPr marT="91425" marB="91425" marR="91425" marL="91425"/>
                </a:tc>
              </a:tr>
              <a:tr h="396200">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0.73</a:t>
                      </a:r>
                      <a:endParaRPr/>
                    </a:p>
                  </a:txBody>
                  <a:tcPr marT="91425" marB="91425" marR="91425" marL="91425"/>
                </a:tc>
                <a:tc>
                  <a:txBody>
                    <a:bodyPr/>
                    <a:lstStyle/>
                    <a:p>
                      <a:pPr indent="0" lvl="0" marL="0" rtl="0" algn="l">
                        <a:spcBef>
                          <a:spcPts val="0"/>
                        </a:spcBef>
                        <a:spcAft>
                          <a:spcPts val="0"/>
                        </a:spcAft>
                        <a:buNone/>
                      </a:pPr>
                      <a:r>
                        <a:rPr lang="en"/>
                        <a:t>0.97</a:t>
                      </a:r>
                      <a:endParaRPr/>
                    </a:p>
                  </a:txBody>
                  <a:tcPr marT="91425" marB="91425" marR="91425" marL="91425"/>
                </a:tc>
                <a:tc>
                  <a:txBody>
                    <a:bodyPr/>
                    <a:lstStyle/>
                    <a:p>
                      <a:pPr indent="0" lvl="0" marL="0" rtl="0" algn="l">
                        <a:spcBef>
                          <a:spcPts val="0"/>
                        </a:spcBef>
                        <a:spcAft>
                          <a:spcPts val="0"/>
                        </a:spcAft>
                        <a:buNone/>
                      </a:pPr>
                      <a:r>
                        <a:rPr lang="en"/>
                        <a:t>0.83</a:t>
                      </a:r>
                      <a:endParaRPr/>
                    </a:p>
                  </a:txBody>
                  <a:tcPr marT="91425" marB="91425" marR="91425" marL="91425"/>
                </a:tc>
                <a:tc>
                  <a:txBody>
                    <a:bodyPr/>
                    <a:lstStyle/>
                    <a:p>
                      <a:pPr indent="0" lvl="0" marL="0" rtl="0" algn="l">
                        <a:spcBef>
                          <a:spcPts val="0"/>
                        </a:spcBef>
                        <a:spcAft>
                          <a:spcPts val="0"/>
                        </a:spcAft>
                        <a:buNone/>
                      </a:pPr>
                      <a:r>
                        <a:rPr lang="en"/>
                        <a:t>29,342</a:t>
                      </a:r>
                      <a:endParaRPr/>
                    </a:p>
                  </a:txBody>
                  <a:tcPr marT="91425" marB="91425" marR="91425" marL="91425"/>
                </a:tc>
              </a:tr>
              <a:tr h="39620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0.78</a:t>
                      </a:r>
                      <a:endParaRPr/>
                    </a:p>
                  </a:txBody>
                  <a:tcPr marT="91425" marB="91425" marR="91425" marL="91425"/>
                </a:tc>
                <a:tc>
                  <a:txBody>
                    <a:bodyPr/>
                    <a:lstStyle/>
                    <a:p>
                      <a:pPr indent="0" lvl="0" marL="0" rtl="0" algn="l">
                        <a:spcBef>
                          <a:spcPts val="0"/>
                        </a:spcBef>
                        <a:spcAft>
                          <a:spcPts val="0"/>
                        </a:spcAft>
                        <a:buNone/>
                      </a:pPr>
                      <a:r>
                        <a:rPr lang="en"/>
                        <a:t>0.19</a:t>
                      </a:r>
                      <a:endParaRPr/>
                    </a:p>
                  </a:txBody>
                  <a:tcPr marT="91425" marB="91425" marR="91425" marL="91425"/>
                </a:tc>
                <a:tc>
                  <a:txBody>
                    <a:bodyPr/>
                    <a:lstStyle/>
                    <a:p>
                      <a:pPr indent="0" lvl="0" marL="0" rtl="0" algn="l">
                        <a:spcBef>
                          <a:spcPts val="0"/>
                        </a:spcBef>
                        <a:spcAft>
                          <a:spcPts val="0"/>
                        </a:spcAft>
                        <a:buNone/>
                      </a:pPr>
                      <a:r>
                        <a:rPr lang="en"/>
                        <a:t>0.31</a:t>
                      </a:r>
                      <a:endParaRPr/>
                    </a:p>
                  </a:txBody>
                  <a:tcPr marT="91425" marB="91425" marR="91425" marL="91425"/>
                </a:tc>
                <a:tc>
                  <a:txBody>
                    <a:bodyPr/>
                    <a:lstStyle/>
                    <a:p>
                      <a:pPr indent="0" lvl="0" marL="0" rtl="0" algn="l">
                        <a:spcBef>
                          <a:spcPts val="0"/>
                        </a:spcBef>
                        <a:spcAft>
                          <a:spcPts val="0"/>
                        </a:spcAft>
                        <a:buNone/>
                      </a:pPr>
                      <a:r>
                        <a:rPr lang="en"/>
                        <a:t>12,549</a:t>
                      </a:r>
                      <a:endParaRPr/>
                    </a:p>
                  </a:txBody>
                  <a:tcPr marT="91425" marB="91425" marR="91425" marL="91425"/>
                </a:tc>
              </a:tr>
              <a:tr h="396200">
                <a:tc>
                  <a:txBody>
                    <a:bodyPr/>
                    <a:lstStyle/>
                    <a:p>
                      <a:pPr indent="0" lvl="0" marL="0" rtl="0" algn="l">
                        <a:spcBef>
                          <a:spcPts val="0"/>
                        </a:spcBef>
                        <a:spcAft>
                          <a:spcPts val="0"/>
                        </a:spcAft>
                        <a:buNone/>
                      </a:pPr>
                      <a:r>
                        <a:rPr lang="en"/>
                        <a:t>2b</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702</a:t>
                      </a:r>
                      <a:endParaRPr/>
                    </a:p>
                  </a:txBody>
                  <a:tcPr marT="91425" marB="91425" marR="91425" marL="91425"/>
                </a:tc>
              </a:tr>
              <a:tr h="396200">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82</a:t>
                      </a:r>
                      <a:endParaRPr/>
                    </a:p>
                  </a:txBody>
                  <a:tcPr marT="91425" marB="91425" marR="91425" marL="91425"/>
                </a:tc>
              </a:tr>
            </a:tbl>
          </a:graphicData>
        </a:graphic>
      </p:graphicFrame>
      <p:pic>
        <p:nvPicPr>
          <p:cNvPr id="139" name="Google Shape;139;p25"/>
          <p:cNvPicPr preferRelativeResize="0"/>
          <p:nvPr/>
        </p:nvPicPr>
        <p:blipFill>
          <a:blip r:embed="rId3">
            <a:alphaModFix/>
          </a:blip>
          <a:stretch>
            <a:fillRect/>
          </a:stretch>
        </p:blipFill>
        <p:spPr>
          <a:xfrm>
            <a:off x="5224950" y="620957"/>
            <a:ext cx="3919050" cy="405934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Logistic Regression Performance</a:t>
            </a:r>
            <a:endParaRPr/>
          </a:p>
        </p:txBody>
      </p:sp>
      <p:sp>
        <p:nvSpPr>
          <p:cNvPr id="145" name="Google Shape;145;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6" name="Google Shape;146;p26"/>
          <p:cNvPicPr preferRelativeResize="0"/>
          <p:nvPr/>
        </p:nvPicPr>
        <p:blipFill>
          <a:blip r:embed="rId3">
            <a:alphaModFix/>
          </a:blip>
          <a:stretch>
            <a:fillRect/>
          </a:stretch>
        </p:blipFill>
        <p:spPr>
          <a:xfrm>
            <a:off x="5070825" y="908885"/>
            <a:ext cx="3954375" cy="4033115"/>
          </a:xfrm>
          <a:prstGeom prst="rect">
            <a:avLst/>
          </a:prstGeom>
          <a:noFill/>
          <a:ln>
            <a:noFill/>
          </a:ln>
        </p:spPr>
      </p:pic>
      <p:graphicFrame>
        <p:nvGraphicFramePr>
          <p:cNvPr id="147" name="Google Shape;147;p26"/>
          <p:cNvGraphicFramePr/>
          <p:nvPr/>
        </p:nvGraphicFramePr>
        <p:xfrm>
          <a:off x="617625" y="1619250"/>
          <a:ext cx="3000000" cy="3000000"/>
        </p:xfrm>
        <a:graphic>
          <a:graphicData uri="http://schemas.openxmlformats.org/drawingml/2006/table">
            <a:tbl>
              <a:tblPr>
                <a:noFill/>
                <a:tableStyleId>{A4FA458E-AC55-46B2-83D1-1CBCAF5FF18C}</a:tableStyleId>
              </a:tblPr>
              <a:tblGrid>
                <a:gridCol w="472725"/>
                <a:gridCol w="918150"/>
                <a:gridCol w="774975"/>
                <a:gridCol w="902225"/>
                <a:gridCol w="886300"/>
              </a:tblGrid>
              <a:tr h="6095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Precision</a:t>
                      </a:r>
                      <a:endParaRPr/>
                    </a:p>
                  </a:txBody>
                  <a:tcPr marT="91425" marB="91425" marR="91425" marL="91425"/>
                </a:tc>
                <a:tc>
                  <a:txBody>
                    <a:bodyPr/>
                    <a:lstStyle/>
                    <a:p>
                      <a:pPr indent="0" lvl="0" marL="0" rtl="0" algn="l">
                        <a:spcBef>
                          <a:spcPts val="0"/>
                        </a:spcBef>
                        <a:spcAft>
                          <a:spcPts val="0"/>
                        </a:spcAft>
                        <a:buNone/>
                      </a:pPr>
                      <a:r>
                        <a:rPr lang="en"/>
                        <a:t>Recall</a:t>
                      </a:r>
                      <a:endParaRPr/>
                    </a:p>
                  </a:txBody>
                  <a:tcPr marT="91425" marB="91425" marR="91425" marL="91425"/>
                </a:tc>
                <a:tc>
                  <a:txBody>
                    <a:bodyPr/>
                    <a:lstStyle/>
                    <a:p>
                      <a:pPr indent="0" lvl="0" marL="0" rtl="0" algn="l">
                        <a:spcBef>
                          <a:spcPts val="0"/>
                        </a:spcBef>
                        <a:spcAft>
                          <a:spcPts val="0"/>
                        </a:spcAft>
                        <a:buNone/>
                      </a:pPr>
                      <a:r>
                        <a:rPr lang="en"/>
                        <a:t>f1-score</a:t>
                      </a:r>
                      <a:endParaRPr/>
                    </a:p>
                  </a:txBody>
                  <a:tcPr marT="91425" marB="91425" marR="91425" marL="91425"/>
                </a:tc>
                <a:tc>
                  <a:txBody>
                    <a:bodyPr/>
                    <a:lstStyle/>
                    <a:p>
                      <a:pPr indent="0" lvl="0" marL="0" rtl="0" algn="l">
                        <a:spcBef>
                          <a:spcPts val="0"/>
                        </a:spcBef>
                        <a:spcAft>
                          <a:spcPts val="0"/>
                        </a:spcAft>
                        <a:buNone/>
                      </a:pPr>
                      <a:r>
                        <a:rPr lang="en"/>
                        <a:t>Support</a:t>
                      </a:r>
                      <a:endParaRPr/>
                    </a:p>
                  </a:txBody>
                  <a:tcPr marT="91425" marB="91425" marR="91425" marL="91425"/>
                </a:tc>
              </a:tr>
              <a:tr h="396200">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0.84</a:t>
                      </a:r>
                      <a:endParaRPr/>
                    </a:p>
                  </a:txBody>
                  <a:tcPr marT="91425" marB="91425" marR="91425" marL="91425"/>
                </a:tc>
                <a:tc>
                  <a:txBody>
                    <a:bodyPr/>
                    <a:lstStyle/>
                    <a:p>
                      <a:pPr indent="0" lvl="0" marL="0" rtl="0" algn="l">
                        <a:spcBef>
                          <a:spcPts val="0"/>
                        </a:spcBef>
                        <a:spcAft>
                          <a:spcPts val="0"/>
                        </a:spcAft>
                        <a:buNone/>
                      </a:pPr>
                      <a:r>
                        <a:rPr lang="en"/>
                        <a:t>0.99</a:t>
                      </a:r>
                      <a:endParaRPr/>
                    </a:p>
                  </a:txBody>
                  <a:tcPr marT="91425" marB="91425" marR="91425" marL="91425"/>
                </a:tc>
                <a:tc>
                  <a:txBody>
                    <a:bodyPr/>
                    <a:lstStyle/>
                    <a:p>
                      <a:pPr indent="0" lvl="0" marL="0" rtl="0" algn="l">
                        <a:spcBef>
                          <a:spcPts val="0"/>
                        </a:spcBef>
                        <a:spcAft>
                          <a:spcPts val="0"/>
                        </a:spcAft>
                        <a:buNone/>
                      </a:pPr>
                      <a:r>
                        <a:rPr lang="en"/>
                        <a:t>0.91</a:t>
                      </a:r>
                      <a:endParaRPr/>
                    </a:p>
                  </a:txBody>
                  <a:tcPr marT="91425" marB="91425" marR="91425" marL="91425"/>
                </a:tc>
                <a:tc>
                  <a:txBody>
                    <a:bodyPr/>
                    <a:lstStyle/>
                    <a:p>
                      <a:pPr indent="0" lvl="0" marL="0" rtl="0" algn="l">
                        <a:spcBef>
                          <a:spcPts val="0"/>
                        </a:spcBef>
                        <a:spcAft>
                          <a:spcPts val="0"/>
                        </a:spcAft>
                        <a:buNone/>
                      </a:pPr>
                      <a:r>
                        <a:rPr lang="en"/>
                        <a:t>4,760</a:t>
                      </a:r>
                      <a:endParaRPr/>
                    </a:p>
                  </a:txBody>
                  <a:tcPr marT="91425" marB="91425" marR="91425" marL="91425"/>
                </a:tc>
              </a:tr>
              <a:tr h="396200">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0.75</a:t>
                      </a:r>
                      <a:endParaRPr/>
                    </a:p>
                  </a:txBody>
                  <a:tcPr marT="91425" marB="91425" marR="91425" marL="91425"/>
                </a:tc>
                <a:tc>
                  <a:txBody>
                    <a:bodyPr/>
                    <a:lstStyle/>
                    <a:p>
                      <a:pPr indent="0" lvl="0" marL="0" rtl="0" algn="l">
                        <a:spcBef>
                          <a:spcPts val="0"/>
                        </a:spcBef>
                        <a:spcAft>
                          <a:spcPts val="0"/>
                        </a:spcAft>
                        <a:buNone/>
                      </a:pPr>
                      <a:r>
                        <a:rPr lang="en"/>
                        <a:t>0.93</a:t>
                      </a:r>
                      <a:endParaRPr/>
                    </a:p>
                  </a:txBody>
                  <a:tcPr marT="91425" marB="91425" marR="91425" marL="91425"/>
                </a:tc>
                <a:tc>
                  <a:txBody>
                    <a:bodyPr/>
                    <a:lstStyle/>
                    <a:p>
                      <a:pPr indent="0" lvl="0" marL="0" rtl="0" algn="l">
                        <a:spcBef>
                          <a:spcPts val="0"/>
                        </a:spcBef>
                        <a:spcAft>
                          <a:spcPts val="0"/>
                        </a:spcAft>
                        <a:buNone/>
                      </a:pPr>
                      <a:r>
                        <a:rPr lang="en"/>
                        <a:t>0.83</a:t>
                      </a:r>
                      <a:endParaRPr/>
                    </a:p>
                  </a:txBody>
                  <a:tcPr marT="91425" marB="91425" marR="91425" marL="91425"/>
                </a:tc>
                <a:tc>
                  <a:txBody>
                    <a:bodyPr/>
                    <a:lstStyle/>
                    <a:p>
                      <a:pPr indent="0" lvl="0" marL="0" rtl="0" algn="l">
                        <a:spcBef>
                          <a:spcPts val="0"/>
                        </a:spcBef>
                        <a:spcAft>
                          <a:spcPts val="0"/>
                        </a:spcAft>
                        <a:buNone/>
                      </a:pPr>
                      <a:r>
                        <a:rPr lang="en"/>
                        <a:t>29,342</a:t>
                      </a:r>
                      <a:endParaRPr/>
                    </a:p>
                  </a:txBody>
                  <a:tcPr marT="91425" marB="91425" marR="91425" marL="91425"/>
                </a:tc>
              </a:tr>
              <a:tr h="39620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0.69</a:t>
                      </a:r>
                      <a:endParaRPr/>
                    </a:p>
                  </a:txBody>
                  <a:tcPr marT="91425" marB="91425" marR="91425" marL="91425"/>
                </a:tc>
                <a:tc>
                  <a:txBody>
                    <a:bodyPr/>
                    <a:lstStyle/>
                    <a:p>
                      <a:pPr indent="0" lvl="0" marL="0" rtl="0" algn="l">
                        <a:spcBef>
                          <a:spcPts val="0"/>
                        </a:spcBef>
                        <a:spcAft>
                          <a:spcPts val="0"/>
                        </a:spcAft>
                        <a:buNone/>
                      </a:pPr>
                      <a:r>
                        <a:rPr lang="en"/>
                        <a:t>0.28</a:t>
                      </a:r>
                      <a:endParaRPr/>
                    </a:p>
                  </a:txBody>
                  <a:tcPr marT="91425" marB="91425" marR="91425" marL="91425"/>
                </a:tc>
                <a:tc>
                  <a:txBody>
                    <a:bodyPr/>
                    <a:lstStyle/>
                    <a:p>
                      <a:pPr indent="0" lvl="0" marL="0" rtl="0" algn="l">
                        <a:spcBef>
                          <a:spcPts val="0"/>
                        </a:spcBef>
                        <a:spcAft>
                          <a:spcPts val="0"/>
                        </a:spcAft>
                        <a:buNone/>
                      </a:pPr>
                      <a:r>
                        <a:rPr lang="en"/>
                        <a:t>0.40</a:t>
                      </a:r>
                      <a:endParaRPr/>
                    </a:p>
                  </a:txBody>
                  <a:tcPr marT="91425" marB="91425" marR="91425" marL="91425"/>
                </a:tc>
                <a:tc>
                  <a:txBody>
                    <a:bodyPr/>
                    <a:lstStyle/>
                    <a:p>
                      <a:pPr indent="0" lvl="0" marL="0" rtl="0" algn="l">
                        <a:spcBef>
                          <a:spcPts val="0"/>
                        </a:spcBef>
                        <a:spcAft>
                          <a:spcPts val="0"/>
                        </a:spcAft>
                        <a:buNone/>
                      </a:pPr>
                      <a:r>
                        <a:rPr lang="en"/>
                        <a:t>12,549</a:t>
                      </a:r>
                      <a:endParaRPr/>
                    </a:p>
                  </a:txBody>
                  <a:tcPr marT="91425" marB="91425" marR="91425" marL="91425"/>
                </a:tc>
              </a:tr>
              <a:tr h="396200">
                <a:tc>
                  <a:txBody>
                    <a:bodyPr/>
                    <a:lstStyle/>
                    <a:p>
                      <a:pPr indent="0" lvl="0" marL="0" rtl="0" algn="l">
                        <a:spcBef>
                          <a:spcPts val="0"/>
                        </a:spcBef>
                        <a:spcAft>
                          <a:spcPts val="0"/>
                        </a:spcAft>
                        <a:buNone/>
                      </a:pPr>
                      <a:r>
                        <a:rPr lang="en"/>
                        <a:t>2b</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702</a:t>
                      </a:r>
                      <a:endParaRPr/>
                    </a:p>
                  </a:txBody>
                  <a:tcPr marT="91425" marB="91425" marR="91425" marL="91425"/>
                </a:tc>
              </a:tr>
              <a:tr h="396200">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82</a:t>
                      </a:r>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11700" y="27097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Logistic Regression Model Sensitivity</a:t>
            </a:r>
            <a:endParaRPr/>
          </a:p>
        </p:txBody>
      </p:sp>
      <p:graphicFrame>
        <p:nvGraphicFramePr>
          <p:cNvPr id="153" name="Google Shape;153;p27"/>
          <p:cNvGraphicFramePr/>
          <p:nvPr/>
        </p:nvGraphicFramePr>
        <p:xfrm>
          <a:off x="311700" y="1443000"/>
          <a:ext cx="3000000" cy="3000000"/>
        </p:xfrm>
        <a:graphic>
          <a:graphicData uri="http://schemas.openxmlformats.org/drawingml/2006/table">
            <a:tbl>
              <a:tblPr>
                <a:noFill/>
                <a:tableStyleId>{A4FA458E-AC55-46B2-83D1-1CBCAF5FF18C}</a:tableStyleId>
              </a:tblPr>
              <a:tblGrid>
                <a:gridCol w="1428150"/>
                <a:gridCol w="1242475"/>
              </a:tblGrid>
              <a:tr h="396200">
                <a:tc gridSpan="2">
                  <a:txBody>
                    <a:bodyPr/>
                    <a:lstStyle/>
                    <a:p>
                      <a:pPr indent="0" lvl="0" marL="0" rtl="0" algn="l">
                        <a:spcBef>
                          <a:spcPts val="0"/>
                        </a:spcBef>
                        <a:spcAft>
                          <a:spcPts val="0"/>
                        </a:spcAft>
                        <a:buNone/>
                      </a:pPr>
                      <a:r>
                        <a:rPr b="1" lang="en"/>
                        <a:t>Predicting Unknown Severity</a:t>
                      </a:r>
                      <a:endParaRPr b="1"/>
                    </a:p>
                  </a:txBody>
                  <a:tcPr marT="91425" marB="91425" marR="91425" marL="91425"/>
                </a:tc>
                <a:tc hMerge="1"/>
              </a:tr>
              <a:tr h="396200">
                <a:tc>
                  <a:txBody>
                    <a:bodyPr/>
                    <a:lstStyle/>
                    <a:p>
                      <a:pPr indent="0" lvl="0" marL="0" rtl="0" algn="l">
                        <a:spcBef>
                          <a:spcPts val="0"/>
                        </a:spcBef>
                        <a:spcAft>
                          <a:spcPts val="0"/>
                        </a:spcAft>
                        <a:buNone/>
                      </a:pPr>
                      <a:r>
                        <a:rPr b="1" lang="en"/>
                        <a:t>Parameter</a:t>
                      </a:r>
                      <a:endParaRPr b="1"/>
                    </a:p>
                  </a:txBody>
                  <a:tcPr marT="91425" marB="91425" marR="91425" marL="91425"/>
                </a:tc>
                <a:tc>
                  <a:txBody>
                    <a:bodyPr/>
                    <a:lstStyle/>
                    <a:p>
                      <a:pPr indent="0" lvl="0" marL="0" rtl="0" algn="l">
                        <a:spcBef>
                          <a:spcPts val="0"/>
                        </a:spcBef>
                        <a:spcAft>
                          <a:spcPts val="0"/>
                        </a:spcAft>
                        <a:buNone/>
                      </a:pPr>
                      <a:r>
                        <a:rPr b="1" lang="en"/>
                        <a:t>Sensitivity</a:t>
                      </a:r>
                      <a:endParaRPr b="1"/>
                    </a:p>
                  </a:txBody>
                  <a:tcPr marT="91425" marB="91425" marR="91425" marL="91425"/>
                </a:tc>
              </a:tr>
              <a:tr h="381000">
                <a:tc>
                  <a:txBody>
                    <a:bodyPr/>
                    <a:lstStyle/>
                    <a:p>
                      <a:pPr indent="0" lvl="0" marL="0" rtl="0" algn="l">
                        <a:spcBef>
                          <a:spcPts val="0"/>
                        </a:spcBef>
                        <a:spcAft>
                          <a:spcPts val="0"/>
                        </a:spcAft>
                        <a:buNone/>
                      </a:pPr>
                      <a:r>
                        <a:rPr lang="en"/>
                        <a:t>Person Count</a:t>
                      </a:r>
                      <a:endParaRPr/>
                    </a:p>
                  </a:txBody>
                  <a:tcPr marT="91425" marB="91425" marR="91425" marL="91425"/>
                </a:tc>
                <a:tc>
                  <a:txBody>
                    <a:bodyPr/>
                    <a:lstStyle/>
                    <a:p>
                      <a:pPr indent="0" lvl="0" marL="0" rtl="0" algn="l">
                        <a:spcBef>
                          <a:spcPts val="0"/>
                        </a:spcBef>
                        <a:spcAft>
                          <a:spcPts val="0"/>
                        </a:spcAft>
                        <a:buNone/>
                      </a:pPr>
                      <a:r>
                        <a:rPr lang="en"/>
                        <a:t>-2.51</a:t>
                      </a:r>
                      <a:endParaRPr/>
                    </a:p>
                  </a:txBody>
                  <a:tcPr marT="91425" marB="91425" marR="91425" marL="91425"/>
                </a:tc>
              </a:tr>
              <a:tr h="381000">
                <a:tc>
                  <a:txBody>
                    <a:bodyPr/>
                    <a:lstStyle/>
                    <a:p>
                      <a:pPr indent="0" lvl="0" marL="0" rtl="0" algn="l">
                        <a:spcBef>
                          <a:spcPts val="0"/>
                        </a:spcBef>
                        <a:spcAft>
                          <a:spcPts val="0"/>
                        </a:spcAft>
                        <a:buNone/>
                      </a:pPr>
                      <a:r>
                        <a:rPr lang="en"/>
                        <a:t>Vehicle Count</a:t>
                      </a:r>
                      <a:endParaRPr/>
                    </a:p>
                  </a:txBody>
                  <a:tcPr marT="91425" marB="91425" marR="91425" marL="91425"/>
                </a:tc>
                <a:tc>
                  <a:txBody>
                    <a:bodyPr/>
                    <a:lstStyle/>
                    <a:p>
                      <a:pPr indent="0" lvl="0" marL="0" rtl="0" algn="l">
                        <a:spcBef>
                          <a:spcPts val="0"/>
                        </a:spcBef>
                        <a:spcAft>
                          <a:spcPts val="0"/>
                        </a:spcAft>
                        <a:buNone/>
                      </a:pPr>
                      <a:r>
                        <a:rPr lang="en"/>
                        <a:t>-2.23</a:t>
                      </a:r>
                      <a:endParaRPr/>
                    </a:p>
                  </a:txBody>
                  <a:tcPr marT="91425" marB="91425" marR="91425" marL="91425"/>
                </a:tc>
              </a:tr>
              <a:tr h="381000">
                <a:tc>
                  <a:txBody>
                    <a:bodyPr/>
                    <a:lstStyle/>
                    <a:p>
                      <a:pPr indent="0" lvl="0" marL="0" rtl="0" algn="l">
                        <a:spcBef>
                          <a:spcPts val="0"/>
                        </a:spcBef>
                        <a:spcAft>
                          <a:spcPts val="0"/>
                        </a:spcAft>
                        <a:buNone/>
                      </a:pPr>
                      <a:r>
                        <a:rPr lang="en"/>
                        <a:t>Status Unmatched</a:t>
                      </a:r>
                      <a:endParaRPr/>
                    </a:p>
                  </a:txBody>
                  <a:tcPr marT="91425" marB="91425" marR="91425" marL="91425"/>
                </a:tc>
                <a:tc>
                  <a:txBody>
                    <a:bodyPr/>
                    <a:lstStyle/>
                    <a:p>
                      <a:pPr indent="0" lvl="0" marL="0" rtl="0" algn="l">
                        <a:spcBef>
                          <a:spcPts val="0"/>
                        </a:spcBef>
                        <a:spcAft>
                          <a:spcPts val="0"/>
                        </a:spcAft>
                        <a:buNone/>
                      </a:pPr>
                      <a:r>
                        <a:rPr lang="en"/>
                        <a:t>+2.64</a:t>
                      </a:r>
                      <a:endParaRPr/>
                    </a:p>
                  </a:txBody>
                  <a:tcPr marT="91425" marB="91425" marR="91425" marL="91425"/>
                </a:tc>
              </a:tr>
              <a:tr h="381000">
                <a:tc>
                  <a:txBody>
                    <a:bodyPr/>
                    <a:lstStyle/>
                    <a:p>
                      <a:pPr indent="0" lvl="0" marL="0" rtl="0" algn="l">
                        <a:spcBef>
                          <a:spcPts val="0"/>
                        </a:spcBef>
                        <a:spcAft>
                          <a:spcPts val="0"/>
                        </a:spcAft>
                        <a:buNone/>
                      </a:pPr>
                      <a:r>
                        <a:rPr lang="en"/>
                        <a:t>Junction Type Unknown</a:t>
                      </a:r>
                      <a:endParaRPr/>
                    </a:p>
                  </a:txBody>
                  <a:tcPr marT="91425" marB="91425" marR="91425" marL="91425"/>
                </a:tc>
                <a:tc>
                  <a:txBody>
                    <a:bodyPr/>
                    <a:lstStyle/>
                    <a:p>
                      <a:pPr indent="0" lvl="0" marL="0" rtl="0" algn="l">
                        <a:spcBef>
                          <a:spcPts val="0"/>
                        </a:spcBef>
                        <a:spcAft>
                          <a:spcPts val="0"/>
                        </a:spcAft>
                        <a:buNone/>
                      </a:pPr>
                      <a:r>
                        <a:rPr lang="en"/>
                        <a:t>+1.72</a:t>
                      </a:r>
                      <a:endParaRPr/>
                    </a:p>
                  </a:txBody>
                  <a:tcPr marT="91425" marB="91425" marR="91425" marL="91425"/>
                </a:tc>
              </a:tr>
            </a:tbl>
          </a:graphicData>
        </a:graphic>
      </p:graphicFrame>
      <p:graphicFrame>
        <p:nvGraphicFramePr>
          <p:cNvPr id="154" name="Google Shape;154;p27"/>
          <p:cNvGraphicFramePr/>
          <p:nvPr/>
        </p:nvGraphicFramePr>
        <p:xfrm>
          <a:off x="3125700" y="894342"/>
          <a:ext cx="3000000" cy="3000000"/>
        </p:xfrm>
        <a:graphic>
          <a:graphicData uri="http://schemas.openxmlformats.org/drawingml/2006/table">
            <a:tbl>
              <a:tblPr>
                <a:noFill/>
                <a:tableStyleId>{A4FA458E-AC55-46B2-83D1-1CBCAF5FF18C}</a:tableStyleId>
              </a:tblPr>
              <a:tblGrid>
                <a:gridCol w="1453425"/>
                <a:gridCol w="1264525"/>
              </a:tblGrid>
              <a:tr h="395300">
                <a:tc gridSpan="2">
                  <a:txBody>
                    <a:bodyPr/>
                    <a:lstStyle/>
                    <a:p>
                      <a:pPr indent="0" lvl="0" marL="0" rtl="0" algn="ctr">
                        <a:spcBef>
                          <a:spcPts val="0"/>
                        </a:spcBef>
                        <a:spcAft>
                          <a:spcPts val="0"/>
                        </a:spcAft>
                        <a:buNone/>
                      </a:pPr>
                      <a:r>
                        <a:rPr b="1" lang="en"/>
                        <a:t>Predicting Property Damage</a:t>
                      </a:r>
                      <a:endParaRPr b="1"/>
                    </a:p>
                  </a:txBody>
                  <a:tcPr marT="91425" marB="91425" marR="91425" marL="91425"/>
                </a:tc>
                <a:tc hMerge="1"/>
              </a:tr>
              <a:tr h="400750">
                <a:tc>
                  <a:txBody>
                    <a:bodyPr/>
                    <a:lstStyle/>
                    <a:p>
                      <a:pPr indent="0" lvl="0" marL="0" rtl="0" algn="l">
                        <a:spcBef>
                          <a:spcPts val="0"/>
                        </a:spcBef>
                        <a:spcAft>
                          <a:spcPts val="0"/>
                        </a:spcAft>
                        <a:buNone/>
                      </a:pPr>
                      <a:r>
                        <a:rPr b="1" lang="en"/>
                        <a:t>Parameter</a:t>
                      </a:r>
                      <a:endParaRPr b="1"/>
                    </a:p>
                  </a:txBody>
                  <a:tcPr marT="91425" marB="91425" marR="91425" marL="91425"/>
                </a:tc>
                <a:tc>
                  <a:txBody>
                    <a:bodyPr/>
                    <a:lstStyle/>
                    <a:p>
                      <a:pPr indent="0" lvl="0" marL="0" rtl="0" algn="l">
                        <a:spcBef>
                          <a:spcPts val="0"/>
                        </a:spcBef>
                        <a:spcAft>
                          <a:spcPts val="0"/>
                        </a:spcAft>
                        <a:buNone/>
                      </a:pPr>
                      <a:r>
                        <a:rPr b="1" lang="en"/>
                        <a:t>Sensitivity</a:t>
                      </a:r>
                      <a:endParaRPr b="1"/>
                    </a:p>
                  </a:txBody>
                  <a:tcPr marT="91425" marB="91425" marR="91425" marL="91425"/>
                </a:tc>
              </a:tr>
              <a:tr h="616550">
                <a:tc>
                  <a:txBody>
                    <a:bodyPr/>
                    <a:lstStyle/>
                    <a:p>
                      <a:pPr indent="0" lvl="0" marL="0" rtl="0" algn="l">
                        <a:spcBef>
                          <a:spcPts val="0"/>
                        </a:spcBef>
                        <a:spcAft>
                          <a:spcPts val="0"/>
                        </a:spcAft>
                        <a:buNone/>
                      </a:pPr>
                      <a:r>
                        <a:rPr lang="en"/>
                        <a:t>Pedestrian count</a:t>
                      </a:r>
                      <a:endParaRPr/>
                    </a:p>
                  </a:txBody>
                  <a:tcPr marT="91425" marB="91425" marR="91425" marL="91425"/>
                </a:tc>
                <a:tc>
                  <a:txBody>
                    <a:bodyPr/>
                    <a:lstStyle/>
                    <a:p>
                      <a:pPr indent="0" lvl="0" marL="0" rtl="0" algn="l">
                        <a:spcBef>
                          <a:spcPts val="0"/>
                        </a:spcBef>
                        <a:spcAft>
                          <a:spcPts val="0"/>
                        </a:spcAft>
                        <a:buNone/>
                      </a:pPr>
                      <a:r>
                        <a:rPr lang="en"/>
                        <a:t>-2.95</a:t>
                      </a:r>
                      <a:endParaRPr/>
                    </a:p>
                  </a:txBody>
                  <a:tcPr marT="91425" marB="91425" marR="91425" marL="91425"/>
                </a:tc>
              </a:tr>
              <a:tr h="619325">
                <a:tc>
                  <a:txBody>
                    <a:bodyPr/>
                    <a:lstStyle/>
                    <a:p>
                      <a:pPr indent="0" lvl="0" marL="0" rtl="0" algn="l">
                        <a:spcBef>
                          <a:spcPts val="0"/>
                        </a:spcBef>
                        <a:spcAft>
                          <a:spcPts val="0"/>
                        </a:spcAft>
                        <a:buNone/>
                      </a:pPr>
                      <a:r>
                        <a:rPr lang="en"/>
                        <a:t>Cyclist Ped Count</a:t>
                      </a:r>
                      <a:endParaRPr/>
                    </a:p>
                  </a:txBody>
                  <a:tcPr marT="91425" marB="91425" marR="91425" marL="91425"/>
                </a:tc>
                <a:tc>
                  <a:txBody>
                    <a:bodyPr/>
                    <a:lstStyle/>
                    <a:p>
                      <a:pPr indent="0" lvl="0" marL="0" rtl="0" algn="l">
                        <a:spcBef>
                          <a:spcPts val="0"/>
                        </a:spcBef>
                        <a:spcAft>
                          <a:spcPts val="0"/>
                        </a:spcAft>
                        <a:buNone/>
                      </a:pPr>
                      <a:r>
                        <a:rPr lang="en"/>
                        <a:t>-2.248</a:t>
                      </a:r>
                      <a:endParaRPr/>
                    </a:p>
                  </a:txBody>
                  <a:tcPr marT="91425" marB="91425" marR="91425" marL="91425"/>
                </a:tc>
              </a:tr>
              <a:tr h="616550">
                <a:tc>
                  <a:txBody>
                    <a:bodyPr/>
                    <a:lstStyle/>
                    <a:p>
                      <a:pPr indent="0" lvl="0" marL="0" rtl="0" algn="l">
                        <a:spcBef>
                          <a:spcPts val="0"/>
                        </a:spcBef>
                        <a:spcAft>
                          <a:spcPts val="0"/>
                        </a:spcAft>
                        <a:buNone/>
                      </a:pPr>
                      <a:r>
                        <a:rPr lang="en"/>
                        <a:t>Weather Blowing Snow</a:t>
                      </a:r>
                      <a:endParaRPr/>
                    </a:p>
                  </a:txBody>
                  <a:tcPr marT="91425" marB="91425" marR="91425" marL="91425"/>
                </a:tc>
                <a:tc>
                  <a:txBody>
                    <a:bodyPr/>
                    <a:lstStyle/>
                    <a:p>
                      <a:pPr indent="0" lvl="0" marL="0" rtl="0" algn="l">
                        <a:spcBef>
                          <a:spcPts val="0"/>
                        </a:spcBef>
                        <a:spcAft>
                          <a:spcPts val="0"/>
                        </a:spcAft>
                        <a:buNone/>
                      </a:pPr>
                      <a:r>
                        <a:rPr lang="en"/>
                        <a:t>-1.48</a:t>
                      </a:r>
                      <a:endParaRPr/>
                    </a:p>
                  </a:txBody>
                  <a:tcPr marT="91425" marB="91425" marR="91425" marL="91425"/>
                </a:tc>
              </a:tr>
              <a:tr h="616550">
                <a:tc>
                  <a:txBody>
                    <a:bodyPr/>
                    <a:lstStyle/>
                    <a:p>
                      <a:pPr indent="0" lvl="0" marL="0" rtl="0" algn="l">
                        <a:spcBef>
                          <a:spcPts val="0"/>
                        </a:spcBef>
                        <a:spcAft>
                          <a:spcPts val="0"/>
                        </a:spcAft>
                        <a:buNone/>
                      </a:pPr>
                      <a:r>
                        <a:rPr lang="en"/>
                        <a:t>Collision Type Parked Car</a:t>
                      </a:r>
                      <a:endParaRPr/>
                    </a:p>
                  </a:txBody>
                  <a:tcPr marT="91425" marB="91425" marR="91425" marL="91425"/>
                </a:tc>
                <a:tc>
                  <a:txBody>
                    <a:bodyPr/>
                    <a:lstStyle/>
                    <a:p>
                      <a:pPr indent="0" lvl="0" marL="0" rtl="0" algn="l">
                        <a:spcBef>
                          <a:spcPts val="0"/>
                        </a:spcBef>
                        <a:spcAft>
                          <a:spcPts val="0"/>
                        </a:spcAft>
                        <a:buNone/>
                      </a:pPr>
                      <a:r>
                        <a:rPr lang="en"/>
                        <a:t>+2.51</a:t>
                      </a:r>
                      <a:endParaRPr/>
                    </a:p>
                  </a:txBody>
                  <a:tcPr marT="91425" marB="91425" marR="91425" marL="91425"/>
                </a:tc>
              </a:tr>
              <a:tr h="616550">
                <a:tc>
                  <a:txBody>
                    <a:bodyPr/>
                    <a:lstStyle/>
                    <a:p>
                      <a:pPr indent="0" lvl="0" marL="0" rtl="0" algn="l">
                        <a:spcBef>
                          <a:spcPts val="0"/>
                        </a:spcBef>
                        <a:spcAft>
                          <a:spcPts val="0"/>
                        </a:spcAft>
                        <a:buNone/>
                      </a:pPr>
                      <a:r>
                        <a:rPr lang="en"/>
                        <a:t>Collision type Sideswipe</a:t>
                      </a:r>
                      <a:endParaRPr/>
                    </a:p>
                  </a:txBody>
                  <a:tcPr marT="91425" marB="91425" marR="91425" marL="91425"/>
                </a:tc>
                <a:tc>
                  <a:txBody>
                    <a:bodyPr/>
                    <a:lstStyle/>
                    <a:p>
                      <a:pPr indent="0" lvl="0" marL="0" rtl="0" algn="l">
                        <a:spcBef>
                          <a:spcPts val="0"/>
                        </a:spcBef>
                        <a:spcAft>
                          <a:spcPts val="0"/>
                        </a:spcAft>
                        <a:buNone/>
                      </a:pPr>
                      <a:r>
                        <a:rPr lang="en"/>
                        <a:t>+1.621181</a:t>
                      </a:r>
                      <a:endParaRPr/>
                    </a:p>
                  </a:txBody>
                  <a:tcPr marT="91425" marB="91425" marR="91425" marL="91425"/>
                </a:tc>
              </a:tr>
            </a:tbl>
          </a:graphicData>
        </a:graphic>
      </p:graphicFrame>
      <p:graphicFrame>
        <p:nvGraphicFramePr>
          <p:cNvPr id="155" name="Google Shape;155;p27"/>
          <p:cNvGraphicFramePr/>
          <p:nvPr/>
        </p:nvGraphicFramePr>
        <p:xfrm>
          <a:off x="6034325" y="1229638"/>
          <a:ext cx="3000000" cy="3000000"/>
        </p:xfrm>
        <a:graphic>
          <a:graphicData uri="http://schemas.openxmlformats.org/drawingml/2006/table">
            <a:tbl>
              <a:tblPr>
                <a:noFill/>
                <a:tableStyleId>{A4FA458E-AC55-46B2-83D1-1CBCAF5FF18C}</a:tableStyleId>
              </a:tblPr>
              <a:tblGrid>
                <a:gridCol w="1335300"/>
                <a:gridCol w="1335300"/>
              </a:tblGrid>
              <a:tr h="381000">
                <a:tc gridSpan="2">
                  <a:txBody>
                    <a:bodyPr/>
                    <a:lstStyle/>
                    <a:p>
                      <a:pPr indent="0" lvl="0" marL="0" rtl="0" algn="l">
                        <a:spcBef>
                          <a:spcPts val="0"/>
                        </a:spcBef>
                        <a:spcAft>
                          <a:spcPts val="0"/>
                        </a:spcAft>
                        <a:buNone/>
                      </a:pPr>
                      <a:r>
                        <a:rPr b="1" lang="en"/>
                        <a:t>Predicting Injuries</a:t>
                      </a:r>
                      <a:endParaRPr b="1"/>
                    </a:p>
                  </a:txBody>
                  <a:tcPr marT="91425" marB="91425" marR="91425" marL="91425"/>
                </a:tc>
                <a:tc hMerge="1"/>
              </a:tr>
              <a:tr h="381000">
                <a:tc>
                  <a:txBody>
                    <a:bodyPr/>
                    <a:lstStyle/>
                    <a:p>
                      <a:pPr indent="0" lvl="0" marL="0" rtl="0" algn="l">
                        <a:spcBef>
                          <a:spcPts val="0"/>
                        </a:spcBef>
                        <a:spcAft>
                          <a:spcPts val="0"/>
                        </a:spcAft>
                        <a:buNone/>
                      </a:pPr>
                      <a:r>
                        <a:rPr b="1" lang="en"/>
                        <a:t>Parameter</a:t>
                      </a:r>
                      <a:endParaRPr b="1"/>
                    </a:p>
                  </a:txBody>
                  <a:tcPr marT="91425" marB="91425" marR="91425" marL="91425"/>
                </a:tc>
                <a:tc>
                  <a:txBody>
                    <a:bodyPr/>
                    <a:lstStyle/>
                    <a:p>
                      <a:pPr indent="0" lvl="0" marL="0" rtl="0" algn="l">
                        <a:spcBef>
                          <a:spcPts val="0"/>
                        </a:spcBef>
                        <a:spcAft>
                          <a:spcPts val="0"/>
                        </a:spcAft>
                        <a:buNone/>
                      </a:pPr>
                      <a:r>
                        <a:rPr b="1" lang="en"/>
                        <a:t>Sensitivity</a:t>
                      </a:r>
                      <a:endParaRPr b="1"/>
                    </a:p>
                  </a:txBody>
                  <a:tcPr marT="91425" marB="91425" marR="91425" marL="91425"/>
                </a:tc>
              </a:tr>
              <a:tr h="381000">
                <a:tc>
                  <a:txBody>
                    <a:bodyPr/>
                    <a:lstStyle/>
                    <a:p>
                      <a:pPr indent="0" lvl="0" marL="0" rtl="0" algn="l">
                        <a:spcBef>
                          <a:spcPts val="0"/>
                        </a:spcBef>
                        <a:spcAft>
                          <a:spcPts val="0"/>
                        </a:spcAft>
                        <a:buNone/>
                      </a:pPr>
                      <a:r>
                        <a:rPr lang="en"/>
                        <a:t>Collision Type Parked Car</a:t>
                      </a:r>
                      <a:endParaRPr/>
                    </a:p>
                  </a:txBody>
                  <a:tcPr marT="91425" marB="91425" marR="91425" marL="91425"/>
                </a:tc>
                <a:tc>
                  <a:txBody>
                    <a:bodyPr/>
                    <a:lstStyle/>
                    <a:p>
                      <a:pPr indent="0" lvl="0" marL="0" rtl="0" algn="l">
                        <a:spcBef>
                          <a:spcPts val="0"/>
                        </a:spcBef>
                        <a:spcAft>
                          <a:spcPts val="0"/>
                        </a:spcAft>
                        <a:buNone/>
                      </a:pPr>
                      <a:r>
                        <a:rPr lang="en"/>
                        <a:t>-1.84</a:t>
                      </a:r>
                      <a:endParaRPr/>
                    </a:p>
                  </a:txBody>
                  <a:tcPr marT="91425" marB="91425" marR="91425" marL="91425"/>
                </a:tc>
              </a:tr>
              <a:tr h="381000">
                <a:tc>
                  <a:txBody>
                    <a:bodyPr/>
                    <a:lstStyle/>
                    <a:p>
                      <a:pPr indent="0" lvl="0" marL="0" rtl="0" algn="l">
                        <a:spcBef>
                          <a:spcPts val="0"/>
                        </a:spcBef>
                        <a:spcAft>
                          <a:spcPts val="0"/>
                        </a:spcAft>
                        <a:buNone/>
                      </a:pPr>
                      <a:r>
                        <a:rPr lang="en"/>
                        <a:t>Collision Type Sideswipe</a:t>
                      </a:r>
                      <a:endParaRPr/>
                    </a:p>
                  </a:txBody>
                  <a:tcPr marT="91425" marB="91425" marR="91425" marL="91425"/>
                </a:tc>
                <a:tc>
                  <a:txBody>
                    <a:bodyPr/>
                    <a:lstStyle/>
                    <a:p>
                      <a:pPr indent="0" lvl="0" marL="0" rtl="0" algn="l">
                        <a:spcBef>
                          <a:spcPts val="0"/>
                        </a:spcBef>
                        <a:spcAft>
                          <a:spcPts val="0"/>
                        </a:spcAft>
                        <a:buNone/>
                      </a:pPr>
                      <a:r>
                        <a:rPr lang="en"/>
                        <a:t>-1.13</a:t>
                      </a:r>
                      <a:endParaRPr/>
                    </a:p>
                  </a:txBody>
                  <a:tcPr marT="91425" marB="91425" marR="91425" marL="91425"/>
                </a:tc>
              </a:tr>
              <a:tr h="381000">
                <a:tc>
                  <a:txBody>
                    <a:bodyPr/>
                    <a:lstStyle/>
                    <a:p>
                      <a:pPr indent="0" lvl="0" marL="0" rtl="0" algn="l">
                        <a:spcBef>
                          <a:spcPts val="0"/>
                        </a:spcBef>
                        <a:spcAft>
                          <a:spcPts val="0"/>
                        </a:spcAft>
                        <a:buNone/>
                      </a:pPr>
                      <a:r>
                        <a:rPr lang="en"/>
                        <a:t>Collision Type</a:t>
                      </a:r>
                      <a:r>
                        <a:rPr lang="en"/>
                        <a:t> Cycles</a:t>
                      </a:r>
                      <a:endParaRPr/>
                    </a:p>
                  </a:txBody>
                  <a:tcPr marT="91425" marB="91425" marR="91425" marL="91425"/>
                </a:tc>
                <a:tc>
                  <a:txBody>
                    <a:bodyPr/>
                    <a:lstStyle/>
                    <a:p>
                      <a:pPr indent="0" lvl="0" marL="0" rtl="0" algn="l">
                        <a:spcBef>
                          <a:spcPts val="0"/>
                        </a:spcBef>
                        <a:spcAft>
                          <a:spcPts val="0"/>
                        </a:spcAft>
                        <a:buNone/>
                      </a:pPr>
                      <a:r>
                        <a:rPr lang="en"/>
                        <a:t>+1.112</a:t>
                      </a:r>
                      <a:endParaRPr/>
                    </a:p>
                  </a:txBody>
                  <a:tcPr marT="91425" marB="91425" marR="91425" marL="91425"/>
                </a:tc>
              </a:tr>
              <a:tr h="381000">
                <a:tc>
                  <a:txBody>
                    <a:bodyPr/>
                    <a:lstStyle/>
                    <a:p>
                      <a:pPr indent="0" lvl="0" marL="0" rtl="0" algn="l">
                        <a:spcBef>
                          <a:spcPts val="0"/>
                        </a:spcBef>
                        <a:spcAft>
                          <a:spcPts val="0"/>
                        </a:spcAft>
                        <a:buNone/>
                      </a:pPr>
                      <a:r>
                        <a:rPr lang="en"/>
                        <a:t>Collision Type Pedestrian </a:t>
                      </a:r>
                      <a:endParaRPr/>
                    </a:p>
                  </a:txBody>
                  <a:tcPr marT="91425" marB="91425" marR="91425" marL="91425"/>
                </a:tc>
                <a:tc>
                  <a:txBody>
                    <a:bodyPr/>
                    <a:lstStyle/>
                    <a:p>
                      <a:pPr indent="0" lvl="0" marL="0" rtl="0" algn="l">
                        <a:spcBef>
                          <a:spcPts val="0"/>
                        </a:spcBef>
                        <a:spcAft>
                          <a:spcPts val="0"/>
                        </a:spcAft>
                        <a:buNone/>
                      </a:pPr>
                      <a:r>
                        <a:rPr lang="en"/>
                        <a:t>+1.102</a:t>
                      </a:r>
                      <a:endParaRP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61" name="Google Shape;161;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rgbClr val="212121"/>
              </a:buClr>
              <a:buSzPts val="1700"/>
              <a:buChar char="●"/>
            </a:pPr>
            <a:r>
              <a:rPr lang="en" sz="1700">
                <a:solidFill>
                  <a:srgbClr val="212121"/>
                </a:solidFill>
              </a:rPr>
              <a:t>Random Forest and Logistic Regression had similar performance overall</a:t>
            </a:r>
            <a:endParaRPr sz="1700">
              <a:solidFill>
                <a:srgbClr val="212121"/>
              </a:solidFill>
            </a:endParaRPr>
          </a:p>
          <a:p>
            <a:pPr indent="-336550" lvl="1" marL="914400" rtl="0" algn="l">
              <a:spcBef>
                <a:spcPts val="0"/>
              </a:spcBef>
              <a:spcAft>
                <a:spcPts val="0"/>
              </a:spcAft>
              <a:buClr>
                <a:srgbClr val="212121"/>
              </a:buClr>
              <a:buSzPts val="1700"/>
              <a:buChar char="○"/>
            </a:pPr>
            <a:r>
              <a:rPr lang="en" sz="1700">
                <a:solidFill>
                  <a:srgbClr val="212121"/>
                </a:solidFill>
              </a:rPr>
              <a:t>Logistic Regression was better at discerning property damage from injuries</a:t>
            </a:r>
            <a:endParaRPr sz="1700">
              <a:solidFill>
                <a:srgbClr val="212121"/>
              </a:solidFill>
            </a:endParaRPr>
          </a:p>
          <a:p>
            <a:pPr indent="-336550" lvl="0" marL="457200" rtl="0" algn="l">
              <a:spcBef>
                <a:spcPts val="0"/>
              </a:spcBef>
              <a:spcAft>
                <a:spcPts val="0"/>
              </a:spcAft>
              <a:buClr>
                <a:srgbClr val="212121"/>
              </a:buClr>
              <a:buSzPts val="1700"/>
              <a:buChar char="●"/>
            </a:pPr>
            <a:r>
              <a:rPr lang="en" sz="1700">
                <a:solidFill>
                  <a:srgbClr val="212121"/>
                </a:solidFill>
              </a:rPr>
              <a:t>Lack of data regarding crashes with fatalities lead to poor </a:t>
            </a:r>
            <a:r>
              <a:rPr lang="en" sz="1700">
                <a:solidFill>
                  <a:srgbClr val="212121"/>
                </a:solidFill>
              </a:rPr>
              <a:t>performance</a:t>
            </a:r>
            <a:r>
              <a:rPr lang="en" sz="1700">
                <a:solidFill>
                  <a:srgbClr val="212121"/>
                </a:solidFill>
              </a:rPr>
              <a:t> classifying what parameters lead to death.</a:t>
            </a:r>
            <a:endParaRPr sz="1700">
              <a:solidFill>
                <a:srgbClr val="212121"/>
              </a:solidFill>
            </a:endParaRPr>
          </a:p>
          <a:p>
            <a:pPr indent="-336550" lvl="1" marL="914400" rtl="0" algn="l">
              <a:spcBef>
                <a:spcPts val="0"/>
              </a:spcBef>
              <a:spcAft>
                <a:spcPts val="0"/>
              </a:spcAft>
              <a:buClr>
                <a:srgbClr val="212121"/>
              </a:buClr>
              <a:buSzPts val="1700"/>
              <a:buChar char="○"/>
            </a:pPr>
            <a:r>
              <a:rPr lang="en" sz="1700">
                <a:solidFill>
                  <a:srgbClr val="212121"/>
                </a:solidFill>
              </a:rPr>
              <a:t>Unable to relate speeding to </a:t>
            </a:r>
            <a:r>
              <a:rPr lang="en" sz="1700">
                <a:solidFill>
                  <a:srgbClr val="212121"/>
                </a:solidFill>
              </a:rPr>
              <a:t>fatalities</a:t>
            </a:r>
            <a:r>
              <a:rPr lang="en" sz="1700">
                <a:solidFill>
                  <a:srgbClr val="212121"/>
                </a:solidFill>
              </a:rPr>
              <a:t> as SDOT does.</a:t>
            </a:r>
            <a:endParaRPr sz="1700">
              <a:solidFill>
                <a:srgbClr val="212121"/>
              </a:solidFill>
            </a:endParaRPr>
          </a:p>
          <a:p>
            <a:pPr indent="0" lvl="0" marL="457200" rtl="0" algn="l">
              <a:spcBef>
                <a:spcPts val="1200"/>
              </a:spcBef>
              <a:spcAft>
                <a:spcPts val="1200"/>
              </a:spcAft>
              <a:buNone/>
            </a:pPr>
            <a:r>
              <a:t/>
            </a:r>
            <a:endParaRPr sz="1700">
              <a:solidFill>
                <a:srgbClr val="21212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9"/>
          <p:cNvSpPr txBox="1"/>
          <p:nvPr>
            <p:ph type="title"/>
          </p:nvPr>
        </p:nvSpPr>
        <p:spPr>
          <a:xfrm>
            <a:off x="3353550" y="1483450"/>
            <a:ext cx="20178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0"/>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Works Cited</a:t>
            </a:r>
            <a:endParaRPr/>
          </a:p>
        </p:txBody>
      </p:sp>
      <p:sp>
        <p:nvSpPr>
          <p:cNvPr id="172" name="Google Shape;172;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2"/>
              </a:buClr>
              <a:buSzPct val="91666"/>
              <a:buFont typeface="Arial"/>
              <a:buNone/>
            </a:pPr>
            <a:r>
              <a:rPr b="1" lang="en" sz="1200">
                <a:solidFill>
                  <a:schemeClr val="dk2"/>
                </a:solidFill>
                <a:latin typeface="Times New Roman"/>
                <a:ea typeface="Times New Roman"/>
                <a:cs typeface="Times New Roman"/>
                <a:sym typeface="Times New Roman"/>
              </a:rPr>
              <a:t>Citations</a:t>
            </a:r>
            <a:endParaRPr sz="1200">
              <a:solidFill>
                <a:schemeClr val="dk2"/>
              </a:solidFill>
              <a:latin typeface="Times New Roman"/>
              <a:ea typeface="Times New Roman"/>
              <a:cs typeface="Times New Roman"/>
              <a:sym typeface="Times New Roman"/>
            </a:endParaRPr>
          </a:p>
          <a:p>
            <a:pPr indent="-228600" lvl="0" marL="228600" rtl="0" algn="l">
              <a:spcBef>
                <a:spcPts val="1000"/>
              </a:spcBef>
              <a:spcAft>
                <a:spcPts val="0"/>
              </a:spcAft>
              <a:buClr>
                <a:schemeClr val="dk2"/>
              </a:buClr>
              <a:buSzPct val="91666"/>
              <a:buFont typeface="Arial"/>
              <a:buNone/>
            </a:pPr>
            <a:r>
              <a:rPr lang="en" sz="1200">
                <a:solidFill>
                  <a:schemeClr val="dk2"/>
                </a:solidFill>
                <a:latin typeface="Times New Roman"/>
                <a:ea typeface="Times New Roman"/>
                <a:cs typeface="Times New Roman"/>
                <a:sym typeface="Times New Roman"/>
              </a:rPr>
              <a:t>  Anderson, Hans and Denkman, Libby. “Even with Vision Zero, traffic fatalities remain high in Seattle.” </a:t>
            </a:r>
            <a:r>
              <a:rPr i="1" lang="en" sz="1200">
                <a:solidFill>
                  <a:schemeClr val="dk2"/>
                </a:solidFill>
                <a:latin typeface="Times New Roman"/>
                <a:ea typeface="Times New Roman"/>
                <a:cs typeface="Times New Roman"/>
                <a:sym typeface="Times New Roman"/>
              </a:rPr>
              <a:t>KUOW</a:t>
            </a:r>
            <a:r>
              <a:rPr lang="en" sz="1200">
                <a:solidFill>
                  <a:schemeClr val="dk2"/>
                </a:solidFill>
                <a:latin typeface="Times New Roman"/>
                <a:ea typeface="Times New Roman"/>
                <a:cs typeface="Times New Roman"/>
                <a:sym typeface="Times New Roman"/>
              </a:rPr>
              <a:t>, </a:t>
            </a:r>
            <a:r>
              <a:rPr lang="en" sz="1200" u="sng">
                <a:solidFill>
                  <a:srgbClr val="1155CC"/>
                </a:solidFill>
                <a:latin typeface="Times New Roman"/>
                <a:ea typeface="Times New Roman"/>
                <a:cs typeface="Times New Roman"/>
                <a:sym typeface="Times New Roman"/>
                <a:hlinkClick r:id="rId3">
                  <a:extLst>
                    <a:ext uri="{A12FA001-AC4F-418D-AE19-62706E023703}">
                      <ahyp:hlinkClr val="tx"/>
                    </a:ext>
                  </a:extLst>
                </a:hlinkClick>
              </a:rPr>
              <a:t>https://www.kuow.org/stories/even-with-vision-zero-traffic-fatalities-remain-high-in-Seattle</a:t>
            </a:r>
            <a:r>
              <a:rPr lang="en" sz="1200">
                <a:solidFill>
                  <a:schemeClr val="dk2"/>
                </a:solidFill>
                <a:latin typeface="Times New Roman"/>
                <a:ea typeface="Times New Roman"/>
                <a:cs typeface="Times New Roman"/>
                <a:sym typeface="Times New Roman"/>
              </a:rPr>
              <a:t>. Accessed 15 October 2022.</a:t>
            </a:r>
            <a:endParaRPr sz="1200">
              <a:solidFill>
                <a:schemeClr val="dk2"/>
              </a:solidFill>
              <a:latin typeface="Times New Roman"/>
              <a:ea typeface="Times New Roman"/>
              <a:cs typeface="Times New Roman"/>
              <a:sym typeface="Times New Roman"/>
            </a:endParaRPr>
          </a:p>
          <a:p>
            <a:pPr indent="-228600" lvl="0" marL="228600" rtl="0" algn="l">
              <a:spcBef>
                <a:spcPts val="1000"/>
              </a:spcBef>
              <a:spcAft>
                <a:spcPts val="0"/>
              </a:spcAft>
              <a:buClr>
                <a:schemeClr val="dk2"/>
              </a:buClr>
              <a:buSzPct val="91666"/>
              <a:buFont typeface="Arial"/>
              <a:buNone/>
            </a:pPr>
            <a:r>
              <a:rPr lang="en" sz="1200">
                <a:solidFill>
                  <a:schemeClr val="dk2"/>
                </a:solidFill>
                <a:latin typeface="Times New Roman"/>
                <a:ea typeface="Times New Roman"/>
                <a:cs typeface="Times New Roman"/>
                <a:sym typeface="Times New Roman"/>
              </a:rPr>
              <a:t>City of Seattle, Department of Transportation. </a:t>
            </a:r>
            <a:r>
              <a:rPr i="1" lang="en" sz="1200">
                <a:solidFill>
                  <a:schemeClr val="dk2"/>
                </a:solidFill>
                <a:latin typeface="Times New Roman"/>
                <a:ea typeface="Times New Roman"/>
                <a:cs typeface="Times New Roman"/>
                <a:sym typeface="Times New Roman"/>
              </a:rPr>
              <a:t>Collisions- All Years</a:t>
            </a:r>
            <a:r>
              <a:rPr lang="en" sz="1200">
                <a:solidFill>
                  <a:schemeClr val="dk2"/>
                </a:solidFill>
                <a:latin typeface="Times New Roman"/>
                <a:ea typeface="Times New Roman"/>
                <a:cs typeface="Times New Roman"/>
                <a:sym typeface="Times New Roman"/>
              </a:rPr>
              <a:t>. City of Seattle, n.d. </a:t>
            </a:r>
            <a:r>
              <a:rPr lang="en" sz="1200" u="sng">
                <a:solidFill>
                  <a:srgbClr val="1155CC"/>
                </a:solidFill>
                <a:latin typeface="Times New Roman"/>
                <a:ea typeface="Times New Roman"/>
                <a:cs typeface="Times New Roman"/>
                <a:sym typeface="Times New Roman"/>
                <a:hlinkClick r:id="rId4">
                  <a:extLst>
                    <a:ext uri="{A12FA001-AC4F-418D-AE19-62706E023703}">
                      <ahyp:hlinkClr val="tx"/>
                    </a:ext>
                  </a:extLst>
                </a:hlinkClick>
              </a:rPr>
              <a:t>https://www.seattle.gov/Documents/Departments/SDOT/GIS/Collisions_OD.pdf</a:t>
            </a:r>
            <a:r>
              <a:rPr lang="en" sz="1200">
                <a:solidFill>
                  <a:schemeClr val="dk2"/>
                </a:solidFill>
                <a:latin typeface="Times New Roman"/>
                <a:ea typeface="Times New Roman"/>
                <a:cs typeface="Times New Roman"/>
                <a:sym typeface="Times New Roman"/>
              </a:rPr>
              <a:t> </a:t>
            </a:r>
            <a:endParaRPr sz="1200">
              <a:solidFill>
                <a:schemeClr val="dk2"/>
              </a:solidFill>
              <a:latin typeface="Times New Roman"/>
              <a:ea typeface="Times New Roman"/>
              <a:cs typeface="Times New Roman"/>
              <a:sym typeface="Times New Roman"/>
            </a:endParaRPr>
          </a:p>
          <a:p>
            <a:pPr indent="-228600" lvl="0" marL="228600" rtl="0" algn="l">
              <a:spcBef>
                <a:spcPts val="1000"/>
              </a:spcBef>
              <a:spcAft>
                <a:spcPts val="0"/>
              </a:spcAft>
              <a:buClr>
                <a:schemeClr val="dk2"/>
              </a:buClr>
              <a:buSzPct val="91666"/>
              <a:buFont typeface="Arial"/>
              <a:buNone/>
            </a:pPr>
            <a:r>
              <a:rPr lang="en" sz="1200">
                <a:solidFill>
                  <a:schemeClr val="dk2"/>
                </a:solidFill>
                <a:latin typeface="Times New Roman"/>
                <a:ea typeface="Times New Roman"/>
                <a:cs typeface="Times New Roman"/>
                <a:sym typeface="Times New Roman"/>
              </a:rPr>
              <a:t>City of Seattle, Department of Transportation. </a:t>
            </a:r>
            <a:r>
              <a:rPr i="1" lang="en" sz="1200">
                <a:solidFill>
                  <a:schemeClr val="dk2"/>
                </a:solidFill>
                <a:latin typeface="Times New Roman"/>
                <a:ea typeface="Times New Roman"/>
                <a:cs typeface="Times New Roman"/>
                <a:sym typeface="Times New Roman"/>
              </a:rPr>
              <a:t>2021 Traffic Report</a:t>
            </a:r>
            <a:r>
              <a:rPr lang="en" sz="1200">
                <a:solidFill>
                  <a:schemeClr val="dk2"/>
                </a:solidFill>
                <a:latin typeface="Times New Roman"/>
                <a:ea typeface="Times New Roman"/>
                <a:cs typeface="Times New Roman"/>
                <a:sym typeface="Times New Roman"/>
              </a:rPr>
              <a:t>. City of Seattle, February 2022. </a:t>
            </a:r>
            <a:endParaRPr sz="1200">
              <a:solidFill>
                <a:schemeClr val="dk2"/>
              </a:solidFill>
              <a:latin typeface="Times New Roman"/>
              <a:ea typeface="Times New Roman"/>
              <a:cs typeface="Times New Roman"/>
              <a:sym typeface="Times New Roman"/>
            </a:endParaRPr>
          </a:p>
          <a:p>
            <a:pPr indent="-228600" lvl="0" marL="228600" rtl="0" algn="l">
              <a:spcBef>
                <a:spcPts val="1000"/>
              </a:spcBef>
              <a:spcAft>
                <a:spcPts val="0"/>
              </a:spcAft>
              <a:buClr>
                <a:schemeClr val="dk2"/>
              </a:buClr>
              <a:buSzPct val="91666"/>
              <a:buFont typeface="Arial"/>
              <a:buNone/>
            </a:pPr>
            <a:r>
              <a:rPr lang="en" sz="1200">
                <a:solidFill>
                  <a:schemeClr val="dk2"/>
                </a:solidFill>
                <a:latin typeface="Times New Roman"/>
                <a:ea typeface="Times New Roman"/>
                <a:cs typeface="Times New Roman"/>
                <a:sym typeface="Times New Roman"/>
              </a:rPr>
              <a:t>“Demystifying the Safe Systems Approach.” </a:t>
            </a:r>
            <a:r>
              <a:rPr i="1" lang="en" sz="1200">
                <a:solidFill>
                  <a:schemeClr val="dk2"/>
                </a:solidFill>
                <a:latin typeface="Times New Roman"/>
                <a:ea typeface="Times New Roman"/>
                <a:cs typeface="Times New Roman"/>
                <a:sym typeface="Times New Roman"/>
              </a:rPr>
              <a:t> Vision Zero Network, </a:t>
            </a:r>
            <a:r>
              <a:rPr lang="en" sz="1200" u="sng">
                <a:solidFill>
                  <a:srgbClr val="1155CC"/>
                </a:solidFill>
                <a:latin typeface="Times New Roman"/>
                <a:ea typeface="Times New Roman"/>
                <a:cs typeface="Times New Roman"/>
                <a:sym typeface="Times New Roman"/>
                <a:hlinkClick r:id="rId5">
                  <a:extLst>
                    <a:ext uri="{A12FA001-AC4F-418D-AE19-62706E023703}">
                      <ahyp:hlinkClr val="tx"/>
                    </a:ext>
                  </a:extLst>
                </a:hlinkClick>
              </a:rPr>
              <a:t>https://visionzeronetwork.org/resources/demystifying-the-safe-system-approach/</a:t>
            </a:r>
            <a:r>
              <a:rPr lang="en" sz="1200">
                <a:solidFill>
                  <a:schemeClr val="dk2"/>
                </a:solidFill>
                <a:latin typeface="Times New Roman"/>
                <a:ea typeface="Times New Roman"/>
                <a:cs typeface="Times New Roman"/>
                <a:sym typeface="Times New Roman"/>
              </a:rPr>
              <a:t>. Accessed 15 October 2022.</a:t>
            </a:r>
            <a:endParaRPr sz="1200">
              <a:solidFill>
                <a:schemeClr val="dk2"/>
              </a:solidFill>
              <a:latin typeface="Times New Roman"/>
              <a:ea typeface="Times New Roman"/>
              <a:cs typeface="Times New Roman"/>
              <a:sym typeface="Times New Roman"/>
            </a:endParaRPr>
          </a:p>
          <a:p>
            <a:pPr indent="-228600" lvl="0" marL="228600" rtl="0" algn="l">
              <a:spcBef>
                <a:spcPts val="1000"/>
              </a:spcBef>
              <a:spcAft>
                <a:spcPts val="0"/>
              </a:spcAft>
              <a:buClr>
                <a:schemeClr val="dk2"/>
              </a:buClr>
              <a:buSzPct val="91666"/>
              <a:buFont typeface="Arial"/>
              <a:buNone/>
            </a:pPr>
            <a:r>
              <a:rPr lang="en" sz="1200">
                <a:solidFill>
                  <a:schemeClr val="dk2"/>
                </a:solidFill>
                <a:latin typeface="Times New Roman"/>
                <a:ea typeface="Times New Roman"/>
                <a:cs typeface="Times New Roman"/>
                <a:sym typeface="Times New Roman"/>
              </a:rPr>
              <a:t>“Speed Limits.” </a:t>
            </a:r>
            <a:r>
              <a:rPr i="1" lang="en" sz="1200">
                <a:solidFill>
                  <a:schemeClr val="dk2"/>
                </a:solidFill>
                <a:latin typeface="Times New Roman"/>
                <a:ea typeface="Times New Roman"/>
                <a:cs typeface="Times New Roman"/>
                <a:sym typeface="Times New Roman"/>
              </a:rPr>
              <a:t>City of Seattle, </a:t>
            </a:r>
            <a:r>
              <a:rPr lang="en" sz="1200" u="sng">
                <a:solidFill>
                  <a:srgbClr val="1155CC"/>
                </a:solidFill>
                <a:latin typeface="Times New Roman"/>
                <a:ea typeface="Times New Roman"/>
                <a:cs typeface="Times New Roman"/>
                <a:sym typeface="Times New Roman"/>
                <a:hlinkClick r:id="rId6">
                  <a:extLst>
                    <a:ext uri="{A12FA001-AC4F-418D-AE19-62706E023703}">
                      <ahyp:hlinkClr val="tx"/>
                    </a:ext>
                  </a:extLst>
                </a:hlinkClick>
              </a:rPr>
              <a:t>https://www.seattle.gov/transportation/projects-and-programs/safety-first/vision-zero/speedlimits</a:t>
            </a:r>
            <a:r>
              <a:rPr lang="en" sz="1200">
                <a:solidFill>
                  <a:schemeClr val="dk2"/>
                </a:solidFill>
                <a:latin typeface="Times New Roman"/>
                <a:ea typeface="Times New Roman"/>
                <a:cs typeface="Times New Roman"/>
                <a:sym typeface="Times New Roman"/>
              </a:rPr>
              <a:t>. Accessed 15 October 2022. </a:t>
            </a:r>
            <a:endParaRPr sz="1200">
              <a:solidFill>
                <a:schemeClr val="dk2"/>
              </a:solidFill>
              <a:latin typeface="Times New Roman"/>
              <a:ea typeface="Times New Roman"/>
              <a:cs typeface="Times New Roman"/>
              <a:sym typeface="Times New Roman"/>
            </a:endParaRPr>
          </a:p>
          <a:p>
            <a:pPr indent="-228600" lvl="0" marL="228600" rtl="0" algn="l">
              <a:spcBef>
                <a:spcPts val="1000"/>
              </a:spcBef>
              <a:spcAft>
                <a:spcPts val="0"/>
              </a:spcAft>
              <a:buClr>
                <a:schemeClr val="dk2"/>
              </a:buClr>
              <a:buSzPct val="91666"/>
              <a:buFont typeface="Arial"/>
              <a:buNone/>
            </a:pPr>
            <a:r>
              <a:rPr lang="en" sz="1200">
                <a:solidFill>
                  <a:schemeClr val="dk2"/>
                </a:solidFill>
                <a:latin typeface="Times New Roman"/>
                <a:ea typeface="Times New Roman"/>
                <a:cs typeface="Times New Roman"/>
                <a:sym typeface="Times New Roman"/>
              </a:rPr>
              <a:t>“Vision Zero.” </a:t>
            </a:r>
            <a:r>
              <a:rPr i="1" lang="en" sz="1200">
                <a:solidFill>
                  <a:schemeClr val="dk2"/>
                </a:solidFill>
                <a:latin typeface="Times New Roman"/>
                <a:ea typeface="Times New Roman"/>
                <a:cs typeface="Times New Roman"/>
                <a:sym typeface="Times New Roman"/>
              </a:rPr>
              <a:t>City of Seattle</a:t>
            </a:r>
            <a:r>
              <a:rPr lang="en" sz="1200">
                <a:solidFill>
                  <a:schemeClr val="dk2"/>
                </a:solidFill>
                <a:latin typeface="Times New Roman"/>
                <a:ea typeface="Times New Roman"/>
                <a:cs typeface="Times New Roman"/>
                <a:sym typeface="Times New Roman"/>
              </a:rPr>
              <a:t>, </a:t>
            </a:r>
            <a:r>
              <a:rPr lang="en" sz="1200" u="sng">
                <a:solidFill>
                  <a:srgbClr val="1155CC"/>
                </a:solidFill>
                <a:latin typeface="Times New Roman"/>
                <a:ea typeface="Times New Roman"/>
                <a:cs typeface="Times New Roman"/>
                <a:sym typeface="Times New Roman"/>
                <a:hlinkClick r:id="rId7">
                  <a:extLst>
                    <a:ext uri="{A12FA001-AC4F-418D-AE19-62706E023703}">
                      <ahyp:hlinkClr val="tx"/>
                    </a:ext>
                  </a:extLst>
                </a:hlinkClick>
              </a:rPr>
              <a:t>https://www.seattle.gov/transportation/projects-and-programs/safety-first/vision-zero</a:t>
            </a:r>
            <a:r>
              <a:rPr lang="en" sz="1200">
                <a:solidFill>
                  <a:schemeClr val="dk2"/>
                </a:solidFill>
                <a:latin typeface="Times New Roman"/>
                <a:ea typeface="Times New Roman"/>
                <a:cs typeface="Times New Roman"/>
                <a:sym typeface="Times New Roman"/>
              </a:rPr>
              <a:t>. Accessed 15 October 2022. </a:t>
            </a:r>
            <a:endParaRPr sz="1200">
              <a:solidFill>
                <a:schemeClr val="dk2"/>
              </a:solidFill>
              <a:latin typeface="Times New Roman"/>
              <a:ea typeface="Times New Roman"/>
              <a:cs typeface="Times New Roman"/>
              <a:sym typeface="Times New Roman"/>
            </a:endParaRPr>
          </a:p>
          <a:p>
            <a:pPr indent="-228600" lvl="0" marL="228600" rtl="0" algn="l">
              <a:spcBef>
                <a:spcPts val="1000"/>
              </a:spcBef>
              <a:spcAft>
                <a:spcPts val="0"/>
              </a:spcAft>
              <a:buClr>
                <a:schemeClr val="dk2"/>
              </a:buClr>
              <a:buSzPct val="91666"/>
              <a:buFont typeface="Arial"/>
              <a:buNone/>
            </a:pPr>
            <a:r>
              <a:t/>
            </a:r>
            <a:endParaRPr sz="1200">
              <a:solidFill>
                <a:schemeClr val="dk2"/>
              </a:solidFill>
              <a:latin typeface="Times New Roman"/>
              <a:ea typeface="Times New Roman"/>
              <a:cs typeface="Times New Roman"/>
              <a:sym typeface="Times New Roman"/>
            </a:endParaRPr>
          </a:p>
          <a:p>
            <a:pPr indent="0" lvl="0" marL="0" rtl="0" algn="l">
              <a:spcBef>
                <a:spcPts val="10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5" name="Google Shape;65;p14"/>
          <p:cNvSpPr txBox="1"/>
          <p:nvPr>
            <p:ph idx="1" type="body"/>
          </p:nvPr>
        </p:nvSpPr>
        <p:spPr>
          <a:xfrm>
            <a:off x="220200" y="738300"/>
            <a:ext cx="5710800" cy="408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300">
              <a:solidFill>
                <a:srgbClr val="181E25"/>
              </a:solidFill>
            </a:endParaRPr>
          </a:p>
          <a:p>
            <a:pPr indent="0" lvl="0" marL="0" rtl="0" algn="l">
              <a:spcBef>
                <a:spcPts val="1200"/>
              </a:spcBef>
              <a:spcAft>
                <a:spcPts val="0"/>
              </a:spcAft>
              <a:buNone/>
            </a:pPr>
            <a:r>
              <a:t/>
            </a:r>
            <a:endParaRPr sz="2086">
              <a:solidFill>
                <a:srgbClr val="000000"/>
              </a:solidFill>
            </a:endParaRPr>
          </a:p>
          <a:p>
            <a:pPr indent="-314325" lvl="0" marL="457200" rtl="0" algn="l">
              <a:spcBef>
                <a:spcPts val="1200"/>
              </a:spcBef>
              <a:spcAft>
                <a:spcPts val="0"/>
              </a:spcAft>
              <a:buClr>
                <a:srgbClr val="000000"/>
              </a:buClr>
              <a:buSzPts val="1350"/>
              <a:buChar char="●"/>
            </a:pPr>
            <a:r>
              <a:rPr lang="en" sz="1350">
                <a:solidFill>
                  <a:srgbClr val="000000"/>
                </a:solidFill>
              </a:rPr>
              <a:t>In Seattle, traffic deaths or injuries have continued to rise. </a:t>
            </a:r>
            <a:endParaRPr sz="1350">
              <a:solidFill>
                <a:srgbClr val="000000"/>
              </a:solidFill>
            </a:endParaRPr>
          </a:p>
          <a:p>
            <a:pPr indent="-314325" lvl="0" marL="457200" rtl="0" algn="l">
              <a:spcBef>
                <a:spcPts val="0"/>
              </a:spcBef>
              <a:spcAft>
                <a:spcPts val="0"/>
              </a:spcAft>
              <a:buClr>
                <a:srgbClr val="000000"/>
              </a:buClr>
              <a:buSzPts val="1350"/>
              <a:buChar char="●"/>
            </a:pPr>
            <a:r>
              <a:rPr lang="en" sz="1350">
                <a:solidFill>
                  <a:srgbClr val="000000"/>
                </a:solidFill>
              </a:rPr>
              <a:t>Speed limits and speeding are one of the leading factors in the severity of collisions (City of Seattle). </a:t>
            </a:r>
            <a:endParaRPr sz="1350">
              <a:solidFill>
                <a:srgbClr val="000000"/>
              </a:solidFill>
            </a:endParaRPr>
          </a:p>
          <a:p>
            <a:pPr indent="-314325" lvl="0" marL="457200" rtl="0" algn="l">
              <a:spcBef>
                <a:spcPts val="0"/>
              </a:spcBef>
              <a:spcAft>
                <a:spcPts val="0"/>
              </a:spcAft>
              <a:buClr>
                <a:srgbClr val="000000"/>
              </a:buClr>
              <a:buSzPts val="1350"/>
              <a:buChar char="●"/>
            </a:pPr>
            <a:r>
              <a:rPr lang="en" sz="1350">
                <a:solidFill>
                  <a:srgbClr val="000000"/>
                </a:solidFill>
              </a:rPr>
              <a:t>Understanding the bigger picture. </a:t>
            </a:r>
            <a:endParaRPr sz="1350">
              <a:solidFill>
                <a:srgbClr val="000000"/>
              </a:solidFill>
            </a:endParaRPr>
          </a:p>
          <a:p>
            <a:pPr indent="-314325" lvl="0" marL="457200" rtl="0" algn="l">
              <a:spcBef>
                <a:spcPts val="0"/>
              </a:spcBef>
              <a:spcAft>
                <a:spcPts val="0"/>
              </a:spcAft>
              <a:buClr>
                <a:srgbClr val="000000"/>
              </a:buClr>
              <a:buSzPts val="1350"/>
              <a:buChar char="●"/>
            </a:pPr>
            <a:r>
              <a:rPr lang="en" sz="1350">
                <a:solidFill>
                  <a:srgbClr val="000000"/>
                </a:solidFill>
              </a:rPr>
              <a:t>This project will use the City of Seattle’s collision dataset to analyze these different factors.</a:t>
            </a:r>
            <a:endParaRPr sz="1350">
              <a:solidFill>
                <a:srgbClr val="000000"/>
              </a:solidFill>
            </a:endParaRPr>
          </a:p>
        </p:txBody>
      </p:sp>
      <p:pic>
        <p:nvPicPr>
          <p:cNvPr id="66" name="Google Shape;66;p14"/>
          <p:cNvPicPr preferRelativeResize="0"/>
          <p:nvPr/>
        </p:nvPicPr>
        <p:blipFill>
          <a:blip r:embed="rId3">
            <a:alphaModFix/>
          </a:blip>
          <a:stretch>
            <a:fillRect/>
          </a:stretch>
        </p:blipFill>
        <p:spPr>
          <a:xfrm>
            <a:off x="5879100" y="1068424"/>
            <a:ext cx="2908200" cy="323114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Description</a:t>
            </a:r>
            <a:endParaRPr/>
          </a:p>
        </p:txBody>
      </p:sp>
      <p:sp>
        <p:nvSpPr>
          <p:cNvPr id="72" name="Google Shape;72;p1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181E25"/>
              </a:buClr>
              <a:buSzPts val="1300"/>
              <a:buChar char="●"/>
            </a:pPr>
            <a:r>
              <a:rPr lang="en" sz="1300">
                <a:solidFill>
                  <a:srgbClr val="181E25"/>
                </a:solidFill>
              </a:rPr>
              <a:t>The dataset includes all types of collisions from 2004 to Present day.</a:t>
            </a:r>
            <a:endParaRPr sz="1300">
              <a:solidFill>
                <a:srgbClr val="181E25"/>
              </a:solidFill>
            </a:endParaRPr>
          </a:p>
          <a:p>
            <a:pPr indent="-311150" lvl="0" marL="457200" rtl="0" algn="l">
              <a:spcBef>
                <a:spcPts val="0"/>
              </a:spcBef>
              <a:spcAft>
                <a:spcPts val="0"/>
              </a:spcAft>
              <a:buClr>
                <a:srgbClr val="181E25"/>
              </a:buClr>
              <a:buSzPts val="1300"/>
              <a:buChar char="●"/>
            </a:pPr>
            <a:r>
              <a:rPr lang="en" sz="1300">
                <a:solidFill>
                  <a:srgbClr val="181E25"/>
                </a:solidFill>
              </a:rPr>
              <a:t>The size of our dataset is 9,487,040 elements (237,176 rows).</a:t>
            </a:r>
            <a:endParaRPr sz="1300">
              <a:solidFill>
                <a:srgbClr val="181E25"/>
              </a:solidFill>
            </a:endParaRPr>
          </a:p>
          <a:p>
            <a:pPr indent="-311150" lvl="0" marL="457200" rtl="0" algn="l">
              <a:spcBef>
                <a:spcPts val="0"/>
              </a:spcBef>
              <a:spcAft>
                <a:spcPts val="0"/>
              </a:spcAft>
              <a:buClr>
                <a:srgbClr val="181E25"/>
              </a:buClr>
              <a:buSzPts val="1300"/>
              <a:buChar char="●"/>
            </a:pPr>
            <a:r>
              <a:rPr lang="en" sz="1300">
                <a:solidFill>
                  <a:srgbClr val="181E25"/>
                </a:solidFill>
              </a:rPr>
              <a:t>The dataset is </a:t>
            </a:r>
            <a:r>
              <a:rPr lang="en" sz="1300">
                <a:solidFill>
                  <a:srgbClr val="181E25"/>
                </a:solidFill>
              </a:rPr>
              <a:t>from the City of Seattle Gov. site and is collected by the SDOT Traffic Management Division.</a:t>
            </a:r>
            <a:endParaRPr sz="1300">
              <a:solidFill>
                <a:srgbClr val="181E25"/>
              </a:solidFill>
            </a:endParaRPr>
          </a:p>
          <a:p>
            <a:pPr indent="-311150" lvl="0" marL="457200" rtl="0" algn="l">
              <a:spcBef>
                <a:spcPts val="0"/>
              </a:spcBef>
              <a:spcAft>
                <a:spcPts val="0"/>
              </a:spcAft>
              <a:buClr>
                <a:srgbClr val="181E25"/>
              </a:buClr>
              <a:buSzPts val="1300"/>
              <a:buChar char="●"/>
            </a:pPr>
            <a:r>
              <a:rPr lang="en" sz="1300">
                <a:solidFill>
                  <a:srgbClr val="181E25"/>
                </a:solidFill>
              </a:rPr>
              <a:t>Quality of the Data: NaNs. </a:t>
            </a:r>
            <a:endParaRPr sz="1300">
              <a:solidFill>
                <a:srgbClr val="181E25"/>
              </a:solidFill>
            </a:endParaRPr>
          </a:p>
          <a:p>
            <a:pPr indent="-311150" lvl="0" marL="457200" rtl="0" algn="l">
              <a:spcBef>
                <a:spcPts val="0"/>
              </a:spcBef>
              <a:spcAft>
                <a:spcPts val="0"/>
              </a:spcAft>
              <a:buClr>
                <a:srgbClr val="181E25"/>
              </a:buClr>
              <a:buSzPts val="1300"/>
              <a:buChar char="●"/>
            </a:pPr>
            <a:r>
              <a:rPr lang="en" sz="1300">
                <a:solidFill>
                  <a:srgbClr val="181E25"/>
                </a:solidFill>
              </a:rPr>
              <a:t>Data Processed: Extracting the csv file from site.</a:t>
            </a:r>
            <a:endParaRPr sz="1300">
              <a:solidFill>
                <a:srgbClr val="181E25"/>
              </a:solidFill>
            </a:endParaRPr>
          </a:p>
          <a:p>
            <a:pPr indent="-311150" lvl="0" marL="457200" rtl="0" algn="l">
              <a:spcBef>
                <a:spcPts val="0"/>
              </a:spcBef>
              <a:spcAft>
                <a:spcPts val="0"/>
              </a:spcAft>
              <a:buClr>
                <a:srgbClr val="181E25"/>
              </a:buClr>
              <a:buSzPts val="1300"/>
              <a:buChar char="●"/>
            </a:pPr>
            <a:r>
              <a:rPr lang="en" sz="1300">
                <a:solidFill>
                  <a:srgbClr val="181E25"/>
                </a:solidFill>
              </a:rPr>
              <a:t>Unsure on whether informed consent was given for data collection.</a:t>
            </a:r>
            <a:endParaRPr sz="1300">
              <a:solidFill>
                <a:srgbClr val="181E25"/>
              </a:solidFill>
            </a:endParaRPr>
          </a:p>
          <a:p>
            <a:pPr indent="-311150" lvl="0" marL="457200" rtl="0" algn="l">
              <a:spcBef>
                <a:spcPts val="0"/>
              </a:spcBef>
              <a:spcAft>
                <a:spcPts val="0"/>
              </a:spcAft>
              <a:buClr>
                <a:srgbClr val="181E25"/>
              </a:buClr>
              <a:buSzPts val="1300"/>
              <a:buChar char="●"/>
            </a:pPr>
            <a:r>
              <a:rPr lang="en" sz="1300">
                <a:solidFill>
                  <a:srgbClr val="181E25"/>
                </a:solidFill>
              </a:rPr>
              <a:t>No privacy was violated.</a:t>
            </a:r>
            <a:endParaRPr sz="1300">
              <a:solidFill>
                <a:srgbClr val="181E25"/>
              </a:solidFill>
            </a:endParaRPr>
          </a:p>
          <a:p>
            <a:pPr indent="0" lvl="0" marL="457200" rtl="0" algn="l">
              <a:spcBef>
                <a:spcPts val="1200"/>
              </a:spcBef>
              <a:spcAft>
                <a:spcPts val="1200"/>
              </a:spcAft>
              <a:buNone/>
            </a:pPr>
            <a:r>
              <a:t/>
            </a:r>
            <a:endParaRPr sz="1300">
              <a:solidFill>
                <a:srgbClr val="181E25"/>
              </a:solidFill>
            </a:endParaRPr>
          </a:p>
        </p:txBody>
      </p:sp>
      <p:pic>
        <p:nvPicPr>
          <p:cNvPr id="73" name="Google Shape;73;p15"/>
          <p:cNvPicPr preferRelativeResize="0"/>
          <p:nvPr/>
        </p:nvPicPr>
        <p:blipFill>
          <a:blip r:embed="rId3">
            <a:alphaModFix/>
          </a:blip>
          <a:stretch>
            <a:fillRect/>
          </a:stretch>
        </p:blipFill>
        <p:spPr>
          <a:xfrm>
            <a:off x="4202450" y="869250"/>
            <a:ext cx="4585424" cy="3699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 Weather</a:t>
            </a:r>
            <a:endParaRPr/>
          </a:p>
        </p:txBody>
      </p:sp>
      <p:pic>
        <p:nvPicPr>
          <p:cNvPr id="79" name="Google Shape;79;p16"/>
          <p:cNvPicPr preferRelativeResize="0"/>
          <p:nvPr/>
        </p:nvPicPr>
        <p:blipFill>
          <a:blip r:embed="rId3">
            <a:alphaModFix/>
          </a:blip>
          <a:stretch>
            <a:fillRect/>
          </a:stretch>
        </p:blipFill>
        <p:spPr>
          <a:xfrm>
            <a:off x="1365068" y="1067613"/>
            <a:ext cx="6413864" cy="3770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 Light condition </a:t>
            </a:r>
            <a:endParaRPr/>
          </a:p>
        </p:txBody>
      </p:sp>
      <p:pic>
        <p:nvPicPr>
          <p:cNvPr id="85" name="Google Shape;85;p17"/>
          <p:cNvPicPr preferRelativeResize="0"/>
          <p:nvPr/>
        </p:nvPicPr>
        <p:blipFill>
          <a:blip r:embed="rId3">
            <a:alphaModFix/>
          </a:blip>
          <a:stretch>
            <a:fillRect/>
          </a:stretch>
        </p:blipFill>
        <p:spPr>
          <a:xfrm>
            <a:off x="1478289" y="1162712"/>
            <a:ext cx="6187422" cy="3122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Preparation and Initial Analysis</a:t>
            </a:r>
            <a:endParaRPr/>
          </a:p>
        </p:txBody>
      </p:sp>
      <p:sp>
        <p:nvSpPr>
          <p:cNvPr id="91" name="Google Shape;91;p18"/>
          <p:cNvSpPr txBox="1"/>
          <p:nvPr>
            <p:ph idx="1" type="body"/>
          </p:nvPr>
        </p:nvSpPr>
        <p:spPr>
          <a:xfrm>
            <a:off x="267300" y="1276825"/>
            <a:ext cx="2682300" cy="3416400"/>
          </a:xfrm>
          <a:prstGeom prst="rect">
            <a:avLst/>
          </a:prstGeom>
        </p:spPr>
        <p:txBody>
          <a:bodyPr anchorCtr="0" anchor="t" bIns="91425" lIns="91425" spcFirstLastPara="1" rIns="91425" wrap="square" tIns="91425">
            <a:normAutofit lnSpcReduction="20000"/>
          </a:bodyPr>
          <a:lstStyle/>
          <a:p>
            <a:pPr indent="-330200" lvl="0" marL="457200" marR="0" rtl="0" algn="l">
              <a:lnSpc>
                <a:spcPct val="115000"/>
              </a:lnSpc>
              <a:spcBef>
                <a:spcPts val="0"/>
              </a:spcBef>
              <a:spcAft>
                <a:spcPts val="0"/>
              </a:spcAft>
              <a:buClr>
                <a:schemeClr val="dk2"/>
              </a:buClr>
              <a:buSzPts val="1600"/>
              <a:buChar char="●"/>
            </a:pPr>
            <a:r>
              <a:rPr lang="en" sz="1500">
                <a:solidFill>
                  <a:schemeClr val="dk2"/>
                </a:solidFill>
              </a:rPr>
              <a:t>Handling missing values</a:t>
            </a:r>
            <a:endParaRPr sz="1500">
              <a:solidFill>
                <a:schemeClr val="dk2"/>
              </a:solidFill>
            </a:endParaRPr>
          </a:p>
          <a:p>
            <a:pPr indent="0" lvl="0" marL="457200" marR="0" rtl="0" algn="l">
              <a:lnSpc>
                <a:spcPct val="115000"/>
              </a:lnSpc>
              <a:spcBef>
                <a:spcPts val="1200"/>
              </a:spcBef>
              <a:spcAft>
                <a:spcPts val="0"/>
              </a:spcAft>
              <a:buNone/>
            </a:pPr>
            <a:r>
              <a:t/>
            </a:r>
            <a:endParaRPr sz="1500">
              <a:solidFill>
                <a:schemeClr val="dk2"/>
              </a:solidFill>
            </a:endParaRPr>
          </a:p>
          <a:p>
            <a:pPr indent="-330200" lvl="0" marL="457200" marR="0" rtl="0" algn="l">
              <a:lnSpc>
                <a:spcPct val="115000"/>
              </a:lnSpc>
              <a:spcBef>
                <a:spcPts val="1200"/>
              </a:spcBef>
              <a:spcAft>
                <a:spcPts val="0"/>
              </a:spcAft>
              <a:buClr>
                <a:schemeClr val="dk2"/>
              </a:buClr>
              <a:buSzPts val="1600"/>
              <a:buChar char="●"/>
            </a:pPr>
            <a:r>
              <a:rPr lang="en" sz="1500">
                <a:solidFill>
                  <a:schemeClr val="dk2"/>
                </a:solidFill>
              </a:rPr>
              <a:t>Imputation:</a:t>
            </a:r>
            <a:endParaRPr sz="1500">
              <a:solidFill>
                <a:schemeClr val="dk2"/>
              </a:solidFill>
            </a:endParaRPr>
          </a:p>
          <a:p>
            <a:pPr indent="-323850" lvl="1" marL="914400" marR="0" rtl="0" algn="l">
              <a:lnSpc>
                <a:spcPct val="115000"/>
              </a:lnSpc>
              <a:spcBef>
                <a:spcPts val="0"/>
              </a:spcBef>
              <a:spcAft>
                <a:spcPts val="0"/>
              </a:spcAft>
              <a:buClr>
                <a:schemeClr val="dk2"/>
              </a:buClr>
              <a:buSzPts val="1500"/>
              <a:buChar char="○"/>
            </a:pPr>
            <a:r>
              <a:rPr lang="en" sz="1500">
                <a:solidFill>
                  <a:schemeClr val="dk2"/>
                </a:solidFill>
              </a:rPr>
              <a:t>Missing Values</a:t>
            </a:r>
            <a:endParaRPr sz="1500">
              <a:solidFill>
                <a:schemeClr val="dk2"/>
              </a:solidFill>
            </a:endParaRPr>
          </a:p>
          <a:p>
            <a:pPr indent="-323850" lvl="1" marL="914400" marR="0" rtl="0" algn="l">
              <a:lnSpc>
                <a:spcPct val="115000"/>
              </a:lnSpc>
              <a:spcBef>
                <a:spcPts val="0"/>
              </a:spcBef>
              <a:spcAft>
                <a:spcPts val="0"/>
              </a:spcAft>
              <a:buClr>
                <a:schemeClr val="dk2"/>
              </a:buClr>
              <a:buSzPts val="1500"/>
              <a:buChar char="○"/>
            </a:pPr>
            <a:r>
              <a:rPr lang="en" sz="1500">
                <a:solidFill>
                  <a:schemeClr val="dk2"/>
                </a:solidFill>
              </a:rPr>
              <a:t>Hit Parked </a:t>
            </a:r>
            <a:endParaRPr sz="1500">
              <a:solidFill>
                <a:schemeClr val="dk2"/>
              </a:solidFill>
            </a:endParaRPr>
          </a:p>
          <a:p>
            <a:pPr indent="-323850" lvl="1" marL="914400" marR="0" rtl="0" algn="l">
              <a:lnSpc>
                <a:spcPct val="115000"/>
              </a:lnSpc>
              <a:spcBef>
                <a:spcPts val="0"/>
              </a:spcBef>
              <a:spcAft>
                <a:spcPts val="0"/>
              </a:spcAft>
              <a:buClr>
                <a:schemeClr val="dk2"/>
              </a:buClr>
              <a:buSzPts val="1500"/>
              <a:buChar char="○"/>
            </a:pPr>
            <a:r>
              <a:rPr lang="en" sz="1500">
                <a:solidFill>
                  <a:schemeClr val="dk2"/>
                </a:solidFill>
              </a:rPr>
              <a:t>Speeding</a:t>
            </a:r>
            <a:endParaRPr sz="1500">
              <a:solidFill>
                <a:schemeClr val="dk2"/>
              </a:solidFill>
            </a:endParaRPr>
          </a:p>
          <a:p>
            <a:pPr indent="-323850" lvl="1" marL="914400" marR="0" rtl="0" algn="l">
              <a:lnSpc>
                <a:spcPct val="115000"/>
              </a:lnSpc>
              <a:spcBef>
                <a:spcPts val="0"/>
              </a:spcBef>
              <a:spcAft>
                <a:spcPts val="0"/>
              </a:spcAft>
              <a:buClr>
                <a:schemeClr val="dk2"/>
              </a:buClr>
              <a:buSzPts val="1500"/>
              <a:buChar char="○"/>
            </a:pPr>
            <a:r>
              <a:rPr lang="en" sz="1500">
                <a:solidFill>
                  <a:schemeClr val="dk2"/>
                </a:solidFill>
              </a:rPr>
              <a:t>Under Influence of drugs</a:t>
            </a:r>
            <a:endParaRPr sz="1500">
              <a:solidFill>
                <a:schemeClr val="dk2"/>
              </a:solidFill>
            </a:endParaRPr>
          </a:p>
          <a:p>
            <a:pPr indent="0" lvl="0" marL="457200" rtl="0" algn="l">
              <a:spcBef>
                <a:spcPts val="1200"/>
              </a:spcBef>
              <a:spcAft>
                <a:spcPts val="0"/>
              </a:spcAft>
              <a:buNone/>
            </a:pPr>
            <a:r>
              <a:t/>
            </a:r>
            <a:endParaRPr sz="1500">
              <a:solidFill>
                <a:schemeClr val="dk2"/>
              </a:solidFill>
            </a:endParaRPr>
          </a:p>
          <a:p>
            <a:pPr indent="0" lvl="0" marL="914400" rtl="0" algn="l">
              <a:spcBef>
                <a:spcPts val="1200"/>
              </a:spcBef>
              <a:spcAft>
                <a:spcPts val="0"/>
              </a:spcAft>
              <a:buNone/>
            </a:pPr>
            <a:r>
              <a:t/>
            </a:r>
            <a:endParaRPr sz="1300">
              <a:solidFill>
                <a:schemeClr val="dk2"/>
              </a:solidFill>
            </a:endParaRPr>
          </a:p>
          <a:p>
            <a:pPr indent="0" lvl="0" marL="457200" marR="0" rtl="0" algn="l">
              <a:lnSpc>
                <a:spcPct val="115000"/>
              </a:lnSpc>
              <a:spcBef>
                <a:spcPts val="1200"/>
              </a:spcBef>
              <a:spcAft>
                <a:spcPts val="1200"/>
              </a:spcAft>
              <a:buNone/>
            </a:pPr>
            <a:r>
              <a:t/>
            </a:r>
            <a:endParaRPr>
              <a:solidFill>
                <a:schemeClr val="dk2"/>
              </a:solidFill>
            </a:endParaRPr>
          </a:p>
        </p:txBody>
      </p:sp>
      <p:pic>
        <p:nvPicPr>
          <p:cNvPr id="92" name="Google Shape;92;p18"/>
          <p:cNvPicPr preferRelativeResize="0"/>
          <p:nvPr/>
        </p:nvPicPr>
        <p:blipFill>
          <a:blip r:embed="rId3">
            <a:alphaModFix/>
          </a:blip>
          <a:stretch>
            <a:fillRect/>
          </a:stretch>
        </p:blipFill>
        <p:spPr>
          <a:xfrm>
            <a:off x="3105350" y="990050"/>
            <a:ext cx="5815752" cy="37442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Cleaning</a:t>
            </a:r>
            <a:endParaRPr/>
          </a:p>
        </p:txBody>
      </p:sp>
      <p:sp>
        <p:nvSpPr>
          <p:cNvPr id="98" name="Google Shape;98;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348785" lvl="0" marL="457200" rtl="0" algn="l">
              <a:spcBef>
                <a:spcPts val="0"/>
              </a:spcBef>
              <a:spcAft>
                <a:spcPts val="0"/>
              </a:spcAft>
              <a:buClr>
                <a:schemeClr val="dk2"/>
              </a:buClr>
              <a:buSzPct val="104702"/>
              <a:buChar char="●"/>
            </a:pPr>
            <a:r>
              <a:rPr lang="en" sz="2126">
                <a:solidFill>
                  <a:schemeClr val="dk2"/>
                </a:solidFill>
              </a:rPr>
              <a:t>Columns we removed from the dataset:</a:t>
            </a:r>
            <a:endParaRPr sz="2126">
              <a:solidFill>
                <a:schemeClr val="dk2"/>
              </a:solidFill>
            </a:endParaRPr>
          </a:p>
          <a:p>
            <a:pPr indent="-343387" lvl="1" marL="914400" rtl="0" algn="l">
              <a:spcBef>
                <a:spcPts val="0"/>
              </a:spcBef>
              <a:spcAft>
                <a:spcPts val="0"/>
              </a:spcAft>
              <a:buClr>
                <a:schemeClr val="dk2"/>
              </a:buClr>
              <a:buSzPct val="100000"/>
              <a:buChar char="○"/>
            </a:pPr>
            <a:r>
              <a:rPr lang="en" sz="2126">
                <a:solidFill>
                  <a:schemeClr val="dk2"/>
                </a:solidFill>
              </a:rPr>
              <a:t>Latitude and Longitude </a:t>
            </a:r>
            <a:endParaRPr sz="2126">
              <a:solidFill>
                <a:schemeClr val="dk2"/>
              </a:solidFill>
            </a:endParaRPr>
          </a:p>
          <a:p>
            <a:pPr indent="-343387" lvl="1" marL="914400" rtl="0" algn="l">
              <a:spcBef>
                <a:spcPts val="0"/>
              </a:spcBef>
              <a:spcAft>
                <a:spcPts val="0"/>
              </a:spcAft>
              <a:buClr>
                <a:schemeClr val="dk2"/>
              </a:buClr>
              <a:buSzPct val="100000"/>
              <a:buChar char="○"/>
            </a:pPr>
            <a:r>
              <a:rPr lang="en" sz="2126">
                <a:solidFill>
                  <a:schemeClr val="dk2"/>
                </a:solidFill>
              </a:rPr>
              <a:t>Fatalities</a:t>
            </a:r>
            <a:endParaRPr sz="2126">
              <a:solidFill>
                <a:schemeClr val="dk2"/>
              </a:solidFill>
            </a:endParaRPr>
          </a:p>
          <a:p>
            <a:pPr indent="-343387" lvl="1" marL="914400" rtl="0" algn="l">
              <a:spcBef>
                <a:spcPts val="0"/>
              </a:spcBef>
              <a:spcAft>
                <a:spcPts val="0"/>
              </a:spcAft>
              <a:buClr>
                <a:schemeClr val="dk2"/>
              </a:buClr>
              <a:buSzPct val="100000"/>
              <a:buChar char="○"/>
            </a:pPr>
            <a:r>
              <a:rPr lang="en" sz="2126">
                <a:solidFill>
                  <a:schemeClr val="dk2"/>
                </a:solidFill>
              </a:rPr>
              <a:t>Serious Injuries </a:t>
            </a:r>
            <a:endParaRPr sz="2126">
              <a:solidFill>
                <a:schemeClr val="dk2"/>
              </a:solidFill>
            </a:endParaRPr>
          </a:p>
          <a:p>
            <a:pPr indent="-343387" lvl="1" marL="914400" rtl="0" algn="l">
              <a:spcBef>
                <a:spcPts val="0"/>
              </a:spcBef>
              <a:spcAft>
                <a:spcPts val="0"/>
              </a:spcAft>
              <a:buClr>
                <a:schemeClr val="dk2"/>
              </a:buClr>
              <a:buSzPct val="100000"/>
              <a:buChar char="○"/>
            </a:pPr>
            <a:r>
              <a:rPr lang="en" sz="2126">
                <a:solidFill>
                  <a:schemeClr val="dk2"/>
                </a:solidFill>
              </a:rPr>
              <a:t>Injuries</a:t>
            </a:r>
            <a:endParaRPr sz="2126">
              <a:solidFill>
                <a:schemeClr val="dk2"/>
              </a:solidFill>
            </a:endParaRPr>
          </a:p>
          <a:p>
            <a:pPr indent="0" lvl="0" marL="914400" rtl="0" algn="l">
              <a:spcBef>
                <a:spcPts val="1200"/>
              </a:spcBef>
              <a:spcAft>
                <a:spcPts val="0"/>
              </a:spcAft>
              <a:buNone/>
            </a:pPr>
            <a:r>
              <a:t/>
            </a:r>
            <a:endParaRPr sz="2126">
              <a:solidFill>
                <a:schemeClr val="dk2"/>
              </a:solidFill>
            </a:endParaRPr>
          </a:p>
          <a:p>
            <a:pPr indent="-309562" lvl="0" marL="457200" rtl="0" algn="l">
              <a:spcBef>
                <a:spcPts val="1200"/>
              </a:spcBef>
              <a:spcAft>
                <a:spcPts val="0"/>
              </a:spcAft>
              <a:buClr>
                <a:schemeClr val="dk2"/>
              </a:buClr>
              <a:buSzPct val="70532"/>
              <a:buChar char="●"/>
            </a:pPr>
            <a:r>
              <a:rPr lang="en" sz="2126">
                <a:solidFill>
                  <a:schemeClr val="dk2"/>
                </a:solidFill>
              </a:rPr>
              <a:t>One hot encoding for the categorical variables</a:t>
            </a:r>
            <a:endParaRPr sz="1500">
              <a:solidFill>
                <a:schemeClr val="dk2"/>
              </a:solidFill>
            </a:endParaRPr>
          </a:p>
          <a:p>
            <a:pPr indent="0" lvl="0" marL="0" rtl="0" algn="l">
              <a:spcBef>
                <a:spcPts val="1200"/>
              </a:spcBef>
              <a:spcAft>
                <a:spcPts val="0"/>
              </a:spcAft>
              <a:buNone/>
            </a:pPr>
            <a:r>
              <a:t/>
            </a:r>
            <a:endParaRPr sz="1500">
              <a:solidFill>
                <a:schemeClr val="dk2"/>
              </a:solidFill>
            </a:endParaRPr>
          </a:p>
          <a:p>
            <a:pPr indent="0" lvl="0" marL="0" rtl="0" algn="l">
              <a:spcBef>
                <a:spcPts val="1200"/>
              </a:spcBef>
              <a:spcAft>
                <a:spcPts val="0"/>
              </a:spcAft>
              <a:buNone/>
            </a:pPr>
            <a:r>
              <a:t/>
            </a:r>
            <a:endParaRPr sz="1500">
              <a:solidFill>
                <a:schemeClr val="dk2"/>
              </a:solidFill>
            </a:endParaRPr>
          </a:p>
          <a:p>
            <a:pPr indent="0" lvl="0" marL="457200" rtl="0" algn="l">
              <a:spcBef>
                <a:spcPts val="1200"/>
              </a:spcBef>
              <a:spcAft>
                <a:spcPts val="1200"/>
              </a:spcAft>
              <a:buNone/>
            </a:pPr>
            <a:r>
              <a:t/>
            </a:r>
            <a:endParaRPr sz="1500">
              <a:solidFill>
                <a:schemeClr val="dk2"/>
              </a:solidFill>
            </a:endParaRPr>
          </a:p>
        </p:txBody>
      </p:sp>
      <p:pic>
        <p:nvPicPr>
          <p:cNvPr id="99" name="Google Shape;99;p19"/>
          <p:cNvPicPr preferRelativeResize="0"/>
          <p:nvPr/>
        </p:nvPicPr>
        <p:blipFill>
          <a:blip r:embed="rId3">
            <a:alphaModFix/>
          </a:blip>
          <a:stretch>
            <a:fillRect/>
          </a:stretch>
        </p:blipFill>
        <p:spPr>
          <a:xfrm>
            <a:off x="5719900" y="1267225"/>
            <a:ext cx="2526800" cy="1674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Pair Plot</a:t>
            </a:r>
            <a:endParaRPr/>
          </a:p>
        </p:txBody>
      </p:sp>
      <p:sp>
        <p:nvSpPr>
          <p:cNvPr id="105" name="Google Shape;105;p20"/>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rgbClr val="212121"/>
              </a:buClr>
              <a:buSzPts val="1200"/>
              <a:buChar char="●"/>
            </a:pPr>
            <a:r>
              <a:rPr lang="en">
                <a:solidFill>
                  <a:srgbClr val="212121"/>
                </a:solidFill>
              </a:rPr>
              <a:t>Image shows a subset of the pair plot, hue is severity code</a:t>
            </a:r>
            <a:endParaRPr>
              <a:solidFill>
                <a:srgbClr val="212121"/>
              </a:solidFill>
            </a:endParaRPr>
          </a:p>
          <a:p>
            <a:pPr indent="-304800" lvl="0" marL="457200" rtl="0" algn="l">
              <a:spcBef>
                <a:spcPts val="0"/>
              </a:spcBef>
              <a:spcAft>
                <a:spcPts val="0"/>
              </a:spcAft>
              <a:buClr>
                <a:srgbClr val="212121"/>
              </a:buClr>
              <a:buSzPts val="1200"/>
              <a:buChar char="●"/>
            </a:pPr>
            <a:r>
              <a:rPr lang="en">
                <a:solidFill>
                  <a:srgbClr val="212121"/>
                </a:solidFill>
              </a:rPr>
              <a:t>Can see a lack of defined clusters, data looks almost categorical</a:t>
            </a:r>
            <a:endParaRPr>
              <a:solidFill>
                <a:srgbClr val="212121"/>
              </a:solidFill>
            </a:endParaRPr>
          </a:p>
        </p:txBody>
      </p:sp>
      <p:pic>
        <p:nvPicPr>
          <p:cNvPr id="106" name="Google Shape;106;p20"/>
          <p:cNvPicPr preferRelativeResize="0"/>
          <p:nvPr/>
        </p:nvPicPr>
        <p:blipFill rotWithShape="1">
          <a:blip r:embed="rId3">
            <a:alphaModFix/>
          </a:blip>
          <a:srcRect b="0" l="0" r="50541" t="58749"/>
          <a:stretch/>
        </p:blipFill>
        <p:spPr>
          <a:xfrm>
            <a:off x="4233850" y="964350"/>
            <a:ext cx="4074499" cy="32147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Principal</a:t>
            </a:r>
            <a:r>
              <a:rPr lang="en"/>
              <a:t> Component Analysis</a:t>
            </a:r>
            <a:endParaRPr/>
          </a:p>
        </p:txBody>
      </p:sp>
      <p:pic>
        <p:nvPicPr>
          <p:cNvPr id="112" name="Google Shape;112;p21"/>
          <p:cNvPicPr preferRelativeResize="0"/>
          <p:nvPr/>
        </p:nvPicPr>
        <p:blipFill>
          <a:blip r:embed="rId3">
            <a:alphaModFix/>
          </a:blip>
          <a:stretch>
            <a:fillRect/>
          </a:stretch>
        </p:blipFill>
        <p:spPr>
          <a:xfrm>
            <a:off x="420675" y="1220825"/>
            <a:ext cx="3819525" cy="2609850"/>
          </a:xfrm>
          <a:prstGeom prst="rect">
            <a:avLst/>
          </a:prstGeom>
          <a:noFill/>
          <a:ln>
            <a:noFill/>
          </a:ln>
        </p:spPr>
      </p:pic>
      <p:pic>
        <p:nvPicPr>
          <p:cNvPr id="113" name="Google Shape;113;p21"/>
          <p:cNvPicPr preferRelativeResize="0"/>
          <p:nvPr/>
        </p:nvPicPr>
        <p:blipFill>
          <a:blip r:embed="rId4">
            <a:alphaModFix/>
          </a:blip>
          <a:stretch>
            <a:fillRect/>
          </a:stretch>
        </p:blipFill>
        <p:spPr>
          <a:xfrm>
            <a:off x="4676250" y="1220825"/>
            <a:ext cx="3819525" cy="2609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lum">
  <a:themeElements>
    <a:clrScheme name="Plum">
      <a:dk1>
        <a:srgbClr val="AA0000"/>
      </a:dk1>
      <a:lt1>
        <a:srgbClr val="FFFFFF"/>
      </a:lt1>
      <a:dk2>
        <a:srgbClr val="000000"/>
      </a:dk2>
      <a:lt2>
        <a:srgbClr val="7F7F7F"/>
      </a:lt2>
      <a:accent1>
        <a:srgbClr val="333333"/>
      </a:accent1>
      <a:accent2>
        <a:srgbClr val="AA0000"/>
      </a:accent2>
      <a:accent3>
        <a:srgbClr val="7E57C2"/>
      </a:accent3>
      <a:accent4>
        <a:srgbClr val="C77025"/>
      </a:accent4>
      <a:accent5>
        <a:srgbClr val="009688"/>
      </a:accent5>
      <a:accent6>
        <a:srgbClr val="FFD600"/>
      </a:accent6>
      <a:hlink>
        <a:srgbClr val="003282"/>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