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301" r:id="rId5"/>
    <p:sldId id="302" r:id="rId6"/>
    <p:sldId id="260" r:id="rId7"/>
    <p:sldId id="305" r:id="rId8"/>
    <p:sldId id="308" r:id="rId9"/>
    <p:sldId id="267" r:id="rId10"/>
    <p:sldId id="309" r:id="rId11"/>
    <p:sldId id="310" r:id="rId12"/>
    <p:sldId id="269" r:id="rId13"/>
    <p:sldId id="313" r:id="rId14"/>
    <p:sldId id="314" r:id="rId15"/>
    <p:sldId id="317" r:id="rId16"/>
    <p:sldId id="318" r:id="rId17"/>
    <p:sldId id="319" r:id="rId18"/>
    <p:sldId id="320" r:id="rId19"/>
    <p:sldId id="322" r:id="rId20"/>
    <p:sldId id="323" r:id="rId21"/>
    <p:sldId id="325" r:id="rId22"/>
    <p:sldId id="296" r:id="rId23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 autoAdjust="0"/>
    <p:restoredTop sz="94601" autoAdjust="0"/>
  </p:normalViewPr>
  <p:slideViewPr>
    <p:cSldViewPr>
      <p:cViewPr varScale="1">
        <p:scale>
          <a:sx n="84" d="100"/>
          <a:sy n="84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6" y="145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7.png"/><Relationship Id="rId3" Type="http://schemas.openxmlformats.org/officeDocument/2006/relationships/tags" Target="../tags/tag5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chemeClr val="tx1"/>
                </a:solidFill>
              </a:rPr>
              <a:t>编译原理课程项目</a:t>
            </a:r>
            <a:br>
              <a:rPr lang="zh-CN" altLang="zh-CN" b="1" dirty="0">
                <a:solidFill>
                  <a:schemeClr val="tx1"/>
                </a:solidFill>
              </a:rPr>
            </a:b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汇报人：陈建宇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学号：</a:t>
            </a:r>
            <a:r>
              <a:rPr lang="en-US" altLang="zh-CN" dirty="0">
                <a:solidFill>
                  <a:schemeClr val="tx1"/>
                </a:solidFill>
              </a:rPr>
              <a:t>20202132045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年级：</a:t>
            </a:r>
            <a:r>
              <a:rPr lang="en-US" altLang="zh-CN" dirty="0">
                <a:solidFill>
                  <a:schemeClr val="tx1"/>
                </a:solidFill>
              </a:rPr>
              <a:t>202</a:t>
            </a:r>
            <a:r>
              <a:rPr lang="zh-CN" altLang="en-US" dirty="0">
                <a:solidFill>
                  <a:schemeClr val="tx1"/>
                </a:solidFill>
              </a:rPr>
              <a:t>级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班级：网络工程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班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</a:t>
            </a:r>
            <a:r>
              <a:rPr lang="en-US" altLang="zh-CN"/>
              <a:t>epsilon</a:t>
            </a:r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通过图的深度遍历方法。伪代码描述如下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p>
            <a:r>
              <a:rPr lang="zh-CN" altLang="en-US" sz="1700">
                <a:solidFill>
                  <a:schemeClr val="tx1"/>
                </a:solidFill>
              </a:rPr>
              <a:t>将T的所有状态压入stack中;</a:t>
            </a:r>
            <a:endParaRPr lang="zh-CN" altLang="en-US" sz="1700">
              <a:solidFill>
                <a:schemeClr val="tx1"/>
              </a:solidFill>
            </a:endParaRPr>
          </a:p>
          <a:p>
            <a:r>
              <a:rPr lang="zh-CN" altLang="en-US" sz="1700">
                <a:solidFill>
                  <a:schemeClr val="tx1"/>
                </a:solidFill>
              </a:rPr>
              <a:t>将ε-closure(T)初始化为 T;</a:t>
            </a:r>
            <a:endParaRPr lang="zh-CN" altLang="en-US" sz="1700">
              <a:solidFill>
                <a:schemeClr val="tx1"/>
              </a:solidFill>
            </a:endParaRPr>
          </a:p>
          <a:p>
            <a:r>
              <a:rPr lang="zh-CN" altLang="en-US" sz="1700">
                <a:solidFill>
                  <a:schemeClr val="tx1"/>
                </a:solidFill>
              </a:rPr>
              <a:t>while(stack非空) {</a:t>
            </a:r>
            <a:endParaRPr lang="zh-CN" altLang="en-US" sz="1700">
              <a:solidFill>
                <a:schemeClr val="tx1"/>
              </a:solidFill>
            </a:endParaRPr>
          </a:p>
          <a:p>
            <a:r>
              <a:rPr lang="zh-CN" altLang="en-US" sz="1700">
                <a:solidFill>
                  <a:schemeClr val="tx1"/>
                </a:solidFill>
              </a:rPr>
              <a:t>    将栈顶元素 t 给弹出栈中;</a:t>
            </a:r>
            <a:endParaRPr lang="zh-CN" altLang="en-US" sz="1700">
              <a:solidFill>
                <a:schemeClr val="tx1"/>
              </a:solidFill>
            </a:endParaRPr>
          </a:p>
          <a:p>
            <a:r>
              <a:rPr lang="zh-CN" altLang="en-US" sz="1700">
                <a:solidFill>
                  <a:schemeClr val="tx1"/>
                </a:solidFill>
              </a:rPr>
              <a:t>    for(每个满足如下条件的u:从t出发有一个标号为ε的转换到达状态u)</a:t>
            </a:r>
            <a:endParaRPr lang="zh-CN" altLang="en-US" sz="1700">
              <a:solidFill>
                <a:schemeClr val="tx1"/>
              </a:solidFill>
            </a:endParaRPr>
          </a:p>
          <a:p>
            <a:r>
              <a:rPr lang="zh-CN" altLang="en-US" sz="1700">
                <a:solidFill>
                  <a:schemeClr val="tx1"/>
                </a:solidFill>
              </a:rPr>
              <a:t>        if (u不在ε-closure(T)中) {</a:t>
            </a:r>
            <a:endParaRPr lang="zh-CN" altLang="en-US" sz="1700">
              <a:solidFill>
                <a:schemeClr val="tx1"/>
              </a:solidFill>
            </a:endParaRPr>
          </a:p>
          <a:p>
            <a:r>
              <a:rPr lang="zh-CN" altLang="en-US" sz="1700">
                <a:solidFill>
                  <a:schemeClr val="tx1"/>
                </a:solidFill>
              </a:rPr>
              <a:t>            将u加入到ε-closure(T)中;</a:t>
            </a:r>
            <a:endParaRPr lang="zh-CN" altLang="en-US" sz="1700">
              <a:solidFill>
                <a:schemeClr val="tx1"/>
              </a:solidFill>
            </a:endParaRPr>
          </a:p>
          <a:p>
            <a:r>
              <a:rPr lang="zh-CN" altLang="en-US" sz="1700">
                <a:solidFill>
                  <a:schemeClr val="tx1"/>
                </a:solidFill>
              </a:rPr>
              <a:t>            将u压入栈中;</a:t>
            </a:r>
            <a:endParaRPr lang="zh-CN" altLang="en-US" sz="1700">
              <a:solidFill>
                <a:schemeClr val="tx1"/>
              </a:solidFill>
            </a:endParaRPr>
          </a:p>
          <a:p>
            <a:r>
              <a:rPr lang="zh-CN" altLang="en-US" sz="1700">
                <a:solidFill>
                  <a:schemeClr val="tx1"/>
                </a:solidFill>
              </a:rPr>
              <a:t>        }</a:t>
            </a:r>
            <a:endParaRPr lang="zh-CN" altLang="en-US" sz="1700">
              <a:solidFill>
                <a:schemeClr val="tx1"/>
              </a:solidFill>
            </a:endParaRPr>
          </a:p>
          <a:p>
            <a:r>
              <a:rPr lang="zh-CN" altLang="en-US" sz="1700">
                <a:solidFill>
                  <a:schemeClr val="tx1"/>
                </a:solidFill>
              </a:rPr>
              <a:t>}</a:t>
            </a:r>
            <a:endParaRPr lang="zh-CN" altLang="en-US" sz="170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NFA转DFA的时候，经常需要在DFA集合中加入一个死状态。所谓死状态就是任何输入下都指向自己的状态。如果进入死状态就代表输入字符串已不符合该正则表达式的规则。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206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（三）最小化</a:t>
            </a:r>
            <a:r>
              <a:rPr lang="en-US" altLang="zh-CN" sz="3200" dirty="0" smtClean="0"/>
              <a:t>DFA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588" y="2492896"/>
            <a:ext cx="72008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核心思想：如果状态等价，则将其合并。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​	采用Hopcroft算法，即将集合不断划分，直至不再产生新集合为止，伪代码描述如下：</a:t>
            </a:r>
            <a:endParaRPr lang="zh-CN" altLang="en-US" dirty="0" smtClean="0"/>
          </a:p>
          <a:p>
            <a:pPr algn="l"/>
            <a:r>
              <a:rPr lang="zh-CN" altLang="en-US" dirty="0"/>
              <a:t>split(S)</a:t>
            </a:r>
            <a:endParaRPr lang="zh-CN" altLang="en-US" dirty="0"/>
          </a:p>
          <a:p>
            <a:pPr algn="l"/>
            <a:r>
              <a:rPr lang="zh-CN" altLang="en-US" dirty="0"/>
              <a:t>    foreach(character c)</a:t>
            </a:r>
            <a:endParaRPr lang="zh-CN" altLang="en-US" dirty="0"/>
          </a:p>
          <a:p>
            <a:pPr algn="l"/>
            <a:r>
              <a:rPr lang="zh-CN" altLang="en-US" dirty="0"/>
              <a:t>        if(c can split s)</a:t>
            </a:r>
            <a:endParaRPr lang="zh-CN" altLang="en-US" dirty="0"/>
          </a:p>
          <a:p>
            <a:pPr algn="l"/>
            <a:r>
              <a:rPr lang="zh-CN" altLang="en-US" dirty="0"/>
              <a:t>            split s into T1, ..., Tk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hopcroft()</a:t>
            </a:r>
            <a:endParaRPr lang="zh-CN" altLang="en-US" dirty="0"/>
          </a:p>
          <a:p>
            <a:pPr algn="l"/>
            <a:r>
              <a:rPr lang="zh-CN" altLang="en-US" dirty="0"/>
              <a:t>    split all nodes into N, A</a:t>
            </a:r>
            <a:endParaRPr lang="zh-CN" altLang="en-US" dirty="0"/>
          </a:p>
          <a:p>
            <a:pPr algn="l"/>
            <a:r>
              <a:rPr lang="zh-CN" altLang="en-US" dirty="0"/>
              <a:t>    while(set is still changing)</a:t>
            </a:r>
            <a:endParaRPr lang="zh-CN" altLang="en-US" dirty="0"/>
          </a:p>
          <a:p>
            <a:pPr algn="l"/>
            <a:r>
              <a:rPr lang="zh-CN" altLang="en-US" dirty="0"/>
              <a:t>        split(s)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重点在于集合的划分。</a:t>
            </a:r>
            <a:endParaRPr lang="zh-CN" altLang="en-US"/>
          </a:p>
          <a:p>
            <a:r>
              <a:rPr lang="zh-CN" altLang="en-US"/>
              <a:t>	将一个DFA的状态集合划分为多个组，每个组中的各个状态之间相互不可区分。然后，将每个组的状态中的状态合并成状态最少DFA的一个状态。算法在执行过程中维护了状态集合的一个划分，划分中的每个组内的各个状态尚不能区分，但是来自不同组的任意两个状态是可区分的。当任意一个组都不能再被分解为更小的组时，这个划分就不能再进一步精化，此时我们就得到了状态最少的DFA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核心问题：如何定义等价状态？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20688"/>
            <a:ext cx="48245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（四）生成词法分析程序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268730"/>
            <a:ext cx="7200900" cy="2997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- 从最小化DFA图的起点开始遍历即可，DFA的初态（即起点）一定是唯一的，而接收态（即终点结点）可能有多个（考虑正则表达式”a|b”)。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- 进行遍历，如果边指向自己则是while语句，先翻译while语句，然后对于每条前进边都是if-else语句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- 此函数通过一步一步分析将生成C语言语句的每一行用一个字符串存储，并将这些字符串存储在vector&lt;string&gt;类型的lines中，方便后续处理，将这些语句写到txt文件。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TextBox 4"/>
          <p:cNvSpPr txBox="1"/>
          <p:nvPr>
            <p:custDataLst>
              <p:tags r:id="rId1"/>
            </p:custDataLst>
          </p:nvPr>
        </p:nvSpPr>
        <p:spPr>
          <a:xfrm>
            <a:off x="522605" y="4266565"/>
            <a:ext cx="786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/>
              <a:t>（五） 运行程序进行语法分析</a:t>
            </a:r>
            <a:endParaRPr lang="zh-CN" altLang="en-US" sz="3200" dirty="0" smtClean="0"/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971550" y="5157470"/>
            <a:ext cx="7200900" cy="1244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 smtClean="0"/>
              <a:t>使用MinGW64gcc编译器进行编译，生成可执行程序。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通过`QProcess`执行词法分析程序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（六）</a:t>
            </a:r>
            <a:r>
              <a:rPr lang="en-US" altLang="zh-CN"/>
              <a:t>BNF</a:t>
            </a:r>
            <a:r>
              <a:rPr lang="zh-CN" altLang="en-US"/>
              <a:t>文法化简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545" y="2296795"/>
            <a:ext cx="7934325" cy="3829685"/>
          </a:xfrm>
        </p:spPr>
        <p:txBody>
          <a:bodyPr>
            <a:normAutofit lnSpcReduction="10000"/>
          </a:bodyPr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、计算“产生的”符号集N：每个T中的符号都是产生的，若A→a∈P且a中符号都是产生的，则A是产生的。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、计算“可达的”符号集M：开始符号S是可达的，A→a∈P且A是可达的，则a中的符号都是可达的。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3、消除全部非“产生的”符号，在消除全部非“可达的”符号，剩下的都是有用符号。最后将无用字符和无用产生式都删除。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11730" y="1484630"/>
            <a:ext cx="450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6.1</a:t>
            </a:r>
            <a:r>
              <a:rPr lang="zh-CN" altLang="en-US"/>
              <a:t>）无用符号和无用产生式的删除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zh-CN" altLang="en-US" sz="2000"/>
              <a:t>1、由文法推出满足定义（A∈V,且A能在有限步推出ε）的非终结符集合V1 伪代码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2、若产生式B→a0B1…Bkak∈P,其中aj∈(VUT)*,Bi∈V1,那么用ε和Bi本身代替Bi。然后将这些产生式都加入到新的产生式集合中，不满足上述产生式的直接将空产生式扣除后加入到新产生式集合中。若有S→ε，则引入S|→ε|S。S|为新的开始符号。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000"/>
              <a:t>（</a:t>
            </a:r>
            <a:r>
              <a:rPr lang="en-US" altLang="zh-CN" sz="4000"/>
              <a:t>6.2</a:t>
            </a:r>
            <a:r>
              <a:rPr lang="zh-CN" altLang="en-US" sz="4000"/>
              <a:t>）epsilon产生式(空产生式)的删除</a:t>
            </a:r>
            <a:endParaRPr lang="zh-CN" altLang="en-US"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sz="2000"/>
              <a:t>思路：如果存在产生式A→B，则将B作为A的子节点加入图集合X中，若存在B→C,则同样将C作为B的子节点加入到X中。所有的非终结符都进行这样的处理，然后对图集合X进行遍历，所有子节点加入到祖宗节点的链集合中，比如A的子节点有B、C、D，则将B、C、D加入A的链集合中。对于每个非终结符的链集合中若存在非终结符（假设为B），且B→w属于P ,w不属于V，则将A→w加入到P|中。遍历所有的链集合后便完成了单一产生式的消除。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（</a:t>
            </a:r>
            <a:r>
              <a:rPr lang="en-US" altLang="zh-CN" sz="4000"/>
              <a:t>6.</a:t>
            </a:r>
            <a:r>
              <a:rPr lang="zh-CN" altLang="en-US" sz="4000"/>
              <a:t>3）单一产生式的删除</a:t>
            </a:r>
            <a:endParaRPr lang="zh-CN" altLang="en-US"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660" y="1812290"/>
            <a:ext cx="7976235" cy="4832350"/>
          </a:xfrm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lang="zh-CN" altLang="en-US" sz="2000"/>
              <a:t>1、消除直接左递归：A→Aa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对于A→Aa|b（b可为空）。因为推导结束后一定有个b在开始位置，故改为：A→bB,B→aB。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2、消除间接左递归：P→Aa,A→Pb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0）对所有非终结符（Non-Terminator）随机编号排序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1）若消除过程中出现直接左递归，则依据直接左递归的方法消除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2）若产生式右部最左的符号是Non-Terminator，且该非终结符的序号`&gt;=`左部非终结符，则暂不处理（后续会处理）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3）若序号`&lt;`左部的非终结符，则用之前求得的式子的右部来替换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3</a:t>
            </a:r>
            <a:r>
              <a:rPr lang="zh-CN" altLang="en-US" sz="2000"/>
              <a:t>、提取左公因子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思路：有相同前缀的多个产生式，除去相同前缀，剩余部分联合起来组成一个新的产生式组，让它成为一个新的非终结符对应的候选式组。</a:t>
            </a:r>
            <a:endParaRPr lang="zh-CN" altLang="en-US" sz="2000"/>
          </a:p>
          <a:p>
            <a:pPr>
              <a:lnSpc>
                <a:spcPct val="110000"/>
              </a:lnSpc>
            </a:pPr>
            <a:endParaRPr lang="zh-CN" altLang="en-US" sz="11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（七）消除左递归、提取左公因子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（八）Fisrt、Follow集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876" y="1700214"/>
            <a:ext cx="3822192" cy="639762"/>
          </a:xfrm>
        </p:spPr>
        <p:txBody>
          <a:bodyPr/>
          <a:p>
            <a:r>
              <a:rPr lang="zh-CN" altLang="en-US"/>
              <a:t>求First集算法流程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9255" y="2493645"/>
            <a:ext cx="4108450" cy="3632835"/>
          </a:xfrm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zh-CN" altLang="en-US" sz="1600"/>
              <a:t>1.若X-&gt;a…，则将终结符a放入First（X）中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2.若X-&gt;ε，则将ε放入First（X）中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3.若有X-&gt;Y1Y2Y3…Yk，则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（1）把First（Y1）去掉 ε后加入First（X）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（2）如果First（Y1）包含ε，则把First（Y2）也加入到First（X）中，以此类推，直到某一个非终结符Yn的First集中不包含ε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（3）如果First（Yk）中包含ε，即Y1~Yn都有ε产生式，就把ε加入到First（X）中。</a:t>
            </a:r>
            <a:endParaRPr lang="zh-CN" altLang="en-US" sz="16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290" y="1700213"/>
            <a:ext cx="3822192" cy="639762"/>
          </a:xfrm>
        </p:spPr>
        <p:txBody>
          <a:bodyPr/>
          <a:p>
            <a:r>
              <a:rPr lang="zh-CN" altLang="en-US"/>
              <a:t>求Follow集算法流程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22855"/>
            <a:ext cx="4041775" cy="3603625"/>
          </a:xfrm>
        </p:spPr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zh-CN" altLang="en-US" sz="1600"/>
              <a:t>1.对于文法开始符号S，把$加入到Follow（S）中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 sz="1600"/>
              <a:t>2.若有A-&gt;aBC，则将First（C）中除了ε之外的元素加入到Follow（B）（此处a可以为空）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 sz="1600"/>
              <a:t>3.若有A-&gt;aB或者A-&gt;aBC且ε属于first（C），则将Follow(A)加入到follow（B）中（此处a可以为空）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 sz="1600"/>
              <a:t>4.若有A-&gt;Bc,则直接将c加入follow（B）中follow集中不含有空串ε</a:t>
            </a:r>
            <a:endParaRPr lang="zh-CN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019300"/>
            <a:ext cx="7408545" cy="4106545"/>
          </a:xfrm>
        </p:spPr>
        <p:txBody>
          <a:bodyPr>
            <a:normAutofit fontScale="90000"/>
          </a:bodyPr>
          <a:p>
            <a:pPr>
              <a:lnSpc>
                <a:spcPct val="180000"/>
              </a:lnSpc>
            </a:pPr>
            <a:r>
              <a:rPr lang="zh-CN" altLang="en-US" sz="2000"/>
              <a:t>- 遍历每一个产生式</a:t>
            </a:r>
            <a:endParaRPr lang="zh-CN" altLang="en-US" sz="2000"/>
          </a:p>
          <a:p>
            <a:pPr>
              <a:lnSpc>
                <a:spcPct val="180000"/>
              </a:lnSpc>
            </a:pPr>
            <a:r>
              <a:rPr lang="zh-CN" altLang="en-US" sz="2000"/>
              <a:t>- 如果右部的第一个字符tmp是终结符且不是空串，更新预测分析表，即table[left][tmp] = i（i为产生式编号）</a:t>
            </a:r>
            <a:endParaRPr lang="zh-CN" altLang="en-US" sz="2000"/>
          </a:p>
          <a:p>
            <a:pPr>
              <a:lnSpc>
                <a:spcPct val="180000"/>
              </a:lnSpc>
            </a:pPr>
            <a:r>
              <a:rPr lang="zh-CN" altLang="en-US" sz="2000"/>
              <a:t>- 如果右部的第一个字符是空串，遍历左部的Follow集，更新预测分析表，即table[left][x] = i（i为产生式编号，x为Follow集字符编号）</a:t>
            </a:r>
            <a:endParaRPr lang="zh-CN" altLang="en-US" sz="2000"/>
          </a:p>
          <a:p>
            <a:pPr>
              <a:lnSpc>
                <a:spcPct val="180000"/>
              </a:lnSpc>
            </a:pPr>
            <a:r>
              <a:rPr lang="zh-CN" altLang="en-US" sz="2000"/>
              <a:t>- 如果右部的第一个字符是非终结符，遍历它的First集，更新预测分析表，即table[left][x] = i（i为产生式编号，x为First集字符编号）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（九）LL(1)分析表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91827" y="1628532"/>
            <a:ext cx="3528392" cy="3528392"/>
          </a:xfrm>
        </p:spPr>
        <p:txBody>
          <a:bodyPr/>
          <a:lstStyle/>
          <a:p>
            <a:r>
              <a:rPr lang="zh-CN" altLang="en-US" b="1" dirty="0" smtClean="0"/>
              <a:t>三个输入框</a:t>
            </a:r>
            <a:endParaRPr lang="en-US" altLang="zh-CN" b="1" dirty="0" smtClean="0"/>
          </a:p>
          <a:p>
            <a:r>
              <a:rPr lang="zh-CN" altLang="en-US" b="1" dirty="0"/>
              <a:t>七</a:t>
            </a:r>
            <a:r>
              <a:rPr lang="zh-CN" altLang="en-US" b="1" dirty="0" smtClean="0"/>
              <a:t>个功能按钮</a:t>
            </a:r>
            <a:endParaRPr lang="en-US" altLang="zh-CN" b="1" dirty="0" smtClean="0"/>
          </a:p>
          <a:p>
            <a:r>
              <a:rPr lang="zh-CN" altLang="en-US" b="1" dirty="0" smtClean="0"/>
              <a:t>三个结果展示框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一、界面设计：</a:t>
            </a:r>
            <a:endParaRPr lang="en-US" altLang="zh-CN" sz="3200" b="1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850" y="1772920"/>
            <a:ext cx="4916805" cy="430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1814195"/>
            <a:ext cx="7408545" cy="4712970"/>
          </a:xfrm>
        </p:spPr>
        <p:txBody>
          <a:bodyPr>
            <a:normAutofit fontScale="90000" lnSpcReduction="10000"/>
          </a:bodyPr>
          <a:p>
            <a:pPr>
              <a:lnSpc>
                <a:spcPct val="130000"/>
              </a:lnSpc>
            </a:pPr>
            <a:r>
              <a:rPr lang="zh-CN" altLang="en-US" sz="1780"/>
              <a:t>算法思路：</a:t>
            </a:r>
            <a:endParaRPr lang="zh-CN" altLang="en-US" sz="1780"/>
          </a:p>
          <a:p>
            <a:pPr>
              <a:lnSpc>
                <a:spcPct val="130000"/>
              </a:lnSpc>
            </a:pPr>
            <a:r>
              <a:rPr lang="zh-CN" altLang="en-US" sz="1780"/>
              <a:t>语法分析程序依据栈顶符号X和当前输入符号运行。对于任何(X,a),总控程序每次有以下三种可能得操作：</a:t>
            </a:r>
            <a:endParaRPr lang="zh-CN" altLang="en-US" sz="1780"/>
          </a:p>
          <a:p>
            <a:pPr>
              <a:lnSpc>
                <a:spcPct val="130000"/>
              </a:lnSpc>
            </a:pPr>
            <a:endParaRPr lang="zh-CN" altLang="en-US" sz="1780"/>
          </a:p>
          <a:p>
            <a:pPr>
              <a:lnSpc>
                <a:spcPct val="130000"/>
              </a:lnSpc>
            </a:pPr>
            <a:r>
              <a:rPr lang="zh-CN" altLang="en-US" sz="1780"/>
              <a:t>1、若`x=a="#"`，则分析成功，分析器停止工作</a:t>
            </a:r>
            <a:endParaRPr lang="zh-CN" altLang="en-US" sz="1780"/>
          </a:p>
          <a:p>
            <a:pPr>
              <a:lnSpc>
                <a:spcPct val="130000"/>
              </a:lnSpc>
            </a:pPr>
            <a:r>
              <a:rPr lang="zh-CN" altLang="en-US" sz="1780"/>
              <a:t>2、若`x=a≠"#"`（即栈顶符号x与当前扫描的输入符号a匹配），则x出栈，让输入指针a指向下一个输入符号，继续对下个字符进行分析；</a:t>
            </a:r>
            <a:endParaRPr lang="zh-CN" altLang="en-US" sz="1780"/>
          </a:p>
          <a:p>
            <a:pPr>
              <a:lnSpc>
                <a:spcPct val="130000"/>
              </a:lnSpc>
            </a:pPr>
            <a:r>
              <a:rPr lang="zh-CN" altLang="en-US" sz="1780"/>
              <a:t>3、若x是一个非终结符`A`，则查分析表`M[A,a]`：</a:t>
            </a:r>
            <a:endParaRPr lang="zh-CN" altLang="en-US" sz="1780"/>
          </a:p>
          <a:p>
            <a:pPr>
              <a:lnSpc>
                <a:spcPct val="130000"/>
              </a:lnSpc>
            </a:pPr>
            <a:endParaRPr lang="zh-CN" altLang="en-US" sz="1780"/>
          </a:p>
          <a:p>
            <a:pPr>
              <a:lnSpc>
                <a:spcPct val="130000"/>
              </a:lnSpc>
            </a:pPr>
            <a:r>
              <a:rPr lang="zh-CN" altLang="en-US" sz="1780"/>
              <a:t>	①若`M[A,a]`中有关于A的一个产生式，则`A`出栈，并将`M[A,a]`中产生式的右部符号串按逆序逐一入栈</a:t>
            </a:r>
            <a:endParaRPr lang="zh-CN" altLang="en-US" sz="1780"/>
          </a:p>
          <a:p>
            <a:pPr>
              <a:lnSpc>
                <a:spcPct val="130000"/>
              </a:lnSpc>
            </a:pPr>
            <a:r>
              <a:rPr lang="zh-CN" altLang="en-US" sz="1780"/>
              <a:t>	②若`M[A,a]`中产生式为`A→ε`，则将A出栈</a:t>
            </a:r>
            <a:endParaRPr lang="zh-CN" altLang="en-US" sz="1780"/>
          </a:p>
          <a:p>
            <a:pPr>
              <a:lnSpc>
                <a:spcPct val="130000"/>
              </a:lnSpc>
            </a:pPr>
            <a:r>
              <a:rPr lang="zh-CN" altLang="en-US" sz="1780"/>
              <a:t>	③若`M[A,a]`中产生式为空，则发现语法错误，调用出错处理程序进行处理。</a:t>
            </a:r>
            <a:endParaRPr lang="zh-CN" altLang="en-US" sz="178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（十）生成语法树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7854" y="3068960"/>
            <a:ext cx="241226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谢谢观看！</a:t>
            </a:r>
            <a:endParaRPr lang="zh-CN" altLang="en-US" sz="40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集成开发环境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641" y="2132649"/>
            <a:ext cx="3822192" cy="639762"/>
          </a:xfrm>
        </p:spPr>
        <p:txBody>
          <a:bodyPr/>
          <a:p>
            <a:r>
              <a:rPr lang="zh-CN" altLang="en-US"/>
              <a:t>运行环境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545" y="2844800"/>
            <a:ext cx="3820160" cy="3281680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lang="zh-CN" altLang="en-US" sz="1600"/>
              <a:t>语言：C++ 14</a:t>
            </a:r>
            <a:endParaRPr lang="zh-CN" altLang="en-US" sz="1600"/>
          </a:p>
          <a:p>
            <a:pPr>
              <a:lnSpc>
                <a:spcPct val="120000"/>
              </a:lnSpc>
            </a:pP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集成开发环境：Visual Studio 2022、Qt Creator 8.0.1</a:t>
            </a:r>
            <a:endParaRPr lang="zh-CN" altLang="en-US" sz="1600"/>
          </a:p>
          <a:p>
            <a:pPr>
              <a:lnSpc>
                <a:spcPct val="120000"/>
              </a:lnSpc>
            </a:pP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界面库：Qt 5.15.2</a:t>
            </a:r>
            <a:endParaRPr lang="zh-CN" altLang="en-US" sz="1600"/>
          </a:p>
          <a:p>
            <a:pPr>
              <a:lnSpc>
                <a:spcPct val="120000"/>
              </a:lnSpc>
            </a:pP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编译环境：MSVC 2019 x64	</a:t>
            </a:r>
            <a:endParaRPr lang="zh-CN" altLang="en-US" sz="1600"/>
          </a:p>
          <a:p>
            <a:pPr>
              <a:lnSpc>
                <a:spcPct val="120000"/>
              </a:lnSpc>
            </a:pP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开发平台：Windows</a:t>
            </a:r>
            <a:endParaRPr lang="zh-CN" altLang="en-US" sz="16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8200" y="2057400"/>
            <a:ext cx="3822065" cy="714375"/>
          </a:xfrm>
        </p:spPr>
        <p:txBody>
          <a:bodyPr/>
          <a:p>
            <a:r>
              <a:rPr lang="zh-CN" altLang="en-US">
                <a:sym typeface="+mn-ea"/>
              </a:rPr>
              <a:t>编译方法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844800"/>
            <a:ext cx="3822065" cy="3281680"/>
          </a:xfrm>
        </p:spPr>
        <p:txBody>
          <a:bodyPr>
            <a:normAutofit lnSpcReduction="10000"/>
          </a:bodyPr>
          <a:p>
            <a:pPr>
              <a:lnSpc>
                <a:spcPct val="180000"/>
              </a:lnSpc>
            </a:pPr>
            <a:r>
              <a:rPr lang="zh-CN" altLang="en-US" sz="1600"/>
              <a:t>1.克隆存储库</a:t>
            </a:r>
            <a:endParaRPr lang="zh-CN" altLang="en-US" sz="1600"/>
          </a:p>
          <a:p>
            <a:pPr>
              <a:lnSpc>
                <a:spcPct val="180000"/>
              </a:lnSpc>
            </a:pPr>
            <a:r>
              <a:rPr lang="zh-CN" altLang="en-US" sz="1600"/>
              <a:t>2.下载Visual Studio 2022并配置c++环境</a:t>
            </a:r>
            <a:endParaRPr lang="zh-CN" altLang="en-US" sz="1600"/>
          </a:p>
          <a:p>
            <a:pPr>
              <a:lnSpc>
                <a:spcPct val="180000"/>
              </a:lnSpc>
            </a:pPr>
            <a:r>
              <a:rPr lang="zh-CN" altLang="en-US" sz="1600"/>
              <a:t>3.在Visual Stuido工具市场获取Qt Visual Stuido Tools或从Qt，并配置qt环境</a:t>
            </a:r>
            <a:endParaRPr lang="zh-CN" altLang="en-US" sz="1600"/>
          </a:p>
          <a:p>
            <a:pPr>
              <a:lnSpc>
                <a:spcPct val="180000"/>
              </a:lnSpc>
            </a:pPr>
            <a:r>
              <a:rPr lang="zh-CN" altLang="en-US" sz="1600"/>
              <a:t>4.打开项目Visual Studio 2022并运行它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二、设计思路：</a:t>
            </a:r>
            <a:endParaRPr lang="zh-CN" altLang="en-US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词法分析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pPr>
              <a:lnSpc>
                <a:spcPct val="160000"/>
              </a:lnSpc>
            </a:pPr>
            <a:r>
              <a:rPr lang="zh-CN" altLang="en-US" sz="1800" dirty="0">
                <a:sym typeface="+mn-ea"/>
              </a:rPr>
              <a:t>（一）正则表达式转</a:t>
            </a:r>
            <a:r>
              <a:rPr lang="en-US" altLang="zh-CN" sz="1800" dirty="0">
                <a:sym typeface="+mn-ea"/>
              </a:rPr>
              <a:t>NFA</a:t>
            </a:r>
            <a:endParaRPr lang="en-US" altLang="zh-CN" sz="1800" dirty="0"/>
          </a:p>
          <a:p>
            <a:pPr>
              <a:lnSpc>
                <a:spcPct val="160000"/>
              </a:lnSpc>
            </a:pPr>
            <a:r>
              <a:rPr lang="zh-CN" altLang="en-US" sz="1800" dirty="0">
                <a:sym typeface="+mn-ea"/>
              </a:rPr>
              <a:t>（二</a:t>
            </a:r>
            <a:r>
              <a:rPr lang="zh-CN" altLang="en-US" sz="1800" dirty="0" smtClean="0">
                <a:sym typeface="+mn-ea"/>
              </a:rPr>
              <a:t>）</a:t>
            </a:r>
            <a:r>
              <a:rPr lang="en-US" altLang="zh-CN" sz="1800" dirty="0" smtClean="0">
                <a:sym typeface="+mn-ea"/>
              </a:rPr>
              <a:t>NFA</a:t>
            </a:r>
            <a:r>
              <a:rPr lang="zh-CN" altLang="en-US" sz="1800" dirty="0" smtClean="0">
                <a:sym typeface="+mn-ea"/>
              </a:rPr>
              <a:t>转</a:t>
            </a:r>
            <a:r>
              <a:rPr lang="en-US" altLang="zh-CN" sz="1800" dirty="0" smtClean="0">
                <a:sym typeface="+mn-ea"/>
              </a:rPr>
              <a:t>DFA</a:t>
            </a:r>
            <a:endParaRPr lang="en-US" altLang="zh-CN" sz="1800" dirty="0" smtClean="0"/>
          </a:p>
          <a:p>
            <a:pPr>
              <a:lnSpc>
                <a:spcPct val="160000"/>
              </a:lnSpc>
            </a:pPr>
            <a:r>
              <a:rPr lang="zh-CN" altLang="en-US" sz="1800" dirty="0" smtClean="0">
                <a:sym typeface="+mn-ea"/>
              </a:rPr>
              <a:t>（三）最小化</a:t>
            </a:r>
            <a:r>
              <a:rPr lang="en-US" altLang="zh-CN" sz="1800" dirty="0" smtClean="0">
                <a:sym typeface="+mn-ea"/>
              </a:rPr>
              <a:t>DFA</a:t>
            </a:r>
            <a:endParaRPr lang="en-US" altLang="zh-CN" sz="1800" dirty="0" smtClean="0"/>
          </a:p>
          <a:p>
            <a:pPr>
              <a:lnSpc>
                <a:spcPct val="160000"/>
              </a:lnSpc>
            </a:pPr>
            <a:r>
              <a:rPr lang="zh-CN" altLang="en-US" sz="1800" dirty="0" smtClean="0">
                <a:sym typeface="+mn-ea"/>
              </a:rPr>
              <a:t>（四）生成词法分析程序</a:t>
            </a:r>
            <a:endParaRPr lang="zh-CN" altLang="en-US" sz="1800" dirty="0" smtClean="0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800"/>
              <a:t>（五）生成单词编码</a:t>
            </a:r>
            <a:endParaRPr lang="zh-CN" altLang="en-US" sz="18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语法分析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4041775" cy="2697480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1800" dirty="0">
                <a:sym typeface="+mn-ea"/>
              </a:rPr>
              <a:t>（六）</a:t>
            </a:r>
            <a:r>
              <a:rPr lang="en-US" sz="1800" dirty="0">
                <a:sym typeface="+mn-ea"/>
              </a:rPr>
              <a:t>BNF</a:t>
            </a:r>
            <a:r>
              <a:rPr lang="zh-CN" altLang="en-US" sz="1800" dirty="0">
                <a:sym typeface="+mn-ea"/>
              </a:rPr>
              <a:t>文法化简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1800" dirty="0">
                <a:sym typeface="+mn-ea"/>
              </a:rPr>
              <a:t>（七</a:t>
            </a:r>
            <a:r>
              <a:rPr lang="zh-CN" altLang="en-US" sz="1800" dirty="0" smtClean="0">
                <a:sym typeface="+mn-ea"/>
              </a:rPr>
              <a:t>）消除左递归、提取左公因子</a:t>
            </a:r>
            <a:endParaRPr lang="en-US" altLang="zh-CN" sz="1800" dirty="0" smtClean="0"/>
          </a:p>
          <a:p>
            <a:pPr>
              <a:lnSpc>
                <a:spcPct val="140000"/>
              </a:lnSpc>
            </a:pPr>
            <a:r>
              <a:rPr lang="zh-CN" altLang="en-US" sz="1800" dirty="0" smtClean="0">
                <a:sym typeface="+mn-ea"/>
              </a:rPr>
              <a:t>（八）</a:t>
            </a:r>
            <a:r>
              <a:rPr lang="en-US" altLang="zh-CN" sz="1800" dirty="0" smtClean="0">
                <a:sym typeface="+mn-ea"/>
              </a:rPr>
              <a:t>First</a:t>
            </a:r>
            <a:r>
              <a:rPr lang="zh-CN" altLang="en-US" sz="1800" dirty="0" smtClean="0">
                <a:sym typeface="+mn-ea"/>
              </a:rPr>
              <a:t>和</a:t>
            </a:r>
            <a:r>
              <a:rPr lang="en-US" altLang="zh-CN" sz="1800" dirty="0" smtClean="0">
                <a:sym typeface="+mn-ea"/>
              </a:rPr>
              <a:t>Follow</a:t>
            </a:r>
            <a:r>
              <a:rPr lang="zh-CN" altLang="en-US" sz="1800" dirty="0" smtClean="0">
                <a:sym typeface="+mn-ea"/>
              </a:rPr>
              <a:t>集</a:t>
            </a:r>
            <a:endParaRPr lang="zh-CN" altLang="en-US" sz="1800" dirty="0" smtClean="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 dirty="0" smtClean="0">
                <a:sym typeface="+mn-ea"/>
              </a:rPr>
              <a:t>（九）</a:t>
            </a:r>
            <a:r>
              <a:rPr lang="en-US" altLang="zh-CN" sz="1800" dirty="0" smtClean="0">
                <a:sym typeface="+mn-ea"/>
              </a:rPr>
              <a:t>LL(1)</a:t>
            </a:r>
            <a:r>
              <a:rPr lang="zh-CN" altLang="en-US" sz="1800" dirty="0" smtClean="0">
                <a:sym typeface="+mn-ea"/>
              </a:rPr>
              <a:t>分析表</a:t>
            </a:r>
            <a:endParaRPr lang="zh-CN" altLang="en-US" sz="1800" dirty="0" smtClean="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ym typeface="+mn-ea"/>
              </a:rPr>
              <a:t>（十）生成语法树</a:t>
            </a:r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6730158" cy="1904762"/>
          </a:xfrm>
        </p:spPr>
      </p:pic>
      <p:sp>
        <p:nvSpPr>
          <p:cNvPr id="4" name="TextBox 3"/>
          <p:cNvSpPr txBox="1"/>
          <p:nvPr/>
        </p:nvSpPr>
        <p:spPr>
          <a:xfrm>
            <a:off x="517645" y="548680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（一）正则表达式转</a:t>
            </a:r>
            <a:r>
              <a:rPr lang="en-US" altLang="zh-CN" sz="3200" dirty="0"/>
              <a:t>NFA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964" y="3554476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大体思路是：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先将用户输入的正则表达式转化为后缀表达式，因为后缀表达式比中缀表达式更好处理。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接着从转化后的正则表达式的第一个字符出发，遍历整个</a:t>
            </a:r>
            <a:r>
              <a:rPr lang="en-US" altLang="zh-CN" dirty="0" smtClean="0"/>
              <a:t>regex</a:t>
            </a:r>
            <a:r>
              <a:rPr lang="zh-CN" altLang="en-US" dirty="0" smtClean="0"/>
              <a:t>，判断每一个字符的类型，调用相应的函数去处理。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Thompsion构造法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76910" y="2433955"/>
            <a:ext cx="3822065" cy="3847465"/>
          </a:xfrm>
        </p:spPr>
        <p:txBody>
          <a:bodyPr>
            <a:normAutofit/>
          </a:bodyPr>
          <a:p>
            <a:r>
              <a:rPr lang="zh-CN" altLang="en-US" sz="2000"/>
              <a:t>由正则表达式通过Thompson构造NFA有三种情况</a:t>
            </a:r>
            <a:endParaRPr lang="zh-CN" altLang="en-US" sz="2000"/>
          </a:p>
          <a:p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 sz="1800"/>
              <a:t>1. 状态机一定只有一个初始状态节点和一个结束状态节点。</a:t>
            </a:r>
            <a:endParaRPr lang="zh-CN" altLang="en-US" sz="1800"/>
          </a:p>
          <a:p>
            <a:pPr>
              <a:lnSpc>
                <a:spcPct val="140000"/>
              </a:lnSpc>
            </a:pPr>
            <a:r>
              <a:rPr lang="zh-CN" altLang="en-US" sz="1800"/>
              <a:t>2. 任何一个状态，最多只有两条出去的转换边。</a:t>
            </a:r>
            <a:endParaRPr lang="zh-CN" altLang="en-US" sz="1800"/>
          </a:p>
          <a:p>
            <a:pPr>
              <a:lnSpc>
                <a:spcPct val="140000"/>
              </a:lnSpc>
            </a:pPr>
            <a:r>
              <a:rPr lang="zh-CN" altLang="en-US" sz="1800"/>
              <a:t>3. 每个状态节点所拥有的边最多只有三种可能：</a:t>
            </a:r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4645025" y="2004695"/>
            <a:ext cx="3822065" cy="4121785"/>
          </a:xfrm>
        </p:spPr>
        <p:txBody>
          <a:bodyPr/>
          <a:p>
            <a:endParaRPr lang="zh-CN" altLang="en-US"/>
          </a:p>
          <a:p>
            <a:r>
              <a:rPr lang="zh-CN" altLang="en-US"/>
              <a:t>基本规则：表达式 ϵ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基本规则：表达式 a ∈ Σ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2045" y="3213100"/>
            <a:ext cx="3009900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51425" y="5300980"/>
            <a:ext cx="300990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460" y="1700530"/>
            <a:ext cx="3277870" cy="2355850"/>
          </a:xfrm>
        </p:spPr>
        <p:txBody>
          <a:bodyPr/>
          <a:p>
            <a:r>
              <a:rPr lang="zh-CN" altLang="en-US" sz="2000"/>
              <a:t>归纳规则：表达式 r = s|t</a:t>
            </a:r>
            <a:r>
              <a:rPr lang="en-US" altLang="zh-CN" sz="2000"/>
              <a:t>                                                           </a:t>
            </a: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Thompsion构造法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750" y="2204720"/>
            <a:ext cx="2759075" cy="1591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51070" y="3429000"/>
            <a:ext cx="3444240" cy="1110615"/>
          </a:xfrm>
          <a:prstGeom prst="rect">
            <a:avLst/>
          </a:prstGeom>
        </p:spPr>
      </p:pic>
      <p:sp>
        <p:nvSpPr>
          <p:cNvPr id="14" name="内容占位符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72000" y="2853055"/>
            <a:ext cx="4485640" cy="235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/>
              <a:t>归纳规则：表达式 r = st</a:t>
            </a:r>
            <a:r>
              <a:rPr lang="en-US" altLang="zh-CN" sz="2000"/>
              <a:t>                                                       </a:t>
            </a:r>
            <a:endParaRPr lang="en-US" altLang="zh-CN" sz="2000"/>
          </a:p>
        </p:txBody>
      </p:sp>
      <p:sp>
        <p:nvSpPr>
          <p:cNvPr id="16" name="内容占位符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67995" y="4056380"/>
            <a:ext cx="6790690" cy="235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/>
              <a:t>归纳规则：表达式 r = **r∗**</a:t>
            </a:r>
            <a:r>
              <a:rPr lang="en-US" altLang="zh-CN" sz="2000"/>
              <a:t>                                                          </a:t>
            </a:r>
            <a:endParaRPr lang="en-US" altLang="zh-CN" sz="200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39750" y="4437380"/>
            <a:ext cx="4218305" cy="2068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824536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>NFA</a:t>
            </a:r>
            <a:r>
              <a:rPr lang="zh-CN" altLang="en-US" sz="3200" dirty="0" smtClean="0"/>
              <a:t>转</a:t>
            </a:r>
            <a:r>
              <a:rPr lang="en-US" altLang="zh-CN" sz="3200" dirty="0" smtClean="0"/>
              <a:t>DFA</a:t>
            </a:r>
            <a:endParaRPr lang="zh-CN" altLang="en-US" sz="32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6632"/>
            <a:ext cx="305584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184482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大体</a:t>
            </a:r>
            <a:r>
              <a:rPr lang="zh-CN" altLang="en-US" dirty="0" smtClean="0"/>
              <a:t>思路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2348880"/>
            <a:ext cx="51845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图的起始结点开始，经过去</a:t>
            </a:r>
            <a:r>
              <a:rPr lang="en-US" altLang="zh-CN" dirty="0" smtClean="0"/>
              <a:t>epsilon</a:t>
            </a:r>
            <a:r>
              <a:rPr lang="zh-CN" altLang="en-US" dirty="0" smtClean="0"/>
              <a:t>构造出第一个字符集，加入队列。接着从队列里按顺序取出字符集，根据先前记录的整个</a:t>
            </a:r>
            <a:r>
              <a:rPr lang="en-US" altLang="zh-CN" dirty="0" smtClean="0"/>
              <a:t>regex</a:t>
            </a:r>
            <a:r>
              <a:rPr lang="zh-CN" altLang="en-US" dirty="0" smtClean="0"/>
              <a:t>中的“通路字符”，看看原字符集里的各个字符是否有对应“通路字符”的连通结点，把这些结点放到一个新的字符集并经过去</a:t>
            </a:r>
            <a:r>
              <a:rPr lang="en-US" altLang="zh-CN" dirty="0" smtClean="0"/>
              <a:t>epsilon</a:t>
            </a:r>
            <a:r>
              <a:rPr lang="zh-CN" altLang="en-US" dirty="0" smtClean="0"/>
              <a:t>扩充，查看是否存在过这个字符集了，若还没存在过，新建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图结点及相关边，并把该新字符集键入队列。重复这个过程，直到队列为空，此时</a:t>
            </a:r>
            <a:r>
              <a:rPr lang="en-US" altLang="zh-CN" dirty="0" smtClean="0"/>
              <a:t>DFA</a:t>
            </a:r>
            <a:r>
              <a:rPr lang="zh-CN" altLang="en-US" dirty="0" smtClean="0"/>
              <a:t>图也建立完毕。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子集构造法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1685" y="2557780"/>
            <a:ext cx="4552950" cy="3686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ZTQwY2U4ZTY5MTZiZWQxNDhmNDQ1YmJiMjdiNGM5YT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4093</Words>
  <Application>WPS 演示</Application>
  <PresentationFormat>全屏显示(4:3)</PresentationFormat>
  <Paragraphs>226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Symbol</vt:lpstr>
      <vt:lpstr>Candara</vt:lpstr>
      <vt:lpstr>华文新魏</vt:lpstr>
      <vt:lpstr>微软雅黑</vt:lpstr>
      <vt:lpstr>Arial Unicode MS</vt:lpstr>
      <vt:lpstr>华文楷体</vt:lpstr>
      <vt:lpstr>Calibri</vt:lpstr>
      <vt:lpstr>波形</vt:lpstr>
      <vt:lpstr>实验二：仿lex生成器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实验二：仿lex生成器</dc:title>
  <dc:creator>sure</dc:creator>
  <cp:lastModifiedBy>Rye.</cp:lastModifiedBy>
  <cp:revision>102</cp:revision>
  <dcterms:created xsi:type="dcterms:W3CDTF">2018-11-12T06:56:00Z</dcterms:created>
  <dcterms:modified xsi:type="dcterms:W3CDTF">2023-08-12T20:25:57Z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2C01398CDFEE4431BD19F08B52F66363_12</vt:lpwstr>
  </property>
  <property fmtid="{D5CDD505-2E9C-101B-9397-08002B2CF9AE}" pid="3" name="KSOProductBuildVer">
    <vt:lpwstr>2052-12.1.0.15120</vt:lpwstr>
  </property>
</Properties>
</file>