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F5F2"/>
    <a:srgbClr val="93F1ED"/>
    <a:srgbClr val="FFB7E7"/>
    <a:srgbClr val="1DDDD4"/>
    <a:srgbClr val="00F4FA"/>
    <a:srgbClr val="FF9BDE"/>
    <a:srgbClr val="FC9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 varScale="1">
        <p:scale>
          <a:sx n="53" d="100"/>
          <a:sy n="53" d="100"/>
        </p:scale>
        <p:origin x="8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19BF9-3DFA-4CDC-B607-A84EB9532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A23A49-77CB-45C1-AD54-08A92A88C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4ADB0D-6519-4537-AF96-241290D6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E7D1-73DB-4153-AB71-A01F67EEA436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503537-D157-4DC0-8ADC-0B504DB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6FB4A-E8D3-4820-B288-5A51CD0E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35C7-8A95-476C-AC97-818A9CDF8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8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17B6D-AB9D-469F-83A8-1468772B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D7699F-E202-4552-A782-17D528A2A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A2D53C-5C54-4897-9D9D-AD94606B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E7D1-73DB-4153-AB71-A01F67EEA436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8D35F-91C1-442F-8712-F6809928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C1F957-EBB0-440D-AA56-E3F79C6C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35C7-8A95-476C-AC97-818A9CDF8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54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859FEE-98B2-43CD-A0CC-13F75C805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FF5BE3-F9B5-4881-8731-9A718931E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D857D-23C7-45F6-A1B1-6356EF88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E7D1-73DB-4153-AB71-A01F67EEA436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8441D2-D046-4C1F-8276-58F36DA1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42F08-C534-46A5-B784-AD2F3990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35C7-8A95-476C-AC97-818A9CDF8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9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DEF58-7F7B-4661-A26D-FFC9E181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6EE57-966B-459F-BE3B-2F9A78D52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272C3-1C25-4AD4-B45B-4215C45D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E7D1-73DB-4153-AB71-A01F67EEA436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52758-4BCB-417D-B444-83A1D455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55476-E0E9-440B-BFF0-C791ADE0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35C7-8A95-476C-AC97-818A9CDF8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0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41651-BC23-4453-995B-CB8D6A54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2A84C0-1A99-421F-ABD3-F1CBCF3CF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C72A58-FB0D-4253-B531-0498F7EA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E7D1-73DB-4153-AB71-A01F67EEA436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5C1EAC-645C-454A-AF88-62186A79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217D3-FE1D-44FF-A078-C7BB2A4C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35C7-8A95-476C-AC97-818A9CDF8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33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8C426-E4D5-4C56-9800-704DB44D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216E6B-657A-4665-9F29-A306B93F6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309A57-AE08-4EBB-8681-230178CE2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7CBB19-04D5-43BB-9355-37EDA0AB6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E7D1-73DB-4153-AB71-A01F67EEA436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5DC101-BB6B-412D-840D-D8985197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EC84F7-75E7-41AD-8E85-118E1FD0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35C7-8A95-476C-AC97-818A9CDF8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45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9AC3F-EB6D-406B-AF50-5F994BEE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AC9AE9-B180-4C11-A54D-69E08E35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AD1994-077D-4B4F-BFCC-E46E498AF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2F88C0-BA14-4D9E-809E-D61B2BA29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EE97AD-AF4F-4837-9332-3E2BB0B18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39FC09-3135-4C0A-A6D0-887CD68C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E7D1-73DB-4153-AB71-A01F67EEA436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FB9CCC-B3AF-4CE8-9EAE-E74C3656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8AFDC1-4443-4C2A-836E-E286C9BD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35C7-8A95-476C-AC97-818A9CDF8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8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47311-AEAA-4495-ABE9-9CAF637C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627D6A-8454-4B46-8C90-A66ABA72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E7D1-73DB-4153-AB71-A01F67EEA436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0DA7BD-9BFE-4EF0-88AD-F7ABC102E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24C058-0849-4A88-B09B-828E1FCC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35C7-8A95-476C-AC97-818A9CDF8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38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006589-BD2C-4C03-BD74-4D7705F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E7D1-73DB-4153-AB71-A01F67EEA436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0E29D9-5AA4-4B97-8A10-73368F74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4A78E9-F06D-4A03-BB82-E839FD60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35C7-8A95-476C-AC97-818A9CDF8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14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F493B-9153-492C-9822-4B24D1DCE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6A04B8-F96E-44D7-8CEF-F346CC254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620442-E4DC-4CDB-8A9A-EE6472915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3DF8C9-18EE-45D3-B686-2B2DB23E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E7D1-73DB-4153-AB71-A01F67EEA436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152BB8-DC8A-4B5F-8B61-94D8FCC2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1AD97E-78E4-4E4A-BEE1-86AC6CA6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35C7-8A95-476C-AC97-818A9CDF8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71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C9302-3EFC-49AB-AC99-BC8384117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1D986D-1B1F-4E77-AA32-27B7FBC6F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2C6B5C-15CD-4F1A-8FED-0EBEF843F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D8729-1C68-4F15-B2F1-E3E589BA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E7D1-73DB-4153-AB71-A01F67EEA436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AD2024-DC9F-4F72-9FB6-FCB07682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DB3B64-7F7B-44E2-8264-7C5E5857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35C7-8A95-476C-AC97-818A9CDF8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48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88FD33-55E4-4F68-8A41-FA9A7CB0B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FB2509-E580-465B-B6B3-9A1D3D568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A5840-D349-465C-A7AD-816BE5C81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BE7D1-73DB-4153-AB71-A01F67EEA436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7011F-9D6E-467C-9AFD-0D3A0004D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33D3F4-299F-41B4-8775-DD3D8BF4D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635C7-8A95-476C-AC97-818A9CDF8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30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DC694-465E-44EC-97B1-783FFEC23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860" y="1122363"/>
            <a:ext cx="10653912" cy="2419123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Random</a:t>
            </a:r>
            <a:r>
              <a:rPr lang="ko-KR" altLang="en-US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CNN</a:t>
            </a:r>
            <a:r>
              <a:rPr lang="ko-KR" altLang="en-US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 유전 알고리즘을</a:t>
            </a:r>
            <a:br>
              <a:rPr lang="en-US" altLang="ko-KR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이용한 신경망구조 최적화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14AA86-59D7-4505-8390-C6EBAE2CC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9897"/>
            <a:ext cx="9144000" cy="165576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201720981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조한희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201720956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손은영</a:t>
            </a:r>
          </a:p>
        </p:txBody>
      </p:sp>
    </p:spTree>
    <p:extLst>
      <p:ext uri="{BB962C8B-B14F-4D97-AF65-F5344CB8AC3E}">
        <p14:creationId xmlns:p14="http://schemas.microsoft.com/office/powerpoint/2010/main" val="1311980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5EF2B-821C-4F6D-BE4D-DE92CDE1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실험 및 결과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B3531F2-685E-4117-B25A-F79D1B1C4517}"/>
              </a:ext>
            </a:extLst>
          </p:cNvPr>
          <p:cNvSpPr/>
          <p:nvPr/>
        </p:nvSpPr>
        <p:spPr>
          <a:xfrm>
            <a:off x="1936376" y="2286000"/>
            <a:ext cx="8534400" cy="3935506"/>
          </a:xfrm>
          <a:prstGeom prst="roundRect">
            <a:avLst/>
          </a:prstGeom>
          <a:noFill/>
          <a:ln w="571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683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CB5EF2B-821C-4F6D-BE4D-DE92CDE10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70852" cy="1671564"/>
          </a:xfrm>
        </p:spPr>
        <p:txBody>
          <a:bodyPr>
            <a:normAutofit/>
          </a:bodyPr>
          <a:lstStyle/>
          <a:p>
            <a:r>
              <a:rPr lang="en-US" altLang="ko-KR" sz="4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7. </a:t>
            </a:r>
            <a:r>
              <a:rPr lang="ko-KR" altLang="en-US" sz="4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79EBB1-8E52-491F-B194-D2B68E87F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100" y="2259232"/>
            <a:ext cx="10252750" cy="1114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유전알고리즘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이용해 효율적인 </a:t>
            </a:r>
            <a:r>
              <a:rPr lang="en-US" altLang="ko-KR" sz="20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random CNN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ko-KR" altLang="en-US" sz="2000" dirty="0" err="1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하이퍼파라미터를</a:t>
            </a:r>
            <a:r>
              <a:rPr lang="ko-KR" altLang="en-US" sz="20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최적화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할 수 있었다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026" name="Picture 2" descr="cifar10_1 | TensorFlow Datasets">
            <a:extLst>
              <a:ext uri="{FF2B5EF4-FFF2-40B4-BE49-F238E27FC236}">
                <a16:creationId xmlns:a16="http://schemas.microsoft.com/office/drawing/2014/main" id="{C61E0276-3799-4EF8-8812-777B79C75D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" r="5806"/>
          <a:stretch/>
        </p:blipFill>
        <p:spPr bwMode="auto">
          <a:xfrm>
            <a:off x="7423972" y="3043055"/>
            <a:ext cx="1806384" cy="194648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DCF256-E56C-415E-84A9-E49034408086}"/>
              </a:ext>
            </a:extLst>
          </p:cNvPr>
          <p:cNvSpPr txBox="1"/>
          <p:nvPr/>
        </p:nvSpPr>
        <p:spPr>
          <a:xfrm>
            <a:off x="7557247" y="5261432"/>
            <a:ext cx="180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다양한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dataset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5282ECE-9489-4811-B035-2615A471BF67}"/>
              </a:ext>
            </a:extLst>
          </p:cNvPr>
          <p:cNvSpPr/>
          <p:nvPr/>
        </p:nvSpPr>
        <p:spPr>
          <a:xfrm>
            <a:off x="2096001" y="3043055"/>
            <a:ext cx="481305" cy="3209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E5B32DD-B9DD-4ED5-A1D6-5AD24B5ADACD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2287268" y="3374182"/>
            <a:ext cx="20034" cy="4750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9E162A6-9E95-4DB1-B360-F84807261BB7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1642085" y="3374182"/>
            <a:ext cx="665216" cy="4770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A8F0F72-3F01-445D-9A54-981C5C04BE57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2327824" y="3379262"/>
            <a:ext cx="688458" cy="4447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31C83E9-4333-49F3-B405-283C66EFF7B0}"/>
              </a:ext>
            </a:extLst>
          </p:cNvPr>
          <p:cNvSpPr/>
          <p:nvPr/>
        </p:nvSpPr>
        <p:spPr>
          <a:xfrm>
            <a:off x="1449490" y="3851241"/>
            <a:ext cx="385189" cy="1552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7C48888-8F21-49BD-92EE-04C45F43EAC5}"/>
              </a:ext>
            </a:extLst>
          </p:cNvPr>
          <p:cNvCxnSpPr>
            <a:cxnSpLocks/>
          </p:cNvCxnSpPr>
          <p:nvPr/>
        </p:nvCxnSpPr>
        <p:spPr>
          <a:xfrm flipH="1">
            <a:off x="1974693" y="3999055"/>
            <a:ext cx="284827" cy="3372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4AB503A-43B2-4C90-841A-B2CD1EAF3FDF}"/>
              </a:ext>
            </a:extLst>
          </p:cNvPr>
          <p:cNvCxnSpPr>
            <a:cxnSpLocks/>
          </p:cNvCxnSpPr>
          <p:nvPr/>
        </p:nvCxnSpPr>
        <p:spPr>
          <a:xfrm>
            <a:off x="2237009" y="4044020"/>
            <a:ext cx="125225" cy="23108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C785BEB-4312-4ECF-8EE5-AF1CCF8F0A69}"/>
              </a:ext>
            </a:extLst>
          </p:cNvPr>
          <p:cNvCxnSpPr>
            <a:cxnSpLocks/>
          </p:cNvCxnSpPr>
          <p:nvPr/>
        </p:nvCxnSpPr>
        <p:spPr>
          <a:xfrm>
            <a:off x="1807034" y="4470390"/>
            <a:ext cx="0" cy="2387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3399F04-2867-4B6C-BDAA-15C1A926A158}"/>
              </a:ext>
            </a:extLst>
          </p:cNvPr>
          <p:cNvCxnSpPr>
            <a:cxnSpLocks/>
          </p:cNvCxnSpPr>
          <p:nvPr/>
        </p:nvCxnSpPr>
        <p:spPr>
          <a:xfrm>
            <a:off x="1807034" y="4903001"/>
            <a:ext cx="17262" cy="4021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08EE29E-4883-4AE0-BBAE-04309352EE1E}"/>
              </a:ext>
            </a:extLst>
          </p:cNvPr>
          <p:cNvCxnSpPr>
            <a:cxnSpLocks/>
          </p:cNvCxnSpPr>
          <p:nvPr/>
        </p:nvCxnSpPr>
        <p:spPr>
          <a:xfrm>
            <a:off x="1794783" y="4877028"/>
            <a:ext cx="719373" cy="41140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19C4907-396C-4158-A971-3FE1A4C00FED}"/>
              </a:ext>
            </a:extLst>
          </p:cNvPr>
          <p:cNvCxnSpPr>
            <a:cxnSpLocks/>
            <a:stCxn id="77" idx="2"/>
          </p:cNvCxnSpPr>
          <p:nvPr/>
        </p:nvCxnSpPr>
        <p:spPr>
          <a:xfrm flipH="1">
            <a:off x="2518486" y="5428368"/>
            <a:ext cx="1" cy="2033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C606AFD-5B4D-4C90-8597-4013345E8312}"/>
              </a:ext>
            </a:extLst>
          </p:cNvPr>
          <p:cNvSpPr/>
          <p:nvPr/>
        </p:nvSpPr>
        <p:spPr>
          <a:xfrm>
            <a:off x="2094673" y="3849200"/>
            <a:ext cx="385189" cy="1572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C5ADBB0-64F6-45F4-B083-9D45FD4209AD}"/>
              </a:ext>
            </a:extLst>
          </p:cNvPr>
          <p:cNvSpPr/>
          <p:nvPr/>
        </p:nvSpPr>
        <p:spPr>
          <a:xfrm>
            <a:off x="2822487" y="3823992"/>
            <a:ext cx="387590" cy="1572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C434DBD-0944-4DBB-9397-B13F31B85AFF}"/>
              </a:ext>
            </a:extLst>
          </p:cNvPr>
          <p:cNvSpPr/>
          <p:nvPr/>
        </p:nvSpPr>
        <p:spPr>
          <a:xfrm>
            <a:off x="1614440" y="4336339"/>
            <a:ext cx="385189" cy="1340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8BC68B6-C5EB-45FE-81FE-8F111F842BE6}"/>
              </a:ext>
            </a:extLst>
          </p:cNvPr>
          <p:cNvSpPr/>
          <p:nvPr/>
        </p:nvSpPr>
        <p:spPr>
          <a:xfrm>
            <a:off x="2287267" y="5662170"/>
            <a:ext cx="481305" cy="3209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520F00D-3340-4CB8-9EA0-D55BF9E92E6C}"/>
              </a:ext>
            </a:extLst>
          </p:cNvPr>
          <p:cNvSpPr/>
          <p:nvPr/>
        </p:nvSpPr>
        <p:spPr>
          <a:xfrm>
            <a:off x="2350828" y="4327457"/>
            <a:ext cx="385189" cy="1340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72BC829-27F7-4CDD-B3D6-69DF1149557A}"/>
              </a:ext>
            </a:extLst>
          </p:cNvPr>
          <p:cNvSpPr/>
          <p:nvPr/>
        </p:nvSpPr>
        <p:spPr>
          <a:xfrm>
            <a:off x="1616164" y="4731285"/>
            <a:ext cx="385189" cy="1340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6441CD-967D-438A-BC4E-4B60A8ED6A58}"/>
              </a:ext>
            </a:extLst>
          </p:cNvPr>
          <p:cNvSpPr/>
          <p:nvPr/>
        </p:nvSpPr>
        <p:spPr>
          <a:xfrm>
            <a:off x="1623070" y="5360347"/>
            <a:ext cx="385189" cy="1340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1CFF74C-86A5-49B1-90E6-2C9486F06116}"/>
              </a:ext>
            </a:extLst>
          </p:cNvPr>
          <p:cNvSpPr/>
          <p:nvPr/>
        </p:nvSpPr>
        <p:spPr>
          <a:xfrm>
            <a:off x="2325892" y="5294317"/>
            <a:ext cx="385189" cy="1340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277C3F1-9D34-4D18-9EF9-5801D5C05903}"/>
              </a:ext>
            </a:extLst>
          </p:cNvPr>
          <p:cNvSpPr txBox="1"/>
          <p:nvPr/>
        </p:nvSpPr>
        <p:spPr>
          <a:xfrm>
            <a:off x="3404196" y="4627712"/>
            <a:ext cx="180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깊은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Network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D59E724-CD84-440E-A93E-B8BEAFB3FF89}"/>
              </a:ext>
            </a:extLst>
          </p:cNvPr>
          <p:cNvCxnSpPr>
            <a:cxnSpLocks/>
          </p:cNvCxnSpPr>
          <p:nvPr/>
        </p:nvCxnSpPr>
        <p:spPr>
          <a:xfrm flipH="1">
            <a:off x="5884059" y="3441909"/>
            <a:ext cx="423" cy="26899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04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0" grpId="0" animBg="1"/>
      <p:bldP spid="54" grpId="0" animBg="1"/>
      <p:bldP spid="61" grpId="0" animBg="1"/>
      <p:bldP spid="62" grpId="0" animBg="1"/>
      <p:bldP spid="63" grpId="0" animBg="1"/>
      <p:bldP spid="68" grpId="0" animBg="1"/>
      <p:bldP spid="74" grpId="0" animBg="1"/>
      <p:bldP spid="75" grpId="0" animBg="1"/>
      <p:bldP spid="76" grpId="0" animBg="1"/>
      <p:bldP spid="77" grpId="0" animBg="1"/>
      <p:bldP spid="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5EF2B-821C-4F6D-BE4D-DE92CDE1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의논점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79EBB1-8E52-491F-B194-D2B68E87F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847" y="182979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-Docker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속도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 </a:t>
            </a:r>
            <a:r>
              <a:rPr lang="en-US" altLang="ko-KR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colab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15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docker 100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 1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epoch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 세대만 돌아가도록 했더니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18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시간 후에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결과가 나옴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-GPU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9194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5EF2B-821C-4F6D-BE4D-DE92CDE10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094" y="2766218"/>
            <a:ext cx="2848066" cy="1325563"/>
          </a:xfrm>
        </p:spPr>
        <p:txBody>
          <a:bodyPr/>
          <a:lstStyle/>
          <a:p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감사합니다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:)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528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5EF2B-821C-4F6D-BE4D-DE92CDE1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79EBB1-8E52-491F-B194-D2B68E87F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1389"/>
            <a:ext cx="10515600" cy="208074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Network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설계자의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하이퍼파라미터의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자동화 설정을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유전알고리즘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이용해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효율적인 </a:t>
            </a:r>
            <a:r>
              <a:rPr lang="en-US" altLang="ko-KR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Random CNN</a:t>
            </a:r>
            <a:r>
              <a:rPr lang="ko-KR" altLang="en-US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신경망 구조를 최적화한다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81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5EF2B-821C-4F6D-BE4D-DE92CDE1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CNN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79EBB1-8E52-491F-B194-D2B68E87F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5" y="1690688"/>
            <a:ext cx="10644554" cy="7184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 err="1"/>
              <a:t>합성곱층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풀링층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드랍아웃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액티베이션층으로</a:t>
            </a:r>
            <a:r>
              <a:rPr lang="ko-KR" altLang="en-US" sz="1800" dirty="0"/>
              <a:t> 구성되며</a:t>
            </a:r>
            <a:r>
              <a:rPr lang="en-US" altLang="ko-KR" sz="1800" dirty="0"/>
              <a:t>, </a:t>
            </a:r>
            <a:r>
              <a:rPr lang="ko-KR" altLang="en-US" sz="1800" dirty="0"/>
              <a:t>이미지 특징 추출을 통해 데이터를 학습한다</a:t>
            </a:r>
            <a:r>
              <a:rPr lang="en-US" altLang="ko-KR" sz="1800" dirty="0"/>
              <a:t>.</a:t>
            </a:r>
          </a:p>
        </p:txBody>
      </p:sp>
      <p:pic>
        <p:nvPicPr>
          <p:cNvPr id="1026" name="Picture 2" descr="CNN에서 pooling이란?. 이번 포스트는 지난 CNN의 introduction의 후속입니다… | by Hobin Jeong |  Medium">
            <a:extLst>
              <a:ext uri="{FF2B5EF4-FFF2-40B4-BE49-F238E27FC236}">
                <a16:creationId xmlns:a16="http://schemas.microsoft.com/office/drawing/2014/main" id="{5167FC49-C496-483A-9F3B-D1417B8CE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513" y="3358661"/>
            <a:ext cx="5956973" cy="241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54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5EF2B-821C-4F6D-BE4D-DE92CDE1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2-1. Fashion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Mnist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79EBB1-8E52-491F-B194-D2B68E87F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08" y="2795345"/>
            <a:ext cx="5114192" cy="177665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  <a:buFontTx/>
              <a:buChar char="-"/>
            </a:pPr>
            <a:r>
              <a:rPr lang="en-US" altLang="ko-KR" sz="1800" dirty="0"/>
              <a:t>10</a:t>
            </a:r>
            <a:r>
              <a:rPr lang="ko-KR" altLang="en-US" sz="1800" dirty="0"/>
              <a:t>개의 카테고리와 </a:t>
            </a:r>
            <a:r>
              <a:rPr lang="en-US" altLang="ko-KR" sz="1800" dirty="0"/>
              <a:t>7</a:t>
            </a:r>
            <a:r>
              <a:rPr lang="ko-KR" altLang="en-US" sz="1800" dirty="0"/>
              <a:t>만 장의 흑백 이미지로 구성된 </a:t>
            </a:r>
            <a:r>
              <a:rPr lang="en-US" altLang="ko-KR" sz="1800" dirty="0"/>
              <a:t>dataset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</a:p>
          <a:p>
            <a:pPr>
              <a:lnSpc>
                <a:spcPct val="130000"/>
              </a:lnSpc>
              <a:buFontTx/>
              <a:buChar char="-"/>
            </a:pPr>
            <a:r>
              <a:rPr lang="ko-KR" altLang="en-US" sz="1800" dirty="0"/>
              <a:t>학습 이미지 </a:t>
            </a:r>
            <a:r>
              <a:rPr lang="en-US" altLang="ko-KR" sz="1800" dirty="0"/>
              <a:t>6</a:t>
            </a:r>
            <a:r>
              <a:rPr lang="ko-KR" altLang="en-US" sz="1800" dirty="0"/>
              <a:t>만 장</a:t>
            </a:r>
            <a:r>
              <a:rPr lang="en-US" altLang="ko-KR" sz="1800" dirty="0"/>
              <a:t>, </a:t>
            </a:r>
            <a:r>
              <a:rPr lang="ko-KR" altLang="en-US" sz="1800" dirty="0"/>
              <a:t>테스트 이미지 </a:t>
            </a:r>
            <a:r>
              <a:rPr lang="en-US" altLang="ko-KR" sz="1800" dirty="0"/>
              <a:t>1</a:t>
            </a:r>
            <a:r>
              <a:rPr lang="ko-KR" altLang="en-US" sz="1800" dirty="0"/>
              <a:t>만 장으로 구성되었고</a:t>
            </a:r>
            <a:r>
              <a:rPr lang="en-US" altLang="ko-KR" sz="1800" dirty="0"/>
              <a:t>, </a:t>
            </a:r>
            <a:r>
              <a:rPr lang="ko-KR" altLang="en-US" sz="1800" dirty="0"/>
              <a:t>이미지 데이터의 해상도는 </a:t>
            </a:r>
            <a:r>
              <a:rPr lang="en-US" altLang="ko-KR" sz="1800" dirty="0"/>
              <a:t>28X28 </a:t>
            </a:r>
            <a:r>
              <a:rPr lang="ko-KR" altLang="en-US" sz="1800" dirty="0"/>
              <a:t>픽셀이다</a:t>
            </a:r>
            <a:r>
              <a:rPr lang="en-US" altLang="ko-KR" sz="1800" dirty="0"/>
              <a:t>.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5ABA1888-6018-4F6B-AD19-F780EB1E9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002" y="1934309"/>
            <a:ext cx="3877798" cy="387221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7264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5EF2B-821C-4F6D-BE4D-DE92CDE1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2-2. Resnet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79EBB1-8E52-491F-B194-D2B68E87F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484" y="2702047"/>
            <a:ext cx="5257800" cy="199903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 네트워크의 층이 깊어질수록 경사 사라짐과 같은 문제로 학습오류가 발생하게 된다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그 오류를 줄이기 위해 </a:t>
            </a:r>
            <a:r>
              <a:rPr lang="en-US" altLang="ko-KR" sz="2000" dirty="0"/>
              <a:t>convolution layer </a:t>
            </a:r>
            <a:r>
              <a:rPr lang="ko-KR" altLang="en-US" sz="2000" dirty="0"/>
              <a:t>두 개를 거친 결과에 거치기 전 결과를 더하는 </a:t>
            </a:r>
            <a:r>
              <a:rPr lang="en-US" altLang="ko-KR" sz="2000" dirty="0"/>
              <a:t>skip connection </a:t>
            </a:r>
            <a:r>
              <a:rPr lang="ko-KR" altLang="en-US" sz="2000" dirty="0"/>
              <a:t>방법을 도입한 네트워크 모델이다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2050" name="Picture 2" descr="ResNet. 이 글은 Review: ResNet — Winner of ILSVRC… | by Taekyu Lee | Medium">
            <a:extLst>
              <a:ext uri="{FF2B5EF4-FFF2-40B4-BE49-F238E27FC236}">
                <a16:creationId xmlns:a16="http://schemas.microsoft.com/office/drawing/2014/main" id="{A2914598-01FA-4A09-9D12-1799D2455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454" y="2189286"/>
            <a:ext cx="4843350" cy="302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41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5EF2B-821C-4F6D-BE4D-DE92CDE1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Random CNN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79EBB1-8E52-491F-B194-D2B68E87F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77" y="2042381"/>
            <a:ext cx="5460023" cy="4349627"/>
          </a:xfrm>
        </p:spPr>
        <p:txBody>
          <a:bodyPr>
            <a:normAutofit fontScale="92500"/>
          </a:bodyPr>
          <a:lstStyle/>
          <a:p>
            <a:pPr>
              <a:lnSpc>
                <a:spcPct val="140000"/>
              </a:lnSpc>
              <a:buFontTx/>
              <a:buChar char="-"/>
            </a:pPr>
            <a:r>
              <a:rPr lang="en-US" altLang="ko-KR" sz="1800" dirty="0"/>
              <a:t>Random CNN</a:t>
            </a:r>
            <a:r>
              <a:rPr lang="ko-KR" altLang="en-US" sz="1800" dirty="0"/>
              <a:t>은 </a:t>
            </a:r>
            <a:r>
              <a:rPr lang="ko-KR" altLang="en-US" sz="1800" dirty="0" err="1"/>
              <a:t>합성곱층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풀링층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드랍아웃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액티베이션층들을</a:t>
            </a:r>
            <a:r>
              <a:rPr lang="ko-KR" altLang="en-US" sz="1800" dirty="0"/>
              <a:t> 각각 임의로 선택하여 구현한 것이다</a:t>
            </a:r>
            <a:r>
              <a:rPr lang="en-US" altLang="ko-KR" sz="1800" dirty="0"/>
              <a:t>.</a:t>
            </a:r>
          </a:p>
          <a:p>
            <a:pPr>
              <a:lnSpc>
                <a:spcPct val="140000"/>
              </a:lnSpc>
              <a:buFontTx/>
              <a:buChar char="-"/>
            </a:pPr>
            <a:r>
              <a:rPr lang="ko-KR" altLang="en-US" sz="1800" dirty="0"/>
              <a:t>입력 값에 대하여 랜덤 개수의 층들이 만들어지며 그 종류 또한 랜덤으로 선택된다</a:t>
            </a:r>
            <a:r>
              <a:rPr lang="en-US" altLang="ko-KR" sz="1800" dirty="0"/>
              <a:t>.</a:t>
            </a:r>
          </a:p>
          <a:p>
            <a:pPr>
              <a:lnSpc>
                <a:spcPct val="140000"/>
              </a:lnSpc>
              <a:buFontTx/>
              <a:buChar char="-"/>
            </a:pPr>
            <a:r>
              <a:rPr lang="ko-KR" altLang="en-US" sz="1800" dirty="0"/>
              <a:t>만들어진 모든 층들은 저장되며 다음 층이 만들어질 때 </a:t>
            </a:r>
            <a:r>
              <a:rPr lang="en-US" altLang="ko-KR" sz="1800" dirty="0"/>
              <a:t>Shortcut</a:t>
            </a:r>
            <a:r>
              <a:rPr lang="ko-KR" altLang="en-US" sz="1800" dirty="0"/>
              <a:t>을 통해 다시 사용된다</a:t>
            </a:r>
            <a:r>
              <a:rPr lang="en-US" altLang="ko-KR" sz="1800" dirty="0"/>
              <a:t>.</a:t>
            </a:r>
          </a:p>
          <a:p>
            <a:pPr>
              <a:lnSpc>
                <a:spcPct val="140000"/>
              </a:lnSpc>
              <a:buFontTx/>
              <a:buChar char="-"/>
            </a:pPr>
            <a:r>
              <a:rPr lang="ko-KR" altLang="en-US" sz="1800" dirty="0"/>
              <a:t>학습을 진행하는 과정에서 </a:t>
            </a:r>
            <a:r>
              <a:rPr lang="ko-KR" altLang="en-US" sz="1800" dirty="0" err="1"/>
              <a:t>과적합</a:t>
            </a:r>
            <a:r>
              <a:rPr lang="ko-KR" altLang="en-US" sz="1800" dirty="0"/>
              <a:t> 현상이 일어날 시에 </a:t>
            </a:r>
            <a:r>
              <a:rPr lang="en-US" altLang="ko-KR" sz="1800" dirty="0"/>
              <a:t>Early Stopping</a:t>
            </a:r>
            <a:r>
              <a:rPr lang="ko-KR" altLang="en-US" sz="1800" dirty="0"/>
              <a:t>을 통해 오차의 증가를 방지한다</a:t>
            </a:r>
            <a:r>
              <a:rPr lang="en-US" altLang="ko-KR" sz="1800" dirty="0"/>
              <a:t>.</a:t>
            </a:r>
          </a:p>
          <a:p>
            <a:pPr>
              <a:lnSpc>
                <a:spcPct val="140000"/>
              </a:lnSpc>
              <a:buFontTx/>
              <a:buChar char="-"/>
            </a:pPr>
            <a:r>
              <a:rPr lang="ko-KR" altLang="en-US" sz="1800" dirty="0"/>
              <a:t>학습의 처음부터 중단된 시점까지 가장 성능이 좋았던 상태를 </a:t>
            </a:r>
            <a:r>
              <a:rPr lang="en-US" altLang="ko-KR" sz="1800" dirty="0"/>
              <a:t>Model Checkpoint</a:t>
            </a:r>
            <a:r>
              <a:rPr lang="ko-KR" altLang="en-US" sz="1800" dirty="0"/>
              <a:t>를 통해 저장한다</a:t>
            </a:r>
            <a:r>
              <a:rPr lang="en-US" altLang="ko-KR" sz="1800" dirty="0"/>
              <a:t>.</a:t>
            </a:r>
          </a:p>
          <a:p>
            <a:pPr>
              <a:lnSpc>
                <a:spcPct val="140000"/>
              </a:lnSpc>
              <a:buFontTx/>
              <a:buChar char="-"/>
            </a:pPr>
            <a:endParaRPr lang="en-US" altLang="ko-KR" sz="1800" dirty="0"/>
          </a:p>
          <a:p>
            <a:pPr>
              <a:lnSpc>
                <a:spcPct val="140000"/>
              </a:lnSpc>
              <a:buFontTx/>
              <a:buChar char="-"/>
            </a:pPr>
            <a:endParaRPr lang="en-US" altLang="ko-KR" sz="1800" dirty="0"/>
          </a:p>
          <a:p>
            <a:pPr marL="0" indent="0">
              <a:lnSpc>
                <a:spcPct val="140000"/>
              </a:lnSpc>
              <a:buNone/>
            </a:pPr>
            <a:endParaRPr lang="en-US" altLang="ko-KR" sz="1800" dirty="0"/>
          </a:p>
          <a:p>
            <a:pPr>
              <a:lnSpc>
                <a:spcPct val="140000"/>
              </a:lnSpc>
              <a:buFontTx/>
              <a:buChar char="-"/>
            </a:pPr>
            <a:endParaRPr lang="ko-KR" altLang="en-US" sz="18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7CCCC45-F130-42AD-AD79-A625D56D7996}"/>
              </a:ext>
            </a:extLst>
          </p:cNvPr>
          <p:cNvGrpSpPr/>
          <p:nvPr/>
        </p:nvGrpSpPr>
        <p:grpSpPr>
          <a:xfrm>
            <a:off x="6627330" y="965825"/>
            <a:ext cx="5197078" cy="5562219"/>
            <a:chOff x="5633799" y="663403"/>
            <a:chExt cx="5197078" cy="556221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157CC08-D00C-4528-BA5A-19FECCD258DD}"/>
                </a:ext>
              </a:extLst>
            </p:cNvPr>
            <p:cNvSpPr/>
            <p:nvPr/>
          </p:nvSpPr>
          <p:spPr>
            <a:xfrm>
              <a:off x="8276821" y="663403"/>
              <a:ext cx="1071418" cy="64469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94DBFE6-1029-474E-8B79-5873003D0DED}"/>
                </a:ext>
              </a:extLst>
            </p:cNvPr>
            <p:cNvCxnSpPr>
              <a:cxnSpLocks/>
            </p:cNvCxnSpPr>
            <p:nvPr/>
          </p:nvCxnSpPr>
          <p:spPr>
            <a:xfrm>
              <a:off x="8801446" y="1308101"/>
              <a:ext cx="0" cy="4775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BA6978E-95EB-4422-9F1E-D81173C1AE52}"/>
                </a:ext>
              </a:extLst>
            </p:cNvPr>
            <p:cNvSpPr/>
            <p:nvPr/>
          </p:nvSpPr>
          <p:spPr>
            <a:xfrm>
              <a:off x="8286261" y="1785159"/>
              <a:ext cx="1071416" cy="3352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46E9379-7791-42A9-AB0B-50F7432080DD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467718" y="1308101"/>
              <a:ext cx="1333728" cy="47613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8A7B1A7-DB8C-4453-A394-69525923247B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8821969" y="1313181"/>
              <a:ext cx="1473200" cy="47105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FE1D405-BA27-44F6-8E28-2BAC430E6FC0}"/>
                </a:ext>
              </a:extLst>
            </p:cNvPr>
            <p:cNvSpPr/>
            <p:nvPr/>
          </p:nvSpPr>
          <p:spPr>
            <a:xfrm>
              <a:off x="9759461" y="1784236"/>
              <a:ext cx="1071416" cy="33527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D5A9FC4-A5BD-44E4-A1CF-A4C9F6009432}"/>
                </a:ext>
              </a:extLst>
            </p:cNvPr>
            <p:cNvSpPr/>
            <p:nvPr/>
          </p:nvSpPr>
          <p:spPr>
            <a:xfrm>
              <a:off x="6932010" y="1784236"/>
              <a:ext cx="1071416" cy="3352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F2C145A-1EA2-4981-A2CC-FF00B3FC9293}"/>
                </a:ext>
              </a:extLst>
            </p:cNvPr>
            <p:cNvCxnSpPr>
              <a:cxnSpLocks/>
              <a:stCxn id="9" idx="2"/>
              <a:endCxn id="15" idx="0"/>
            </p:cNvCxnSpPr>
            <p:nvPr/>
          </p:nvCxnSpPr>
          <p:spPr>
            <a:xfrm flipH="1">
              <a:off x="7459933" y="2120438"/>
              <a:ext cx="1362036" cy="36068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8970571-4A99-4E1E-891E-5B17D73C30C8}"/>
                </a:ext>
              </a:extLst>
            </p:cNvPr>
            <p:cNvSpPr/>
            <p:nvPr/>
          </p:nvSpPr>
          <p:spPr>
            <a:xfrm>
              <a:off x="6924225" y="2481119"/>
              <a:ext cx="1071416" cy="3352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7AA52AC-F0AD-433C-9A7A-13EB56131FED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8626167" y="2120438"/>
              <a:ext cx="195802" cy="47567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88CCD6C-BAA7-49B8-B19D-A9EACE7FAB4D}"/>
                </a:ext>
              </a:extLst>
            </p:cNvPr>
            <p:cNvSpPr/>
            <p:nvPr/>
          </p:nvSpPr>
          <p:spPr>
            <a:xfrm>
              <a:off x="8110981" y="2595650"/>
              <a:ext cx="1071416" cy="33527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C7752BF-29A3-4664-B2C6-0D122247EC9B}"/>
                </a:ext>
              </a:extLst>
            </p:cNvPr>
            <p:cNvCxnSpPr>
              <a:cxnSpLocks/>
            </p:cNvCxnSpPr>
            <p:nvPr/>
          </p:nvCxnSpPr>
          <p:spPr>
            <a:xfrm>
              <a:off x="7459933" y="2825767"/>
              <a:ext cx="0" cy="23876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5AB7B62-159C-415A-AB9B-F169AF78F13E}"/>
                </a:ext>
              </a:extLst>
            </p:cNvPr>
            <p:cNvSpPr/>
            <p:nvPr/>
          </p:nvSpPr>
          <p:spPr>
            <a:xfrm>
              <a:off x="6924225" y="3097233"/>
              <a:ext cx="1071416" cy="3352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19FDA31-C39F-4539-86EE-ED77B2F126FC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7459933" y="3432512"/>
              <a:ext cx="1071416" cy="30653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C9BD1F4-4A6C-4CD9-9308-E67980095EBE}"/>
                </a:ext>
              </a:extLst>
            </p:cNvPr>
            <p:cNvSpPr/>
            <p:nvPr/>
          </p:nvSpPr>
          <p:spPr>
            <a:xfrm>
              <a:off x="8351592" y="3755398"/>
              <a:ext cx="1071416" cy="3352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B9C2610C-C29B-4C90-A589-A120AD7AF607}"/>
                </a:ext>
              </a:extLst>
            </p:cNvPr>
            <p:cNvCxnSpPr>
              <a:cxnSpLocks/>
            </p:cNvCxnSpPr>
            <p:nvPr/>
          </p:nvCxnSpPr>
          <p:spPr>
            <a:xfrm>
              <a:off x="7474847" y="3429000"/>
              <a:ext cx="0" cy="34275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A0E1EB1-1627-4AE2-8F45-CE3134A7E3F8}"/>
                </a:ext>
              </a:extLst>
            </p:cNvPr>
            <p:cNvSpPr/>
            <p:nvPr/>
          </p:nvSpPr>
          <p:spPr>
            <a:xfrm>
              <a:off x="6895032" y="3771751"/>
              <a:ext cx="1071416" cy="33527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77767D2-A3E1-4395-A62B-DEC251ED0EC3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 flipH="1">
              <a:off x="9486903" y="2116217"/>
              <a:ext cx="808266" cy="289136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06E5BC8-0698-4EFD-A25D-3E1E9189F7AE}"/>
                </a:ext>
              </a:extLst>
            </p:cNvPr>
            <p:cNvCxnSpPr>
              <a:cxnSpLocks/>
              <a:stCxn id="17" idx="2"/>
              <a:endCxn id="27" idx="0"/>
            </p:cNvCxnSpPr>
            <p:nvPr/>
          </p:nvCxnSpPr>
          <p:spPr>
            <a:xfrm>
              <a:off x="8646689" y="2930929"/>
              <a:ext cx="840214" cy="207664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27894A4-5851-46BA-8089-962798B01F8A}"/>
                </a:ext>
              </a:extLst>
            </p:cNvPr>
            <p:cNvCxnSpPr>
              <a:cxnSpLocks/>
              <a:stCxn id="23" idx="2"/>
              <a:endCxn id="27" idx="0"/>
            </p:cNvCxnSpPr>
            <p:nvPr/>
          </p:nvCxnSpPr>
          <p:spPr>
            <a:xfrm>
              <a:off x="7430740" y="4107030"/>
              <a:ext cx="2056163" cy="90054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D2C7A85-9DB5-4A70-85EE-AEADDA2EFDE1}"/>
                </a:ext>
              </a:extLst>
            </p:cNvPr>
            <p:cNvSpPr/>
            <p:nvPr/>
          </p:nvSpPr>
          <p:spPr>
            <a:xfrm>
              <a:off x="8951195" y="5007578"/>
              <a:ext cx="1071416" cy="33527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2B7E13A-55BF-4E83-AE65-736A51C067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6204" y="2796968"/>
              <a:ext cx="968969" cy="30026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04EDBF7-0540-437A-AD2A-362BA47D1439}"/>
                </a:ext>
              </a:extLst>
            </p:cNvPr>
            <p:cNvSpPr/>
            <p:nvPr/>
          </p:nvSpPr>
          <p:spPr>
            <a:xfrm>
              <a:off x="5633799" y="3110362"/>
              <a:ext cx="1071416" cy="33527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8BAD5121-DDF2-467E-96CB-49CE9F3D164F}"/>
                </a:ext>
              </a:extLst>
            </p:cNvPr>
            <p:cNvCxnSpPr>
              <a:cxnSpLocks/>
            </p:cNvCxnSpPr>
            <p:nvPr/>
          </p:nvCxnSpPr>
          <p:spPr>
            <a:xfrm>
              <a:off x="9486903" y="5342164"/>
              <a:ext cx="0" cy="23876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D994038-38C0-413B-B0CB-EE8E1FB705DB}"/>
                </a:ext>
              </a:extLst>
            </p:cNvPr>
            <p:cNvSpPr/>
            <p:nvPr/>
          </p:nvSpPr>
          <p:spPr>
            <a:xfrm>
              <a:off x="9104004" y="5580924"/>
              <a:ext cx="1071418" cy="64469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739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5EF2B-821C-4F6D-BE4D-DE92CDE1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유전알고리즘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79EBB1-8E52-491F-B194-D2B68E87F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 dirty="0"/>
              <a:t>생물의 염색체 선택</a:t>
            </a:r>
            <a:r>
              <a:rPr lang="en-US" altLang="ko-KR" sz="2400" dirty="0"/>
              <a:t>, </a:t>
            </a:r>
            <a:r>
              <a:rPr lang="ko-KR" altLang="en-US" sz="2400" dirty="0"/>
              <a:t>교차</a:t>
            </a:r>
            <a:r>
              <a:rPr lang="en-US" altLang="ko-KR" sz="2400" dirty="0"/>
              <a:t>, </a:t>
            </a:r>
            <a:r>
              <a:rPr lang="ko-KR" altLang="en-US" sz="2400" dirty="0"/>
              <a:t>변이 등의 진화 과정을 모방하여 최적에 가까운 해를 찾아주는 알고리즘이다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초기 세대 염색체들에 대하여 적합도를 계산하고</a:t>
            </a:r>
            <a:r>
              <a:rPr lang="en-US" altLang="ko-KR" sz="2400" dirty="0"/>
              <a:t>, </a:t>
            </a:r>
            <a:r>
              <a:rPr lang="ko-KR" altLang="en-US" sz="2400" dirty="0"/>
              <a:t>적합도가 높은 염색체를 선택하여 계속해서 자손을 생성해 간다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교차와</a:t>
            </a:r>
            <a:r>
              <a:rPr lang="en-US" altLang="ko-KR" sz="2400" dirty="0"/>
              <a:t> </a:t>
            </a:r>
            <a:r>
              <a:rPr lang="ko-KR" altLang="en-US" sz="2400" dirty="0"/>
              <a:t>돌연변이를 통해 다양성을 확보할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9602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5EF2B-821C-4F6D-BE4D-DE92CDE1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시스템설계</a:t>
            </a:r>
          </a:p>
        </p:txBody>
      </p:sp>
      <p:pic>
        <p:nvPicPr>
          <p:cNvPr id="2050" name="Picture 2" descr="크리스퍼 유전자가위 기술 특허 전쟁, 최종 승자는?트리니티메디컬뉴스">
            <a:extLst>
              <a:ext uri="{FF2B5EF4-FFF2-40B4-BE49-F238E27FC236}">
                <a16:creationId xmlns:a16="http://schemas.microsoft.com/office/drawing/2014/main" id="{C4D645CA-B8DE-4A6F-B19F-864B92392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119" y="3347733"/>
            <a:ext cx="1809835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48F1986-3446-4B0C-9A84-FC43A7CBBBD7}"/>
              </a:ext>
            </a:extLst>
          </p:cNvPr>
          <p:cNvSpPr/>
          <p:nvPr/>
        </p:nvSpPr>
        <p:spPr>
          <a:xfrm>
            <a:off x="3585611" y="3690475"/>
            <a:ext cx="622852" cy="640080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E75A80-182D-4EF8-810A-AA89D62B4F9F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897037" y="2367280"/>
            <a:ext cx="2320883" cy="1323195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B44C4FB-68F6-48FD-894E-09A92576375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897037" y="4330555"/>
            <a:ext cx="2320883" cy="783285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A3E77C-F557-42CA-86DE-56462BFBA566}"/>
              </a:ext>
            </a:extLst>
          </p:cNvPr>
          <p:cNvSpPr txBox="1"/>
          <p:nvPr/>
        </p:nvSpPr>
        <p:spPr>
          <a:xfrm>
            <a:off x="6217920" y="2130974"/>
            <a:ext cx="30276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  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fitness</a:t>
            </a:r>
          </a:p>
          <a:p>
            <a:r>
              <a:rPr lang="en-US" altLang="ko-KR" sz="2000" b="1" dirty="0"/>
              <a:t>1   </a:t>
            </a: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learning_rate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b="1" dirty="0"/>
              <a:t>2   </a:t>
            </a: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init_weight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b="1" dirty="0"/>
              <a:t>3  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Optimizer</a:t>
            </a:r>
          </a:p>
          <a:p>
            <a:r>
              <a:rPr lang="en-US" altLang="ko-KR" sz="2000" b="1" dirty="0"/>
              <a:t>4   </a:t>
            </a: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active_function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b="1" dirty="0"/>
              <a:t>5   </a:t>
            </a: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kernel_size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b="1" dirty="0"/>
              <a:t>6  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depth</a:t>
            </a:r>
          </a:p>
          <a:p>
            <a:r>
              <a:rPr lang="en-US" altLang="ko-KR" sz="2000" b="1" dirty="0"/>
              <a:t>7   </a:t>
            </a: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fc_layer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b="1" dirty="0"/>
              <a:t>8  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dropout</a:t>
            </a:r>
          </a:p>
          <a:p>
            <a:r>
              <a:rPr lang="en-US" altLang="ko-KR" sz="2000" b="1" dirty="0"/>
              <a:t>9  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epoch</a:t>
            </a:r>
          </a:p>
          <a:p>
            <a:r>
              <a:rPr lang="en-US" altLang="ko-KR" sz="2000" b="1" dirty="0"/>
              <a:t>10 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bypass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738F2CE-7B4B-4506-9EB9-1C2F5154CC43}"/>
              </a:ext>
            </a:extLst>
          </p:cNvPr>
          <p:cNvSpPr/>
          <p:nvPr/>
        </p:nvSpPr>
        <p:spPr>
          <a:xfrm>
            <a:off x="6197600" y="2130974"/>
            <a:ext cx="1415966" cy="357274"/>
          </a:xfrm>
          <a:custGeom>
            <a:avLst/>
            <a:gdLst>
              <a:gd name="connsiteX0" fmla="*/ 0 w 1415966"/>
              <a:gd name="connsiteY0" fmla="*/ 59547 h 357274"/>
              <a:gd name="connsiteX1" fmla="*/ 59547 w 1415966"/>
              <a:gd name="connsiteY1" fmla="*/ 0 h 357274"/>
              <a:gd name="connsiteX2" fmla="*/ 720952 w 1415966"/>
              <a:gd name="connsiteY2" fmla="*/ 0 h 357274"/>
              <a:gd name="connsiteX3" fmla="*/ 1356419 w 1415966"/>
              <a:gd name="connsiteY3" fmla="*/ 0 h 357274"/>
              <a:gd name="connsiteX4" fmla="*/ 1415966 w 1415966"/>
              <a:gd name="connsiteY4" fmla="*/ 59547 h 357274"/>
              <a:gd name="connsiteX5" fmla="*/ 1415966 w 1415966"/>
              <a:gd name="connsiteY5" fmla="*/ 297727 h 357274"/>
              <a:gd name="connsiteX6" fmla="*/ 1356419 w 1415966"/>
              <a:gd name="connsiteY6" fmla="*/ 357274 h 357274"/>
              <a:gd name="connsiteX7" fmla="*/ 682046 w 1415966"/>
              <a:gd name="connsiteY7" fmla="*/ 357274 h 357274"/>
              <a:gd name="connsiteX8" fmla="*/ 59547 w 1415966"/>
              <a:gd name="connsiteY8" fmla="*/ 357274 h 357274"/>
              <a:gd name="connsiteX9" fmla="*/ 0 w 1415966"/>
              <a:gd name="connsiteY9" fmla="*/ 297727 h 357274"/>
              <a:gd name="connsiteX10" fmla="*/ 0 w 1415966"/>
              <a:gd name="connsiteY10" fmla="*/ 59547 h 35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15966" h="357274" extrusionOk="0">
                <a:moveTo>
                  <a:pt x="0" y="59547"/>
                </a:moveTo>
                <a:cubicBezTo>
                  <a:pt x="3445" y="27751"/>
                  <a:pt x="29116" y="6595"/>
                  <a:pt x="59547" y="0"/>
                </a:cubicBezTo>
                <a:cubicBezTo>
                  <a:pt x="303210" y="13948"/>
                  <a:pt x="529082" y="-22881"/>
                  <a:pt x="720952" y="0"/>
                </a:cubicBezTo>
                <a:cubicBezTo>
                  <a:pt x="912823" y="22881"/>
                  <a:pt x="1179672" y="1019"/>
                  <a:pt x="1356419" y="0"/>
                </a:cubicBezTo>
                <a:cubicBezTo>
                  <a:pt x="1382552" y="2286"/>
                  <a:pt x="1412975" y="25329"/>
                  <a:pt x="1415966" y="59547"/>
                </a:cubicBezTo>
                <a:cubicBezTo>
                  <a:pt x="1405945" y="131399"/>
                  <a:pt x="1421211" y="227835"/>
                  <a:pt x="1415966" y="297727"/>
                </a:cubicBezTo>
                <a:cubicBezTo>
                  <a:pt x="1416903" y="338463"/>
                  <a:pt x="1382570" y="358444"/>
                  <a:pt x="1356419" y="357274"/>
                </a:cubicBezTo>
                <a:cubicBezTo>
                  <a:pt x="1113379" y="390518"/>
                  <a:pt x="866390" y="380697"/>
                  <a:pt x="682046" y="357274"/>
                </a:cubicBezTo>
                <a:cubicBezTo>
                  <a:pt x="497702" y="333851"/>
                  <a:pt x="213666" y="347326"/>
                  <a:pt x="59547" y="357274"/>
                </a:cubicBezTo>
                <a:cubicBezTo>
                  <a:pt x="24317" y="354210"/>
                  <a:pt x="-2685" y="334851"/>
                  <a:pt x="0" y="297727"/>
                </a:cubicBezTo>
                <a:cubicBezTo>
                  <a:pt x="-9133" y="232212"/>
                  <a:pt x="7876" y="160016"/>
                  <a:pt x="0" y="59547"/>
                </a:cubicBezTo>
                <a:close/>
              </a:path>
            </a:pathLst>
          </a:custGeom>
          <a:noFill/>
          <a:ln w="38100">
            <a:solidFill>
              <a:schemeClr val="bg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384439631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99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크리스퍼 유전자가위 기술 특허 전쟁, 최종 승자는?트리니티메디컬뉴스">
            <a:extLst>
              <a:ext uri="{FF2B5EF4-FFF2-40B4-BE49-F238E27FC236}">
                <a16:creationId xmlns:a16="http://schemas.microsoft.com/office/drawing/2014/main" id="{AA098E0E-D772-4828-B6D0-47D7B4B7F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638" y="1560820"/>
            <a:ext cx="525282" cy="38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크리스퍼 유전자가위 기술 특허 전쟁, 최종 승자는?트리니티메디컬뉴스">
            <a:extLst>
              <a:ext uri="{FF2B5EF4-FFF2-40B4-BE49-F238E27FC236}">
                <a16:creationId xmlns:a16="http://schemas.microsoft.com/office/drawing/2014/main" id="{246AF8F2-4EAB-48E8-95BE-6BDF8B99A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89" y="1560820"/>
            <a:ext cx="525282" cy="38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크리스퍼 유전자가위 기술 특허 전쟁, 최종 승자는?트리니티메디컬뉴스">
            <a:extLst>
              <a:ext uri="{FF2B5EF4-FFF2-40B4-BE49-F238E27FC236}">
                <a16:creationId xmlns:a16="http://schemas.microsoft.com/office/drawing/2014/main" id="{EAC0D156-8C68-4DBC-AB37-2DFE792F3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540" y="1560820"/>
            <a:ext cx="525282" cy="38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크리스퍼 유전자가위 기술 특허 전쟁, 최종 승자는?트리니티메디컬뉴스">
            <a:extLst>
              <a:ext uri="{FF2B5EF4-FFF2-40B4-BE49-F238E27FC236}">
                <a16:creationId xmlns:a16="http://schemas.microsoft.com/office/drawing/2014/main" id="{C8EDC1C5-ECBE-4162-9763-8BBD872AE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110" y="1560820"/>
            <a:ext cx="525282" cy="38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크리스퍼 유전자가위 기술 특허 전쟁, 최종 승자는?트리니티메디컬뉴스">
            <a:extLst>
              <a:ext uri="{FF2B5EF4-FFF2-40B4-BE49-F238E27FC236}">
                <a16:creationId xmlns:a16="http://schemas.microsoft.com/office/drawing/2014/main" id="{4A0ECD7A-687D-4D38-938E-D0016B11F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828" y="1536758"/>
            <a:ext cx="525282" cy="384728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D5F256A-AEFA-483C-A1FD-01A65B85CF35}"/>
              </a:ext>
            </a:extLst>
          </p:cNvPr>
          <p:cNvSpPr/>
          <p:nvPr/>
        </p:nvSpPr>
        <p:spPr>
          <a:xfrm>
            <a:off x="3535680" y="1249680"/>
            <a:ext cx="4572000" cy="1534160"/>
          </a:xfrm>
          <a:prstGeom prst="roundRect">
            <a:avLst/>
          </a:prstGeom>
          <a:noFill/>
          <a:ln w="76200">
            <a:solidFill>
              <a:srgbClr val="FFB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28A47CFE-45F2-4942-B2F1-1B6CBEED3A81}"/>
              </a:ext>
            </a:extLst>
          </p:cNvPr>
          <p:cNvSpPr/>
          <p:nvPr/>
        </p:nvSpPr>
        <p:spPr>
          <a:xfrm>
            <a:off x="5109409" y="2995955"/>
            <a:ext cx="1629782" cy="1154406"/>
          </a:xfrm>
          <a:prstGeom prst="downArrow">
            <a:avLst>
              <a:gd name="adj1" fmla="val 50000"/>
              <a:gd name="adj2" fmla="val 5176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크리스퍼 유전자가위 기술 특허 전쟁, 최종 승자는?트리니티메디컬뉴스">
            <a:extLst>
              <a:ext uri="{FF2B5EF4-FFF2-40B4-BE49-F238E27FC236}">
                <a16:creationId xmlns:a16="http://schemas.microsoft.com/office/drawing/2014/main" id="{E8F235E5-AA22-4C11-B7F8-DBF33ED0E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478" y="4703964"/>
            <a:ext cx="506300" cy="37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크리스퍼 유전자가위 기술 특허 전쟁, 최종 승자는?트리니티메디컬뉴스">
            <a:extLst>
              <a:ext uri="{FF2B5EF4-FFF2-40B4-BE49-F238E27FC236}">
                <a16:creationId xmlns:a16="http://schemas.microsoft.com/office/drawing/2014/main" id="{98FE8663-2354-4E6A-BC27-283D9921F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929" y="4703964"/>
            <a:ext cx="506300" cy="370825"/>
          </a:xfrm>
          <a:prstGeom prst="rect">
            <a:avLst/>
          </a:prstGeom>
          <a:noFill/>
          <a:effectLst>
            <a:glow rad="127000">
              <a:schemeClr val="accent3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크리스퍼 유전자가위 기술 특허 전쟁, 최종 승자는?트리니티메디컬뉴스">
            <a:extLst>
              <a:ext uri="{FF2B5EF4-FFF2-40B4-BE49-F238E27FC236}">
                <a16:creationId xmlns:a16="http://schemas.microsoft.com/office/drawing/2014/main" id="{A3D8B875-88DF-4CAC-B235-5F56689FA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380" y="4703964"/>
            <a:ext cx="506300" cy="37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크리스퍼 유전자가위 기술 특허 전쟁, 최종 승자는?트리니티메디컬뉴스">
            <a:extLst>
              <a:ext uri="{FF2B5EF4-FFF2-40B4-BE49-F238E27FC236}">
                <a16:creationId xmlns:a16="http://schemas.microsoft.com/office/drawing/2014/main" id="{74B34F02-34C1-485F-8802-A5D62DA32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950" y="4703964"/>
            <a:ext cx="506300" cy="370825"/>
          </a:xfrm>
          <a:prstGeom prst="rect">
            <a:avLst/>
          </a:prstGeom>
          <a:noFill/>
          <a:effectLst>
            <a:glow rad="127000">
              <a:schemeClr val="bg2">
                <a:lumMod val="9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크리스퍼 유전자가위 기술 특허 전쟁, 최종 승자는?트리니티메디컬뉴스">
            <a:extLst>
              <a:ext uri="{FF2B5EF4-FFF2-40B4-BE49-F238E27FC236}">
                <a16:creationId xmlns:a16="http://schemas.microsoft.com/office/drawing/2014/main" id="{0342D8C2-1A64-4893-B609-AEFD9179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000" y="4703964"/>
            <a:ext cx="506300" cy="370825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06C401E-6DD9-4B49-B36B-BBF76AECD923}"/>
              </a:ext>
            </a:extLst>
          </p:cNvPr>
          <p:cNvSpPr/>
          <p:nvPr/>
        </p:nvSpPr>
        <p:spPr>
          <a:xfrm>
            <a:off x="3535680" y="4362477"/>
            <a:ext cx="4572000" cy="1534160"/>
          </a:xfrm>
          <a:prstGeom prst="roundRect">
            <a:avLst/>
          </a:prstGeom>
          <a:noFill/>
          <a:ln w="76200">
            <a:solidFill>
              <a:srgbClr val="B1F5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309052-823C-440A-89C2-DF6A075C7AFF}"/>
              </a:ext>
            </a:extLst>
          </p:cNvPr>
          <p:cNvSpPr txBox="1"/>
          <p:nvPr/>
        </p:nvSpPr>
        <p:spPr>
          <a:xfrm>
            <a:off x="5620906" y="3027026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선택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교차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변이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BAE53D-9B13-44D6-BCBB-A0411750820D}"/>
              </a:ext>
            </a:extLst>
          </p:cNvPr>
          <p:cNvSpPr txBox="1"/>
          <p:nvPr/>
        </p:nvSpPr>
        <p:spPr>
          <a:xfrm>
            <a:off x="3535680" y="638629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Generation 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7AAC7C-3E21-4A16-BBEF-8E08D0AD4C8E}"/>
              </a:ext>
            </a:extLst>
          </p:cNvPr>
          <p:cNvSpPr txBox="1"/>
          <p:nvPr/>
        </p:nvSpPr>
        <p:spPr>
          <a:xfrm>
            <a:off x="3688080" y="3867404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Generation 2</a:t>
            </a:r>
            <a:endParaRPr lang="ko-KR" altLang="en-US" dirty="0"/>
          </a:p>
        </p:txBody>
      </p:sp>
      <p:pic>
        <p:nvPicPr>
          <p:cNvPr id="26" name="Picture 2" descr="크리스퍼 유전자가위 기술 특허 전쟁, 최종 승자는?트리니티메디컬뉴스">
            <a:extLst>
              <a:ext uri="{FF2B5EF4-FFF2-40B4-BE49-F238E27FC236}">
                <a16:creationId xmlns:a16="http://schemas.microsoft.com/office/drawing/2014/main" id="{32C8D3AC-E419-4D30-AC4F-CAAD22A3C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28" y="1997086"/>
            <a:ext cx="525282" cy="38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크리스퍼 유전자가위 기술 특허 전쟁, 최종 승자는?트리니티메디컬뉴스">
            <a:extLst>
              <a:ext uri="{FF2B5EF4-FFF2-40B4-BE49-F238E27FC236}">
                <a16:creationId xmlns:a16="http://schemas.microsoft.com/office/drawing/2014/main" id="{CF6832B8-227F-44EA-8FAB-F698E0C62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279" y="1997086"/>
            <a:ext cx="525282" cy="38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크리스퍼 유전자가위 기술 특허 전쟁, 최종 승자는?트리니티메디컬뉴스">
            <a:extLst>
              <a:ext uri="{FF2B5EF4-FFF2-40B4-BE49-F238E27FC236}">
                <a16:creationId xmlns:a16="http://schemas.microsoft.com/office/drawing/2014/main" id="{3A4CE3C5-5C55-4C4E-A7A8-2B4DF5FA8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730" y="1997086"/>
            <a:ext cx="525282" cy="38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크리스퍼 유전자가위 기술 특허 전쟁, 최종 승자는?트리니티메디컬뉴스">
            <a:extLst>
              <a:ext uri="{FF2B5EF4-FFF2-40B4-BE49-F238E27FC236}">
                <a16:creationId xmlns:a16="http://schemas.microsoft.com/office/drawing/2014/main" id="{A6A5B347-9C9F-494C-92F3-9183FD928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300" y="1997086"/>
            <a:ext cx="525282" cy="38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크리스퍼 유전자가위 기술 특허 전쟁, 최종 승자는?트리니티메디컬뉴스">
            <a:extLst>
              <a:ext uri="{FF2B5EF4-FFF2-40B4-BE49-F238E27FC236}">
                <a16:creationId xmlns:a16="http://schemas.microsoft.com/office/drawing/2014/main" id="{2E88F677-32DC-443C-825F-0A148E17C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018" y="1973024"/>
            <a:ext cx="525282" cy="384728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크리스퍼 유전자가위 기술 특허 전쟁, 최종 승자는?트리니티메디컬뉴스">
            <a:extLst>
              <a:ext uri="{FF2B5EF4-FFF2-40B4-BE49-F238E27FC236}">
                <a16:creationId xmlns:a16="http://schemas.microsoft.com/office/drawing/2014/main" id="{0716573E-74F4-4CD2-A38E-80E453D37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598" y="5230863"/>
            <a:ext cx="506300" cy="37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크리스퍼 유전자가위 기술 특허 전쟁, 최종 승자는?트리니티메디컬뉴스">
            <a:extLst>
              <a:ext uri="{FF2B5EF4-FFF2-40B4-BE49-F238E27FC236}">
                <a16:creationId xmlns:a16="http://schemas.microsoft.com/office/drawing/2014/main" id="{3470C990-75AE-42DB-BC14-9294F2849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500" y="5230863"/>
            <a:ext cx="506300" cy="37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크리스퍼 유전자가위 기술 특허 전쟁, 최종 승자는?트리니티메디컬뉴스">
            <a:extLst>
              <a:ext uri="{FF2B5EF4-FFF2-40B4-BE49-F238E27FC236}">
                <a16:creationId xmlns:a16="http://schemas.microsoft.com/office/drawing/2014/main" id="{325D480C-7BE2-47C2-9FC7-837039C44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000" y="5237495"/>
            <a:ext cx="506300" cy="370825"/>
          </a:xfrm>
          <a:prstGeom prst="rect">
            <a:avLst/>
          </a:prstGeom>
          <a:noFill/>
          <a:effectLst>
            <a:glow rad="127000">
              <a:schemeClr val="bg2">
                <a:lumMod val="9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크리스퍼 유전자가위 기술 특허 전쟁, 최종 승자는?트리니티메디컬뉴스">
            <a:extLst>
              <a:ext uri="{FF2B5EF4-FFF2-40B4-BE49-F238E27FC236}">
                <a16:creationId xmlns:a16="http://schemas.microsoft.com/office/drawing/2014/main" id="{2A6FE128-0E54-4FC9-B4CC-0D0C95ADC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570" y="5226940"/>
            <a:ext cx="506300" cy="370825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크리스퍼 유전자가위 기술 특허 전쟁, 최종 승자는?트리니티메디컬뉴스">
            <a:extLst>
              <a:ext uri="{FF2B5EF4-FFF2-40B4-BE49-F238E27FC236}">
                <a16:creationId xmlns:a16="http://schemas.microsoft.com/office/drawing/2014/main" id="{228E57B7-CF6F-4318-9338-881742419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049" y="5226940"/>
            <a:ext cx="506300" cy="370825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10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/>
      <p:bldP spid="2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339</Words>
  <Application>Microsoft Office PowerPoint</Application>
  <PresentationFormat>와이드스크린</PresentationFormat>
  <Paragraphs>56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나눔스퀘어_ac</vt:lpstr>
      <vt:lpstr>나눔스퀘어_ac Bold</vt:lpstr>
      <vt:lpstr>맑은 고딕</vt:lpstr>
      <vt:lpstr>Arial</vt:lpstr>
      <vt:lpstr>Office 테마</vt:lpstr>
      <vt:lpstr>Random CNN과 유전 알고리즘을 이용한 신경망구조 최적화</vt:lpstr>
      <vt:lpstr>1. 서론</vt:lpstr>
      <vt:lpstr>2. CNN</vt:lpstr>
      <vt:lpstr>2-1. Fashion Mnist</vt:lpstr>
      <vt:lpstr>2-2. Resnet</vt:lpstr>
      <vt:lpstr>3. Random CNN</vt:lpstr>
      <vt:lpstr>4. 유전알고리즘</vt:lpstr>
      <vt:lpstr>5. 시스템설계</vt:lpstr>
      <vt:lpstr>PowerPoint 프레젠테이션</vt:lpstr>
      <vt:lpstr>6. 실험 및 결과</vt:lpstr>
      <vt:lpstr>7. 결론</vt:lpstr>
      <vt:lpstr>의논점</vt:lpstr>
      <vt:lpstr>감사합니다:)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CNN과 유전 알고리즘을 이용한 신경망구조 최적화</dc:title>
  <dc:creator>sea wave</dc:creator>
  <cp:lastModifiedBy>sea wave</cp:lastModifiedBy>
  <cp:revision>23</cp:revision>
  <dcterms:created xsi:type="dcterms:W3CDTF">2020-10-12T20:54:38Z</dcterms:created>
  <dcterms:modified xsi:type="dcterms:W3CDTF">2020-10-13T07:56:53Z</dcterms:modified>
</cp:coreProperties>
</file>