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73D170-0C18-470F-A9D2-621310C684DC}">
  <a:tblStyle styleId="{9773D170-0C18-470F-A9D2-621310C684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44ffee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44ffee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1f10b2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1f10b2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66926e8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66926e8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66926e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66926e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1f10b2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1f10b2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1f10b2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1f10b2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41f10b2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41f10b2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4ffeef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4ffeef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5e61f8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5e61f8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5e61f8e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5e61f8e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4ffee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4ffee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66926e8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66926e8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466926e8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466926e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45e61f8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45e61f8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1f10b2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1f10b2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44ffeef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44ffeef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45e5a60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45e5a60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44ffeef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44ffeef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4ffeef4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44ffeef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5e5a6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5e5a6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44ffeef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44ffeef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4ffeee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4ffeee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44ffeef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44ffeef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4ffeef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4ffeef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4ffeef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4ffeef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4ffeef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4ffeef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44ffeef4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44ffeef4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44ffeef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44ffeef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44ffeef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44ffeef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4ffee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44ffee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41f10b2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41f10b2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4ffeee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4ffeee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1f10b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1f10b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1f10b2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1f10b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ffeee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ffeee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4ffeee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4ffeee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4ffeee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4ffeee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1f10b2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1f10b2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merit-times.com.tw/NewsPage.aspx?unid=73583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N%C3%BCshu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ki.mageia.org/en/What_is_i18n,_what_is_l10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Date_format_by_countr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Decimal_separator#Examples_of_u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://www.youtube.com/watch?v=lDtwTqBwqwk" TargetMode="External"/><Relationship Id="rId5" Type="http://schemas.openxmlformats.org/officeDocument/2006/relationships/image" Target="../media/image1.jpg"/><Relationship Id="rId6" Type="http://schemas.openxmlformats.org/officeDocument/2006/relationships/hyperlink" Target="https://www.youtube.com/watch?v=lDtwTqBwqwk&amp;t=1m5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gadget.com/2016/09/30/japans-noisy-iphone-problem/" TargetMode="External"/><Relationship Id="rId10" Type="http://schemas.openxmlformats.org/officeDocument/2006/relationships/hyperlink" Target="https://en.wikipedia.org/wiki/Decimal_separator#Examples_of_use" TargetMode="External"/><Relationship Id="rId13" Type="http://schemas.openxmlformats.org/officeDocument/2006/relationships/hyperlink" Target="https://www.infragistics.com/community/blogs/b/devtoolsguy/posts/l10n-and-i18n-best-practices" TargetMode="External"/><Relationship Id="rId12" Type="http://schemas.openxmlformats.org/officeDocument/2006/relationships/hyperlink" Target="https://www.infragistics.com/community/blogs/b/devtoolsguy/posts/introduction-to-localization-and-internationaliz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iki.mageia.org/en/What_is_i18n,_what_is_l10n" TargetMode="External"/><Relationship Id="rId4" Type="http://schemas.openxmlformats.org/officeDocument/2006/relationships/hyperlink" Target="https://blog.mozilla.org/l10n/2011/12/14/i18n-vs-l10n-whats-the-diff/" TargetMode="External"/><Relationship Id="rId9" Type="http://schemas.openxmlformats.org/officeDocument/2006/relationships/hyperlink" Target="https://en.wikipedia.org/wiki/Date_format_by_country" TargetMode="External"/><Relationship Id="rId5" Type="http://schemas.openxmlformats.org/officeDocument/2006/relationships/hyperlink" Target="https://www.w3.org/International/questions/qa-i18n" TargetMode="External"/><Relationship Id="rId6" Type="http://schemas.openxmlformats.org/officeDocument/2006/relationships/hyperlink" Target="https://developer.mozilla.org/en-US/docs/Mozilla/Localization/Localization_content_best_practices" TargetMode="External"/><Relationship Id="rId7" Type="http://schemas.openxmlformats.org/officeDocument/2006/relationships/hyperlink" Target="https://www.infragistics.com/community/blogs/b/devtoolsguy/posts/l10n-and-i18n-best-practices" TargetMode="External"/><Relationship Id="rId8" Type="http://schemas.openxmlformats.org/officeDocument/2006/relationships/hyperlink" Target="https://en.wikipedia.org/wiki/Percent_sig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lDtwTqBwqwk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www.youtube.com/watch?v=lDtwTqBwqwk&amp;t=1m5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iki.mageia.org/en/What_is_i18n,_what_is_l10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ngadget.com/2016/09/30/japans-noisy-iphone-proble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10n and I18n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Mark Lin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Color/Font-family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Encoding/Character set: Unicode.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program.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plane.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hardcoded.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Extract all l10n target out of the source code, and put them into l10n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folder/files.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Keep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 not split sentence.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73" y="2171298"/>
            <a:ext cx="3996500" cy="22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728425" y="4463300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 sz="12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Allow </a:t>
            </a:r>
            <a:r>
              <a:rPr lang="zh-TW" sz="120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 space</a:t>
            </a:r>
            <a:r>
              <a:rPr lang="zh-TW" sz="12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translations...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798" y="2095098"/>
            <a:ext cx="4034425" cy="22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728425" y="4463300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 sz="12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Allow </a:t>
            </a:r>
            <a:r>
              <a:rPr lang="zh-TW" sz="1200">
                <a:solidFill>
                  <a:srgbClr val="00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 space</a:t>
            </a:r>
            <a:r>
              <a:rPr lang="zh-TW" sz="1200">
                <a:solidFill>
                  <a:srgbClr val="66666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translations...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21" y="2055896"/>
            <a:ext cx="3396824" cy="23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Layout.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 sz="1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Allow </a:t>
            </a:r>
            <a:r>
              <a:rPr lang="zh-TW" sz="12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 space</a:t>
            </a:r>
            <a:r>
              <a:rPr lang="zh-TW" sz="1200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translations...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6175"/>
            <a:ext cx="4160300" cy="21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00" y="2766175"/>
            <a:ext cx="3862849" cy="21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Color/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Font-family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94825" y="2349650"/>
            <a:ext cx="44022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is it mean to you?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An w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hite envelope with money inside.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794825" y="30828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The meaning is different between Taiwan and Japan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http://www.merit-times.com.tw/NewsPage.aspx?unid=73583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3" y="2299300"/>
            <a:ext cx="38531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25" y="2299304"/>
            <a:ext cx="3735072" cy="22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Encoding/Character set: Unicode.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83125" y="2229150"/>
            <a:ext cx="4747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But…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https://en.wikipedia.org/wiki/N%C3%BCshu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725" y="2749975"/>
            <a:ext cx="5428675" cy="21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Keep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 Do not split sentence.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4" name="Google Shape;174;p29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Bad: 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Split the sentence.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"Wade"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", are you ready to race?"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9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L10N resource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"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"005": "technical requirements",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"006":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 Do not split sentence.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30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Better</a:t>
                      </a: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Keep </a:t>
                      </a: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sentence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complete, and apply variable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${plarName}, are you ready to race?"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30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L10N resource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${plarName},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"005": "technical requirements",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1"/>
          <p:cNvGraphicFramePr/>
          <p:nvPr/>
        </p:nvGraphicFramePr>
        <p:xfrm>
          <a:off x="4647725" y="27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Keep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Answer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games does Alice play?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drinks does Alice want?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movies does Alice like?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dogs does Alice have?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31"/>
          <p:cNvGraphicFramePr/>
          <p:nvPr/>
        </p:nvGraphicFramePr>
        <p:xfrm>
          <a:off x="4647725" y="23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31"/>
          <p:cNvGraphicFramePr/>
          <p:nvPr/>
        </p:nvGraphicFramePr>
        <p:xfrm>
          <a:off x="4647725" y="31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31"/>
          <p:cNvGraphicFramePr/>
          <p:nvPr/>
        </p:nvGraphicFramePr>
        <p:xfrm>
          <a:off x="4647725" y="35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i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18n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nternationalizatio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application </a:t>
            </a:r>
            <a:r>
              <a:rPr b="1"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that is, make it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able to support virtually any language or local setting on Earth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 code.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4400" y="2868700"/>
            <a:ext cx="712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A single application for ALL country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ake it as template?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4211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4069350"/>
                <a:gridCol w="434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game, 1: play },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drinks, 1: want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movies, 1: like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dogs, 1: have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{0} does ${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{1}?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games does ${UserName} play?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drinks does ${UserName} want?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movies does ${UserName} like?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dogs does ${UserName} have?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 {0}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Make it as template?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8" name="Google Shape;208;p33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3357350"/>
                <a:gridCol w="439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games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Alice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play?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/>
                        <a:t>はどのような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ゲーム</a:t>
                      </a:r>
                      <a:r>
                        <a:rPr lang="zh-TW"/>
                        <a:t>をプレイしますか？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drinks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Alice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want?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飲み物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が欲しいですか？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movies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Alice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映画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が好きですか？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dogs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Alice </a:t>
                      </a: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have?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にはどんな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犬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がいますか？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L10n resource is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between different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Grammar matters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Leave grammer in l10n resource, and let translator handle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languages/cultures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Color/Font-family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Encoding/Character set: Unicode.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the program.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plane.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hardcoded.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Extract all l10n target out of the source code, and put them into l10n resource folder/files.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Keep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 not split sentence.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displayable words.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Comma, Period, Ellipsis,  Parentheses...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English: I have a pen</a:t>
            </a:r>
            <a: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have an apple</a:t>
            </a:r>
            <a: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Chinese: 我有一枝筆</a:t>
            </a:r>
            <a: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我有一顆蘋果</a:t>
            </a:r>
            <a:r>
              <a:rPr b="1"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150" y="304475"/>
            <a:ext cx="3503174" cy="19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2772050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Symbols and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 sign, ...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chance of rain for Ohio State-Nebraska game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Turkish: Ohio State-Nebraska oyunu için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40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yağmur ihtimali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Date/Time.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3174050" y="1803150"/>
            <a:ext cx="31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09/06/2019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946900" y="2756750"/>
            <a:ext cx="61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 d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ate?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    (mm/dd/yyyy)</a:t>
            </a: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September 6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 (dd/mm/yyyy)</a:t>
            </a: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June</a:t>
            </a: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matters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https://en.wikipedia.org/wiki/Date_format_by_country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Date/Time.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053350" y="1803150"/>
            <a:ext cx="695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ISO-8601: </a:t>
            </a:r>
            <a:r>
              <a:rPr lang="zh-TW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2019-04-05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946900" y="2756750"/>
            <a:ext cx="619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Taiwan: 民國 108 年 4月 5 日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Japan:    平成 31 年 4 月 5 日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USA:     April 5, 2019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Date/Time.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971625" y="1734450"/>
            <a:ext cx="61914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Timestamp: 1569574800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Taiwan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 (UTC+8)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: 17:00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Japan   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 (UTC+9)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: 18</a:t>
            </a: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:00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Timezone matters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with symbols.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3532650" y="1803275"/>
            <a:ext cx="2078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12,345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946900" y="2756750"/>
            <a:ext cx="61914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Times New Roman"/>
                <a:ea typeface="Times New Roman"/>
                <a:cs typeface="Times New Roman"/>
                <a:sym typeface="Times New Roman"/>
              </a:rPr>
              <a:t>How much?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   : 12 thousands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France: 12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matters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https://en.wikipedia.org/wiki/Decimal_separator#Examples_of_use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i18n?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Car: Accelerator, wheel…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21036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awesome quote is at 1:15&#10;s/o to Papa Bear" id="70" name="Google Shape;70;p15" title="Men in Black II &quot;What is a Gameboy&quot;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950" y="571975"/>
            <a:ext cx="5290400" cy="3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6"/>
              </a:rPr>
              <a:t>https://www.youtube.com/watch?v=lDtwTqBwqwk&amp;t=1m5s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Images with wording in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3" y="1997125"/>
            <a:ext cx="22060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100" y="1827125"/>
            <a:ext cx="1687225" cy="27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Icon (Sometimes).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Question mark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850" y="1940050"/>
            <a:ext cx="1263400" cy="1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113" y="1667463"/>
            <a:ext cx="26384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needs to be localized?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displayable sentences.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Punctuation, Symbols and Signs.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Date/Time.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Format (yyyy/mm/dd)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Timezone (UTC+8)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Numbers with symbols.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Decimal point/comma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Thousands Separators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Images with wording in it.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Icons (Sometimes).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Question mark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does NOT need to be put into l10n resource?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Source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riginal: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To lean more, please check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here='https://example.com/'&gt;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Online help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Suggest: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To lean more, please check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${linkOnlineHelp}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does NOT need to be put into l10n resource?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Spical token used by our program.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riginal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to represent any series of characters.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We don’t want it become: 使用 </a:t>
            </a:r>
            <a:r>
              <a:rPr lang="zh-TW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＊</a:t>
            </a:r>
            <a:r>
              <a:rPr lang="zh-TW" sz="1800">
                <a:latin typeface="Times New Roman"/>
                <a:ea typeface="Times New Roman"/>
                <a:cs typeface="Times New Roman"/>
                <a:sym typeface="Times New Roman"/>
              </a:rPr>
              <a:t> 符號代表任意字元。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(Note: </a:t>
            </a:r>
            <a:r>
              <a:rPr lang="zh-TW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is not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＊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Suggest: 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${tokenAsterisk}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to represent any series of characters.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does NOT need to be put into l10n resource?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Dynamic content.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riginal: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Disk usage: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We cannot list them all.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Suggest: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Disk usage: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${number}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need to be put into l10n resource?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Source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To lean more, please check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&lt;a here='https://example.com/'&gt;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Online help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&lt;/a&gt;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Spical token.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to represent any series of characters.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Dynamic content.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Disk usage: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%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Basic Guidelines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Design with i18n and l10n.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displayable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Text, Date/Time,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Numbers, 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Punctuation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Symbols, Signs, Images and Icons (Some cases).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Keep sentence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L10n resource is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between different sentences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 not include 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no-need-translate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element into the l10n resource.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Source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Spical token.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9" name="Google Shape;329;p51"/>
          <p:cNvGraphicFramePr/>
          <p:nvPr/>
        </p:nvGraphicFramePr>
        <p:xfrm>
          <a:off x="199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{9773D170-0C18-470F-A9D2-621310C684DC}</a:tableStyleId>
              </a:tblPr>
              <a:tblGrid>
                <a:gridCol w="4357050"/>
                <a:gridCol w="4357050"/>
              </a:tblGrid>
              <a:tr h="400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https://wiki.mageia.org/en/What_is_i18n,_what_is_l10n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https://blog.mozilla.org/l10n/2011/12/14/i18n-vs-l10n-whats-the-diff/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/>
                        </a:rPr>
                        <a:t>https://www.w3.org/International/questions/qa-i18n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/>
                        </a:rPr>
                        <a:t>https://developer.mozilla.org/en-US/docs/Mozilla/Localization/Localization_content_best_practices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7"/>
                        </a:rPr>
                        <a:t>https://www.infragistics.com/community/blogs/b/devtoolsguy/posts/l10n-and-i18n-best-practices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8"/>
                        </a:rPr>
                        <a:t>https://en.wikipedia.org/wiki/Percent_sign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9"/>
                        </a:rPr>
                        <a:t>https://en.wikipedia.org/wiki/Date_format_by_country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10"/>
                        </a:rPr>
                        <a:t>https://en.wikipedia.org/wiki/Decimal_separator#Examples_of_use</a:t>
                      </a:r>
                      <a:endParaRPr sz="10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[9]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11"/>
                        </a:rPr>
                        <a:t>https://www.engadget.com/2016/09/30/japans-noisy-iphone-problem/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[10] 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12"/>
                        </a:rPr>
                        <a:t>https://www.infragistics.com/community/blogs/b/devtoolsguy/posts/introduction-to-localization-and-internationalization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[11] </a:t>
                      </a:r>
                      <a:r>
                        <a:rPr lang="zh-TW" sz="10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13"/>
                        </a:rPr>
                        <a:t>https://www.infragistics.com/community/blogs/b/devtoolsguy/posts/l10n-and-i18n-best-practices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i18n?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Car: Accelerator, wheel…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he awesome quote is at 1:15&#10;s/o to Papa Bear" id="78" name="Google Shape;78;p16" title="Men in Black II &quot;What is a Gameboy&quot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50" y="571975"/>
            <a:ext cx="5290400" cy="3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https://www.youtube.com/watch?v=lDtwTqBwqwk&amp;t=1m5s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i18n?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Sofware: Mobile phone camera.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75" y="2277300"/>
            <a:ext cx="4303049" cy="24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10n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ocalizatio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an application </a:t>
            </a:r>
            <a:r>
              <a:rPr b="1"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localized</a:t>
            </a:r>
            <a: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that is, work for a given local and concrete context, adapted to the user.</a:t>
            </a:r>
            <a:br>
              <a:rPr lang="zh-TW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84400" y="2868700"/>
            <a:ext cx="779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Different</a:t>
            </a:r>
            <a:r>
              <a:rPr lang="zh-TW" sz="3000"/>
              <a:t> </a:t>
            </a:r>
            <a:r>
              <a:rPr lang="zh-TW" sz="3000"/>
              <a:t>application</a:t>
            </a:r>
            <a:r>
              <a:rPr lang="zh-TW" sz="3000"/>
              <a:t> for different country?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l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10n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Car: Location of the wheel. Left or Right?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25" y="558075"/>
            <a:ext cx="3950075" cy="39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i18n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375" y="445025"/>
            <a:ext cx="2945355" cy="4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Wat is l10n?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Sofware: Disallow to disable japan mobile phone’s camera shutter sound.</a:t>
            </a:r>
            <a:b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0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https://www.engadget.com/2016/09/30/japans-noisy-iphone-problem/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