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45AB576F-B1B6-4597-B544-3114A53AE38C}">
  <a:tblStyle styleId="{45AB576F-B1B6-4597-B544-3114A53AE3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41f10b23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741f10b23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44ffeeea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44ffeeea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bb8ab9d6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bb8ab9d6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bb8ab9d6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bb8ab9d6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44ffeef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44ffeef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41f10b23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41f10b23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bb086723b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bb086723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6bb086723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6bb086723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466926e84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466926e8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41f10b23b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41f10b2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b8ab9d6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b8ab9d6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741f10b23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741f10b23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41f10b23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741f10b23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644ffeef4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644ffeef4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645e61f8e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645e61f8e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45e61f8e7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45e61f8e7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6466926e84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6466926e84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6466926e84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6466926e84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645e61f8e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645e61f8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6bb086723b_5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6bb086723b_5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41f10b23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41f10b2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644ffeee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644ffeee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644ffeef4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644ffeef4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645e5a60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645e5a60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644ffeef4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644ffeef4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644ffeef4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644ffeef4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45e5a60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45e5a60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644ffeef4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644ffeef4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644ffeef4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644ffeef4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644ffeef4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644ffeef4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644ffeef4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644ffeef4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44ffeef48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44ffeef48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41f10b23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41f10b2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644ffeef4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644ffeef4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644ffeef4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644ffeef4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644ffeef4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644ffeef4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644ffeef4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644ffeef4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741f10b2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741f10b2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6bb086723b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6bb086723b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6bb086723b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6bb086723b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644ffeeea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644ffeeea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41f10b23b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741f10b23b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bb8ab9d6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bb8ab9d6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44ffeeea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44ffeeea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bb8ab9d6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bb8ab9d6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44ffeeea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44ffeeea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engadget.com/2016/09/30/japans-noisy-iphone-problem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hyperlink" Target="https://www.w3.org/International/articles/article-text-size.en" TargetMode="External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Relationship Id="rId4" Type="http://schemas.openxmlformats.org/officeDocument/2006/relationships/hyperlink" Target="https://www.w3.org/International/articles/article-text-size.en" TargetMode="External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w3.org/International/articles/article-text-size.en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shamitsu.com/2018/10/blog-post_4.html" TargetMode="External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jpg"/><Relationship Id="rId4" Type="http://schemas.openxmlformats.org/officeDocument/2006/relationships/image" Target="../media/image15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en.wikipedia.org/wiki/N%C3%BCshu" TargetMode="External"/><Relationship Id="rId4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iki.mageia.org/en/What_is_i18n,_what_is_l10n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en.wikipedia.org/wiki/Date_format_by_country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en.wikipedia.org/wiki/Decimal_separator#Examples_of_us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engadget.com/2016/09/30/japans-noisy-iphone-problem/" TargetMode="External"/><Relationship Id="rId10" Type="http://schemas.openxmlformats.org/officeDocument/2006/relationships/hyperlink" Target="https://en.wikipedia.org/wiki/Decimal_separator#Examples_of_use" TargetMode="External"/><Relationship Id="rId13" Type="http://schemas.openxmlformats.org/officeDocument/2006/relationships/hyperlink" Target="https://www.infragistics.com/community/blogs/b/devtoolsguy/posts/l10n-and-i18n-best-practices" TargetMode="External"/><Relationship Id="rId12" Type="http://schemas.openxmlformats.org/officeDocument/2006/relationships/hyperlink" Target="https://www.infragistics.com/community/blogs/b/devtoolsguy/posts/introduction-to-localization-and-internationalization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wiki.mageia.org/en/What_is_i18n,_what_is_l10n" TargetMode="External"/><Relationship Id="rId4" Type="http://schemas.openxmlformats.org/officeDocument/2006/relationships/hyperlink" Target="https://blog.mozilla.org/l10n/2011/12/14/i18n-vs-l10n-whats-the-diff/" TargetMode="External"/><Relationship Id="rId9" Type="http://schemas.openxmlformats.org/officeDocument/2006/relationships/hyperlink" Target="https://en.wikipedia.org/wiki/Date_format_by_country" TargetMode="External"/><Relationship Id="rId5" Type="http://schemas.openxmlformats.org/officeDocument/2006/relationships/hyperlink" Target="https://www.w3.org/International/questions/qa-i18n" TargetMode="External"/><Relationship Id="rId6" Type="http://schemas.openxmlformats.org/officeDocument/2006/relationships/hyperlink" Target="https://developer.mozilla.org/en-US/docs/Mozilla/Localization/Localization_content_best_practices" TargetMode="External"/><Relationship Id="rId7" Type="http://schemas.openxmlformats.org/officeDocument/2006/relationships/hyperlink" Target="https://www.infragistics.com/community/blogs/b/devtoolsguy/posts/l10n-and-i18n-best-practices" TargetMode="External"/><Relationship Id="rId8" Type="http://schemas.openxmlformats.org/officeDocument/2006/relationships/hyperlink" Target="https://en.wikipedia.org/wiki/Percent_sign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Relationship Id="rId5" Type="http://schemas.openxmlformats.org/officeDocument/2006/relationships/hyperlink" Target="https://www.youtube.com/watch?v=lDtwTqBwqwk&amp;t=1m5s" TargetMode="External"/><Relationship Id="rId6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youtube.com/watch?v=lDtwTqBwqwk&amp;t=1m5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lDtwTqBwqwk" TargetMode="External"/><Relationship Id="rId4" Type="http://schemas.openxmlformats.org/officeDocument/2006/relationships/image" Target="../media/image4.jpg"/><Relationship Id="rId5" Type="http://schemas.openxmlformats.org/officeDocument/2006/relationships/hyperlink" Target="https://www.youtube.com/watch?v=lDtwTqBwqwk&amp;t=1m5s" TargetMode="External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iki.mageia.org/en/What_is_i18n,_what_is_l10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I18N and </a:t>
            </a:r>
            <a:r>
              <a:rPr lang="zh-TW"/>
              <a:t>L</a:t>
            </a:r>
            <a:r>
              <a:rPr lang="zh-TW"/>
              <a:t>10N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Mark Lin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/>
              <a:t>Dec. 2019</a:t>
            </a:r>
            <a:endParaRPr sz="2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l10n? 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47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Sofware: Disallow to disable japan mobile phone’s camera shutter sound.</a:t>
            </a:r>
            <a:br>
              <a:rPr lang="zh-TW"/>
            </a:br>
            <a:r>
              <a:rPr lang="zh-TW" sz="1000" u="sng">
                <a:solidFill>
                  <a:schemeClr val="accent5"/>
                </a:solidFill>
                <a:hlinkClick r:id="rId3"/>
              </a:rPr>
              <a:t>https://www.engadget.com/2016/09/30/japans-noisy-iphone-problem/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</a:t>
            </a:r>
            <a:r>
              <a:rPr lang="zh-TW"/>
              <a:t>10n</a:t>
            </a:r>
            <a:r>
              <a:rPr lang="zh-TW"/>
              <a:t>? 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Location of the wheel. Left or Right?</a:t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425" y="558075"/>
            <a:ext cx="3950075" cy="395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i18n and l10n</a:t>
            </a:r>
            <a:endParaRPr/>
          </a:p>
        </p:txBody>
      </p:sp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Conflict concept?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/>
              <a:t>N</a:t>
            </a:r>
            <a:r>
              <a:rPr lang="zh-TW"/>
              <a:t>ot only do not conflict with each other, but also complement each other.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i18n and l10n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>
                <a:solidFill>
                  <a:schemeClr val="dk1"/>
                </a:solidFill>
              </a:rPr>
              <a:t>i18n makes it available to do l10n.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l10n increase its i18n.</a:t>
            </a:r>
            <a:endParaRPr sz="18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8375" y="368825"/>
            <a:ext cx="2945355" cy="460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Design</a:t>
            </a:r>
            <a:r>
              <a:rPr lang="zh-TW">
                <a:solidFill>
                  <a:srgbClr val="0000FF"/>
                </a:solidFill>
              </a:rPr>
              <a:t> for multi-languages.</a:t>
            </a:r>
            <a:r>
              <a:rPr lang="zh-TW">
                <a:solidFill>
                  <a:srgbClr val="000000"/>
                </a:solidFill>
              </a:rPr>
              <a:t> Not only designing for English/native language but also including support to </a:t>
            </a:r>
            <a:r>
              <a:rPr lang="zh-TW">
                <a:solidFill>
                  <a:srgbClr val="0000FF"/>
                </a:solidFill>
              </a:rPr>
              <a:t>other languages/cultures</a:t>
            </a:r>
            <a:r>
              <a:rPr lang="zh-TW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Layout / Text String Space.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Color/Font-family.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Functionality.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Encoding/Character set: Unicode.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Structure of the program.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Test plane.</a:t>
            </a:r>
            <a:br>
              <a:rPr lang="zh-TW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Not hardcoded. Use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Extract all l10n target out of the source code, and put them into l10n </a:t>
            </a:r>
            <a:r>
              <a:rPr lang="zh-TW"/>
              <a:t>resource</a:t>
            </a:r>
            <a:r>
              <a:rPr lang="zh-TW"/>
              <a:t> folder/files.</a:t>
            </a:r>
            <a:br>
              <a:rPr lang="zh-TW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</a:t>
            </a:r>
            <a:r>
              <a:rPr lang="zh-TW"/>
              <a:t>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Do not split or cut sentences.</a:t>
            </a:r>
            <a:endParaRPr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Layout / Text String Space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  <a:highlight>
                  <a:schemeClr val="lt1"/>
                </a:highlight>
              </a:rPr>
              <a:t>Layout: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Allow 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extra space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 for translations.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Because English is a compact size language. When the text string is translated into other languages, its 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string size will increase</a:t>
            </a:r>
            <a:r>
              <a:rPr lang="zh-TW" sz="1400">
                <a:solidFill>
                  <a:srgbClr val="666666"/>
                </a:solidFill>
                <a:highlight>
                  <a:schemeClr val="lt1"/>
                </a:highlight>
              </a:rPr>
              <a:t> 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25" y="2708987"/>
            <a:ext cx="2978274" cy="167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4700" y="2688375"/>
            <a:ext cx="2978263" cy="169777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7"/>
          <p:cNvSpPr txBox="1"/>
          <p:nvPr/>
        </p:nvSpPr>
        <p:spPr>
          <a:xfrm>
            <a:off x="83625" y="4628075"/>
            <a:ext cx="4419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 u="sng">
                <a:solidFill>
                  <a:schemeClr val="hlink"/>
                </a:solidFill>
                <a:hlinkClick r:id="rId5"/>
              </a:rPr>
              <a:t>https://www.w3.org/International/articles/article-text-size.en</a:t>
            </a:r>
            <a:endParaRPr sz="600"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45784" y="2688375"/>
            <a:ext cx="2486515" cy="169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/>
          <p:nvPr/>
        </p:nvSpPr>
        <p:spPr>
          <a:xfrm>
            <a:off x="6431550" y="2990225"/>
            <a:ext cx="1631100" cy="3426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Layout / Text String Space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  <a:highlight>
                  <a:schemeClr val="lt1"/>
                </a:highlight>
              </a:rPr>
              <a:t>Layout: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Allow 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extra space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 for translations.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Because English is a compact size language. When the text string is translated into other languages, its 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string size will increase</a:t>
            </a:r>
            <a:r>
              <a:rPr lang="zh-TW" sz="1400">
                <a:solidFill>
                  <a:srgbClr val="666666"/>
                </a:solidFill>
                <a:highlight>
                  <a:schemeClr val="lt1"/>
                </a:highlight>
              </a:rPr>
              <a:t> </a:t>
            </a:r>
            <a:endParaRPr sz="1400">
              <a:solidFill>
                <a:srgbClr val="666666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625" y="2384750"/>
            <a:ext cx="2840300" cy="257722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8"/>
          <p:cNvSpPr txBox="1"/>
          <p:nvPr/>
        </p:nvSpPr>
        <p:spPr>
          <a:xfrm>
            <a:off x="0" y="4853325"/>
            <a:ext cx="4419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 u="sng">
                <a:solidFill>
                  <a:schemeClr val="hlink"/>
                </a:solidFill>
                <a:hlinkClick r:id="rId4"/>
              </a:rPr>
              <a:t>https://www.w3.org/International/articles/article-text-size.en</a:t>
            </a:r>
            <a:endParaRPr sz="600"/>
          </a:p>
        </p:txBody>
      </p:sp>
      <p:pic>
        <p:nvPicPr>
          <p:cNvPr id="183" name="Google Shape;18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35775" y="2341800"/>
            <a:ext cx="2336907" cy="26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Layout / Text String Space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  <a:highlight>
                  <a:schemeClr val="lt1"/>
                </a:highlight>
              </a:rPr>
              <a:t>Layout: 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Allow </a:t>
            </a:r>
            <a:r>
              <a:rPr lang="zh-TW" sz="1400">
                <a:solidFill>
                  <a:srgbClr val="0000FF"/>
                </a:solidFill>
                <a:highlight>
                  <a:schemeClr val="lt1"/>
                </a:highlight>
              </a:rPr>
              <a:t>extra space</a:t>
            </a:r>
            <a:r>
              <a:rPr lang="zh-TW" sz="1400">
                <a:solidFill>
                  <a:srgbClr val="000000"/>
                </a:solidFill>
                <a:highlight>
                  <a:schemeClr val="lt1"/>
                </a:highlight>
              </a:rPr>
              <a:t> for translations. </a:t>
            </a:r>
            <a:endParaRPr sz="1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zh-TW">
                <a:solidFill>
                  <a:srgbClr val="0000FF"/>
                </a:solidFill>
                <a:highlight>
                  <a:schemeClr val="lt1"/>
                </a:highlight>
              </a:rPr>
              <a:t>Compound nouns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○"/>
            </a:pPr>
            <a:r>
              <a:rPr lang="zh-TW">
                <a:solidFill>
                  <a:srgbClr val="0000FF"/>
                </a:solidFill>
                <a:highlight>
                  <a:schemeClr val="lt1"/>
                </a:highlight>
              </a:rPr>
              <a:t>Right-to-left</a:t>
            </a:r>
            <a:endParaRPr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9"/>
          <p:cNvSpPr txBox="1"/>
          <p:nvPr/>
        </p:nvSpPr>
        <p:spPr>
          <a:xfrm>
            <a:off x="311700" y="4703625"/>
            <a:ext cx="44196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 u="sng">
                <a:solidFill>
                  <a:schemeClr val="hlink"/>
                </a:solidFill>
                <a:hlinkClick r:id="rId3"/>
              </a:rPr>
              <a:t>https://www.w3.org/International/articles/article-text-size.en</a:t>
            </a:r>
            <a:endParaRPr sz="600"/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6941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3357350"/>
                <a:gridCol w="4398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Text String in English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Input processing features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 German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Eingabeverarbeitungsfunktionen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 French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/>
                        <a:t>Fonctions de traitement d'entrée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 Arabic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وظائف معالجة المدخلات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43434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Layout / Text String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  <a:highlight>
                  <a:schemeClr val="lt1"/>
                </a:highlight>
              </a:rPr>
              <a:t>Layout: Allow </a:t>
            </a:r>
            <a:r>
              <a:rPr lang="zh-TW">
                <a:solidFill>
                  <a:srgbClr val="0000FF"/>
                </a:solidFill>
                <a:highlight>
                  <a:schemeClr val="lt1"/>
                </a:highlight>
              </a:rPr>
              <a:t>extra space</a:t>
            </a:r>
            <a:r>
              <a:rPr lang="zh-TW">
                <a:solidFill>
                  <a:schemeClr val="dk1"/>
                </a:solidFill>
                <a:highlight>
                  <a:schemeClr val="lt1"/>
                </a:highlight>
              </a:rPr>
              <a:t> for translations. </a:t>
            </a:r>
            <a:br>
              <a:rPr lang="zh-TW">
                <a:solidFill>
                  <a:srgbClr val="000000"/>
                </a:solidFill>
              </a:rPr>
            </a:br>
            <a:endParaRPr/>
          </a:p>
        </p:txBody>
      </p:sp>
      <p:pic>
        <p:nvPicPr>
          <p:cNvPr id="200" name="Google Shape;2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78600"/>
            <a:ext cx="4160300" cy="219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200" y="2378600"/>
            <a:ext cx="3862849" cy="21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Color / Font-Family</a:t>
            </a:r>
            <a:endParaRPr/>
          </a:p>
        </p:txBody>
      </p:sp>
      <p:sp>
        <p:nvSpPr>
          <p:cNvPr id="208" name="Google Shape;208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Color/</a:t>
            </a:r>
            <a:r>
              <a:rPr lang="zh-TW">
                <a:solidFill>
                  <a:schemeClr val="dk1"/>
                </a:solidFill>
              </a:rPr>
              <a:t>Font-family. Be culture sensetive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1"/>
          <p:cNvSpPr txBox="1"/>
          <p:nvPr/>
        </p:nvSpPr>
        <p:spPr>
          <a:xfrm>
            <a:off x="747200" y="1926150"/>
            <a:ext cx="38247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 w</a:t>
            </a:r>
            <a:r>
              <a:rPr lang="zh-TW"/>
              <a:t>hite envelope with money inside.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⇒ </a:t>
            </a:r>
            <a:r>
              <a:rPr lang="zh-TW"/>
              <a:t>What does it mean to you?</a:t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747200" y="4483050"/>
            <a:ext cx="50061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The meaning in Taiwan is different from Japan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u="sng">
                <a:solidFill>
                  <a:schemeClr val="hlink"/>
                </a:solidFill>
                <a:hlinkClick r:id="rId3"/>
              </a:rPr>
              <a:t>http://www.shamitsu.com/2018/10/blog-post_4.html</a:t>
            </a:r>
            <a:endParaRPr sz="800"/>
          </a:p>
        </p:txBody>
      </p:sp>
      <p:pic>
        <p:nvPicPr>
          <p:cNvPr id="211" name="Google Shape;21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950" y="1705450"/>
            <a:ext cx="3275974" cy="24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</a:t>
            </a:r>
            <a:r>
              <a:rPr lang="zh-TW"/>
              <a:t>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What is i18n?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What is l10n?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i18n and l10n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Basic Guidelines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What needs to be localized?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What does NOT need to be put into l10n resource?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zh-TW" sz="2400"/>
              <a:t>Q&amp;A</a:t>
            </a:r>
            <a:endParaRPr sz="24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Functionality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Functionality.</a:t>
            </a:r>
            <a:endParaRPr/>
          </a:p>
        </p:txBody>
      </p:sp>
      <p:pic>
        <p:nvPicPr>
          <p:cNvPr id="219" name="Google Shape;21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853" y="2299300"/>
            <a:ext cx="385315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1125" y="2299304"/>
            <a:ext cx="3735072" cy="226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 - Unicode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>
                <a:solidFill>
                  <a:schemeClr val="dk1"/>
                </a:solidFill>
              </a:rPr>
              <a:t>Design for multi-languages.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Encoding/Character set: Unicode.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783125" y="2229150"/>
            <a:ext cx="47478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But…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https://en.wikipedia.org/wiki/N%C3%BCshu</a:t>
            </a: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4725" y="2749975"/>
            <a:ext cx="5428675" cy="2174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- Complete and Meaningful String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</a:t>
            </a:r>
            <a:r>
              <a:rPr lang="zh-TW"/>
              <a:t> string and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 Do not split or cut sentence.</a:t>
            </a:r>
            <a:endParaRPr/>
          </a:p>
        </p:txBody>
      </p:sp>
      <p:graphicFrame>
        <p:nvGraphicFramePr>
          <p:cNvPr id="237" name="Google Shape;237;p34"/>
          <p:cNvGraphicFramePr/>
          <p:nvPr/>
        </p:nvGraphicFramePr>
        <p:xfrm>
          <a:off x="414613" y="18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Bad: </a:t>
                      </a: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Split the sentence.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"Hi " 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r>
                        <a:rPr lang="zh-TW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"Wade" </a:t>
                      </a:r>
                      <a:r>
                        <a:rPr lang="zh-TW" sz="1200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 </a:t>
                      </a:r>
                      <a:r>
                        <a:rPr lang="zh-TW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", are you ready to race?"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38" name="Google Shape;238;p34"/>
          <p:cNvGraphicFramePr/>
          <p:nvPr/>
        </p:nvGraphicFramePr>
        <p:xfrm>
          <a:off x="452850" y="28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L10N resource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"001":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"Hi "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"002": "Internationalization (i18n) and localization (L10n)",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"003": "Internationalization is the process of designing a software application",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"004": "Not only picking i18n framework &amp; apply it to front-end codebase",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"005": "technical requirements",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"006":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", are you ready to race?"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</a:t>
                      </a:r>
                      <a:endParaRPr sz="12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9" name="Google Shape;23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</a:t>
            </a:r>
            <a:r>
              <a:rPr lang="zh-TW"/>
              <a:t>- Complete and Meaningful String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152475"/>
            <a:ext cx="8520600" cy="3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Make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 Do not split or cut sentence.</a:t>
            </a:r>
            <a:r>
              <a:rPr lang="zh-TW">
                <a:solidFill>
                  <a:srgbClr val="000000"/>
                </a:solidFill>
              </a:rPr>
              <a:t> Use </a:t>
            </a:r>
            <a:r>
              <a:rPr lang="zh-TW">
                <a:solidFill>
                  <a:srgbClr val="0000FF"/>
                </a:solidFill>
              </a:rPr>
              <a:t>variables.</a:t>
            </a:r>
            <a:endParaRPr>
              <a:solidFill>
                <a:srgbClr val="0000FF"/>
              </a:solidFill>
            </a:endParaRPr>
          </a:p>
        </p:txBody>
      </p:sp>
      <p:graphicFrame>
        <p:nvGraphicFramePr>
          <p:cNvPr id="246" name="Google Shape;246;p35"/>
          <p:cNvGraphicFramePr/>
          <p:nvPr/>
        </p:nvGraphicFramePr>
        <p:xfrm>
          <a:off x="414613" y="1885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zh-TW">
                          <a:solidFill>
                            <a:srgbClr val="FF0000"/>
                          </a:solidFill>
                        </a:rPr>
                        <a:t>Better</a:t>
                      </a:r>
                      <a:r>
                        <a:rPr b="1" lang="zh-TW" sz="1200">
                          <a:solidFill>
                            <a:srgbClr val="FF0000"/>
                          </a:solidFill>
                        </a:rPr>
                        <a:t>: </a:t>
                      </a:r>
                      <a:r>
                        <a:rPr lang="zh-TW" sz="1200"/>
                        <a:t>Keep </a:t>
                      </a: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the sentence</a:t>
                      </a:r>
                      <a:r>
                        <a:rPr lang="zh-TW" sz="1200"/>
                        <a:t> complete, and apply variables</a:t>
                      </a:r>
                      <a:r>
                        <a:rPr lang="zh-TW" sz="1200"/>
                        <a:t>.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"Hi ${playerName}, are you ready to race?"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7" name="Google Shape;247;p35"/>
          <p:cNvGraphicFramePr/>
          <p:nvPr/>
        </p:nvGraphicFramePr>
        <p:xfrm>
          <a:off x="452850" y="2815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8314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/>
                        <a:t>L10N resource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{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"001":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"Hi ${playerName}, are you ready to race?"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"002": "Internationalization (i18n) and localization (L10n)",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"003": "Internationalization is the process of designing a software application",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"004": "Not only picking i18n framework &amp; apply it to front-end codebase",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    "005": "technical requirements",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}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3" name="Google Shape;253;p36"/>
          <p:cNvGraphicFramePr/>
          <p:nvPr/>
        </p:nvGraphicFramePr>
        <p:xfrm>
          <a:off x="4647725" y="27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4" name="Google Shape;25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</a:t>
            </a:r>
            <a:r>
              <a:rPr lang="zh-TW"/>
              <a:t>- Complete and Meaningful String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</a:t>
            </a:r>
            <a:r>
              <a:rPr lang="zh-TW"/>
              <a:t>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</a:t>
            </a:r>
            <a:endParaRPr/>
          </a:p>
        </p:txBody>
      </p:sp>
      <p:graphicFrame>
        <p:nvGraphicFramePr>
          <p:cNvPr id="256" name="Google Shape;256;p36"/>
          <p:cNvGraphicFramePr/>
          <p:nvPr/>
        </p:nvGraphicFramePr>
        <p:xfrm>
          <a:off x="7994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Question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Answer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games does Alice play?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drinks does Alice want?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movies does Alice like?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dogs does Alice have?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7" name="Google Shape;257;p36"/>
          <p:cNvGraphicFramePr/>
          <p:nvPr/>
        </p:nvGraphicFramePr>
        <p:xfrm>
          <a:off x="4647725" y="233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8" name="Google Shape;258;p36"/>
          <p:cNvGraphicFramePr/>
          <p:nvPr/>
        </p:nvGraphicFramePr>
        <p:xfrm>
          <a:off x="4647725" y="317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9" name="Google Shape;259;p36"/>
          <p:cNvGraphicFramePr/>
          <p:nvPr/>
        </p:nvGraphicFramePr>
        <p:xfrm>
          <a:off x="4647725" y="355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1850925"/>
              </a:tblGrid>
              <a:tr h="308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0" name="Google Shape;26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M</a:t>
            </a:r>
            <a:r>
              <a:rPr lang="zh-TW"/>
              <a:t>ake it as template?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- Complete and Meaningful String</a:t>
            </a:r>
            <a:endParaRPr/>
          </a:p>
        </p:txBody>
      </p:sp>
      <p:graphicFrame>
        <p:nvGraphicFramePr>
          <p:cNvPr id="267" name="Google Shape;267;p37"/>
          <p:cNvGraphicFramePr/>
          <p:nvPr/>
        </p:nvGraphicFramePr>
        <p:xfrm>
          <a:off x="4211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4069350"/>
                <a:gridCol w="4341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Option 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Option B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UserName = Alice;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= [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game, 1: play },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drinks, 1: want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movies, 1: like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dogs, 1: have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];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 in Data: 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output: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{0} does ${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UserName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} {1}?</a:t>
                      </a:r>
                      <a:endParaRPr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UserName = Alice;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= [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games does ${UserName} play?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drinks does ${UserName} want?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movies does ${UserName} like?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{ 0: </a:t>
                      </a:r>
                      <a:r>
                        <a:rPr lang="zh-TW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What kinds of dogs does ${UserName} have?</a:t>
                      </a: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},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];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Loop in Data: </a:t>
                      </a:r>
                      <a:endParaRPr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output {0}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68" name="Google Shape;26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Make it as template?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4" name="Google Shape;27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</a:t>
            </a:r>
            <a:r>
              <a:rPr lang="zh-TW"/>
              <a:t>- Complete and Meaningful String</a:t>
            </a:r>
            <a:endParaRPr/>
          </a:p>
        </p:txBody>
      </p:sp>
      <p:graphicFrame>
        <p:nvGraphicFramePr>
          <p:cNvPr id="275" name="Google Shape;275;p38"/>
          <p:cNvGraphicFramePr/>
          <p:nvPr/>
        </p:nvGraphicFramePr>
        <p:xfrm>
          <a:off x="799425" y="190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3357350"/>
                <a:gridCol w="4398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English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FFFF"/>
                          </a:solidFill>
                        </a:rPr>
                        <a:t>Japanese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games </a:t>
                      </a:r>
                      <a:r>
                        <a:rPr lang="zh-TW"/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Alice </a:t>
                      </a:r>
                      <a:r>
                        <a:rPr lang="zh-TW"/>
                        <a:t>play?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/>
                        <a:t>はどのような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ゲーム</a:t>
                      </a:r>
                      <a:r>
                        <a:rPr lang="zh-TW"/>
                        <a:t>をプレイしますか？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</a:t>
                      </a:r>
                      <a:r>
                        <a:rPr lang="zh-TW"/>
                        <a:t>kinds of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drinks </a:t>
                      </a:r>
                      <a:r>
                        <a:rPr lang="zh-TW"/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Alice </a:t>
                      </a:r>
                      <a:r>
                        <a:rPr lang="zh-TW"/>
                        <a:t>want?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/>
                        <a:t>は何を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飲みたい</a:t>
                      </a:r>
                      <a:r>
                        <a:rPr lang="zh-TW"/>
                        <a:t>ですか？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movies </a:t>
                      </a:r>
                      <a:r>
                        <a:rPr lang="zh-TW"/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Alice </a:t>
                      </a:r>
                      <a:r>
                        <a:rPr lang="zh-TW"/>
                        <a:t>like?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はどんな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映画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が好きですか？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What kinds of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dogs </a:t>
                      </a:r>
                      <a:r>
                        <a:rPr lang="zh-TW"/>
                        <a:t>does 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Alice </a:t>
                      </a:r>
                      <a:r>
                        <a:rPr lang="zh-TW"/>
                        <a:t>have?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rgbClr val="FF0000"/>
                          </a:solidFill>
                        </a:rPr>
                        <a:t>アリス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にはどんな</a:t>
                      </a:r>
                      <a:r>
                        <a:rPr lang="zh-TW">
                          <a:solidFill>
                            <a:srgbClr val="FF0000"/>
                          </a:solidFill>
                        </a:rPr>
                        <a:t>犬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がいますか？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</a:t>
            </a:r>
            <a:r>
              <a:rPr lang="zh-TW"/>
              <a:t>- Grammar Matters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268850" y="9905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/>
              <a:t>l</a:t>
            </a:r>
            <a:r>
              <a:rPr lang="zh-TW">
                <a:solidFill>
                  <a:srgbClr val="000000"/>
                </a:solidFill>
              </a:rPr>
              <a:t>10n resource is </a:t>
            </a:r>
            <a:r>
              <a:rPr lang="zh-TW">
                <a:solidFill>
                  <a:srgbClr val="0000FF"/>
                </a:solidFill>
              </a:rPr>
              <a:t>NOT</a:t>
            </a:r>
            <a:r>
              <a:rPr lang="zh-TW"/>
              <a:t> </a:t>
            </a:r>
            <a:r>
              <a:rPr lang="zh-TW">
                <a:solidFill>
                  <a:srgbClr val="0000FF"/>
                </a:solidFill>
              </a:rPr>
              <a:t>template between different </a:t>
            </a:r>
            <a:r>
              <a:rPr lang="zh-TW">
                <a:solidFill>
                  <a:srgbClr val="0000FF"/>
                </a:solidFill>
              </a:rPr>
              <a:t>sentences</a:t>
            </a:r>
            <a:r>
              <a:rPr lang="zh-TW"/>
              <a:t>.</a:t>
            </a:r>
            <a:br>
              <a:rPr lang="zh-TW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Grammar matters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Leave grammer in l10n resource, and let translator handle it.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83" name="Google Shape;283;p39"/>
          <p:cNvSpPr txBox="1"/>
          <p:nvPr/>
        </p:nvSpPr>
        <p:spPr>
          <a:xfrm>
            <a:off x="506975" y="3181350"/>
            <a:ext cx="3435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English: Loading network configuration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9"/>
          <p:cNvSpPr txBox="1"/>
          <p:nvPr/>
        </p:nvSpPr>
        <p:spPr>
          <a:xfrm>
            <a:off x="4467850" y="3181350"/>
            <a:ext cx="4488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French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Chargement de la configuration du réseau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39"/>
          <p:cNvCxnSpPr/>
          <p:nvPr/>
        </p:nvCxnSpPr>
        <p:spPr>
          <a:xfrm>
            <a:off x="1192175" y="3496650"/>
            <a:ext cx="6663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6" name="Google Shape;286;p39"/>
          <p:cNvCxnSpPr/>
          <p:nvPr/>
        </p:nvCxnSpPr>
        <p:spPr>
          <a:xfrm flipH="1" rot="10800000">
            <a:off x="5143675" y="3512125"/>
            <a:ext cx="850800" cy="3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7" name="Google Shape;287;p39"/>
          <p:cNvSpPr txBox="1"/>
          <p:nvPr/>
        </p:nvSpPr>
        <p:spPr>
          <a:xfrm>
            <a:off x="370775" y="3404213"/>
            <a:ext cx="230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Verb -ing 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Progressive tense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39"/>
          <p:cNvSpPr txBox="1"/>
          <p:nvPr/>
        </p:nvSpPr>
        <p:spPr>
          <a:xfrm>
            <a:off x="4414525" y="3475163"/>
            <a:ext cx="230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Noun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9" name="Google Shape;289;p39"/>
          <p:cNvCxnSpPr/>
          <p:nvPr/>
        </p:nvCxnSpPr>
        <p:spPr>
          <a:xfrm rot="10800000">
            <a:off x="2218175" y="2970350"/>
            <a:ext cx="12900" cy="34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9"/>
          <p:cNvCxnSpPr/>
          <p:nvPr/>
        </p:nvCxnSpPr>
        <p:spPr>
          <a:xfrm flipH="1" rot="10800000">
            <a:off x="2206625" y="2933775"/>
            <a:ext cx="5591100" cy="2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9"/>
          <p:cNvCxnSpPr/>
          <p:nvPr/>
        </p:nvCxnSpPr>
        <p:spPr>
          <a:xfrm>
            <a:off x="7818450" y="2933775"/>
            <a:ext cx="0" cy="36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9"/>
          <p:cNvCxnSpPr/>
          <p:nvPr/>
        </p:nvCxnSpPr>
        <p:spPr>
          <a:xfrm rot="10800000">
            <a:off x="2882425" y="3567100"/>
            <a:ext cx="11400" cy="34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39"/>
          <p:cNvCxnSpPr/>
          <p:nvPr/>
        </p:nvCxnSpPr>
        <p:spPr>
          <a:xfrm flipH="1" rot="10800000">
            <a:off x="2882425" y="3858325"/>
            <a:ext cx="38412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39"/>
          <p:cNvCxnSpPr/>
          <p:nvPr/>
        </p:nvCxnSpPr>
        <p:spPr>
          <a:xfrm rot="10800000">
            <a:off x="6712000" y="3476138"/>
            <a:ext cx="0" cy="40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95" name="Google Shape;29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 - Grammar Matters</a:t>
            </a:r>
            <a:endParaRPr/>
          </a:p>
        </p:txBody>
      </p:sp>
      <p:sp>
        <p:nvSpPr>
          <p:cNvPr id="301" name="Google Shape;301;p40"/>
          <p:cNvSpPr txBox="1"/>
          <p:nvPr>
            <p:ph idx="1" type="body"/>
          </p:nvPr>
        </p:nvSpPr>
        <p:spPr>
          <a:xfrm>
            <a:off x="268850" y="990550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/>
              <a:t>l</a:t>
            </a:r>
            <a:r>
              <a:rPr lang="zh-TW">
                <a:solidFill>
                  <a:srgbClr val="000000"/>
                </a:solidFill>
              </a:rPr>
              <a:t>10n resource is </a:t>
            </a:r>
            <a:r>
              <a:rPr lang="zh-TW">
                <a:solidFill>
                  <a:srgbClr val="0000FF"/>
                </a:solidFill>
              </a:rPr>
              <a:t>NOT</a:t>
            </a:r>
            <a:r>
              <a:rPr lang="zh-TW"/>
              <a:t> </a:t>
            </a:r>
            <a:r>
              <a:rPr lang="zh-TW">
                <a:solidFill>
                  <a:srgbClr val="0000FF"/>
                </a:solidFill>
              </a:rPr>
              <a:t>template between different sentences</a:t>
            </a:r>
            <a:r>
              <a:rPr lang="zh-TW"/>
              <a:t>.</a:t>
            </a:r>
            <a:br>
              <a:rPr lang="zh-TW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Grammar matters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Leave grammer in l10n resource, and let translator handle it.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543325" y="2965600"/>
            <a:ext cx="3435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English: Invalid license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4504200" y="2965600"/>
            <a:ext cx="44883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Times New Roman"/>
                <a:ea typeface="Times New Roman"/>
                <a:cs typeface="Times New Roman"/>
                <a:sym typeface="Times New Roman"/>
              </a:rPr>
              <a:t>French: Licence non valide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04" name="Google Shape;304;p40"/>
          <p:cNvCxnSpPr/>
          <p:nvPr/>
        </p:nvCxnSpPr>
        <p:spPr>
          <a:xfrm>
            <a:off x="1228525" y="3280900"/>
            <a:ext cx="551400" cy="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5" name="Google Shape;305;p40"/>
          <p:cNvCxnSpPr/>
          <p:nvPr/>
        </p:nvCxnSpPr>
        <p:spPr>
          <a:xfrm flipH="1" rot="10800000">
            <a:off x="5770600" y="3278950"/>
            <a:ext cx="769800" cy="3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40"/>
          <p:cNvSpPr txBox="1"/>
          <p:nvPr/>
        </p:nvSpPr>
        <p:spPr>
          <a:xfrm>
            <a:off x="417750" y="3486375"/>
            <a:ext cx="230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Adjective + Object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40"/>
          <p:cNvSpPr txBox="1"/>
          <p:nvPr/>
        </p:nvSpPr>
        <p:spPr>
          <a:xfrm>
            <a:off x="5000950" y="3372350"/>
            <a:ext cx="23091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9999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 + Adverb + Adjective</a:t>
            </a:r>
            <a:endParaRPr>
              <a:solidFill>
                <a:srgbClr val="9999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Basic Guidelines</a:t>
            </a:r>
            <a:endParaRPr/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Design for multi-languages. </a:t>
            </a:r>
            <a:r>
              <a:rPr lang="zh-TW">
                <a:solidFill>
                  <a:srgbClr val="000000"/>
                </a:solidFill>
              </a:rPr>
              <a:t>Not only design for English/native language but also include </a:t>
            </a:r>
            <a:r>
              <a:rPr lang="zh-TW">
                <a:solidFill>
                  <a:srgbClr val="0000FF"/>
                </a:solidFill>
              </a:rPr>
              <a:t>other languages/cultures</a:t>
            </a:r>
            <a:r>
              <a:rPr lang="zh-TW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Layout.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Color/Font-family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Functionality.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chemeClr val="dk1"/>
                </a:solidFill>
              </a:rPr>
              <a:t>Encoding/Character set: Unicode.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Structure of the program.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Test plane.</a:t>
            </a:r>
            <a:br>
              <a:rPr lang="zh-TW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0000FF"/>
                </a:solidFill>
              </a:rPr>
              <a:t>No hardcoded. Use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Extract all l10n target out of the source code, and put them into l10n resource folder/files.</a:t>
            </a:r>
            <a:br>
              <a:rPr lang="zh-TW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Do not split sentence.</a:t>
            </a:r>
            <a:endParaRPr/>
          </a:p>
        </p:txBody>
      </p:sp>
      <p:sp>
        <p:nvSpPr>
          <p:cNvPr id="315" name="Google Shape;31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i</a:t>
            </a:r>
            <a:r>
              <a:rPr lang="zh-TW"/>
              <a:t>18n</a:t>
            </a:r>
            <a:r>
              <a:rPr lang="zh-TW"/>
              <a:t>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6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FF0000"/>
                </a:solidFill>
              </a:rPr>
              <a:t>i</a:t>
            </a:r>
            <a:r>
              <a:rPr lang="zh-TW">
                <a:solidFill>
                  <a:srgbClr val="000000"/>
                </a:solidFill>
              </a:rPr>
              <a:t>18</a:t>
            </a:r>
            <a:r>
              <a:rPr lang="zh-TW">
                <a:solidFill>
                  <a:srgbClr val="FF0000"/>
                </a:solidFill>
              </a:rPr>
              <a:t>n</a:t>
            </a:r>
            <a:r>
              <a:rPr lang="zh-TW">
                <a:solidFill>
                  <a:srgbClr val="000000"/>
                </a:solidFill>
              </a:rPr>
              <a:t>: </a:t>
            </a:r>
            <a:r>
              <a:rPr lang="zh-TW">
                <a:solidFill>
                  <a:srgbClr val="FF0000"/>
                </a:solidFill>
              </a:rPr>
              <a:t>i</a:t>
            </a:r>
            <a:r>
              <a:rPr lang="zh-TW">
                <a:solidFill>
                  <a:srgbClr val="000000"/>
                </a:solidFill>
              </a:rPr>
              <a:t>nternationalizatio</a:t>
            </a:r>
            <a:r>
              <a:rPr lang="zh-TW">
                <a:solidFill>
                  <a:srgbClr val="FF0000"/>
                </a:solidFill>
              </a:rPr>
              <a:t>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Make an application </a:t>
            </a:r>
            <a:r>
              <a:rPr b="1" lang="zh-TW">
                <a:solidFill>
                  <a:srgbClr val="0000FF"/>
                </a:solidFill>
              </a:rPr>
              <a:t>international</a:t>
            </a:r>
            <a:r>
              <a:rPr lang="zh-TW">
                <a:solidFill>
                  <a:srgbClr val="000000"/>
                </a:solidFill>
              </a:rPr>
              <a:t>; that is, make it </a:t>
            </a:r>
            <a:r>
              <a:rPr lang="zh-TW">
                <a:solidFill>
                  <a:srgbClr val="0000FF"/>
                </a:solidFill>
              </a:rPr>
              <a:t>able to support virtually any language or local setting on Earth</a:t>
            </a:r>
            <a:r>
              <a:rPr lang="zh-TW">
                <a:solidFill>
                  <a:srgbClr val="000000"/>
                </a:solidFill>
              </a:rPr>
              <a:t> </a:t>
            </a:r>
            <a:r>
              <a:rPr lang="zh-TW">
                <a:solidFill>
                  <a:srgbClr val="0000FF"/>
                </a:solidFill>
              </a:rPr>
              <a:t>without</a:t>
            </a:r>
            <a:r>
              <a:rPr lang="zh-TW">
                <a:solidFill>
                  <a:srgbClr val="000000"/>
                </a:solidFill>
              </a:rPr>
              <a:t> </a:t>
            </a:r>
            <a:r>
              <a:rPr lang="zh-TW">
                <a:solidFill>
                  <a:srgbClr val="0000FF"/>
                </a:solidFill>
              </a:rPr>
              <a:t>modify</a:t>
            </a:r>
            <a:r>
              <a:rPr lang="zh-TW">
                <a:solidFill>
                  <a:srgbClr val="000000"/>
                </a:solidFill>
              </a:rPr>
              <a:t> source code.</a:t>
            </a:r>
            <a:br>
              <a:rPr lang="zh-TW">
                <a:solidFill>
                  <a:srgbClr val="000000"/>
                </a:solidFill>
              </a:rPr>
            </a:br>
            <a:r>
              <a:rPr lang="zh-TW" sz="1000" u="sng">
                <a:solidFill>
                  <a:schemeClr val="accent5"/>
                </a:solidFill>
                <a:hlinkClick r:id="rId3"/>
              </a:rPr>
              <a:t>https://wiki.mageia.org/en/What_is_i18n,_what_is_l10n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784400" y="2868700"/>
            <a:ext cx="71268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One single application for ALL countries.</a:t>
            </a:r>
            <a:endParaRPr sz="3000"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21" name="Google Shape;32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All </a:t>
            </a:r>
            <a:r>
              <a:rPr lang="zh-TW">
                <a:solidFill>
                  <a:srgbClr val="0000FF"/>
                </a:solidFill>
              </a:rPr>
              <a:t>displayable words.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22" name="Google Shape;32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28" name="Google Shape;328;p43"/>
          <p:cNvSpPr txBox="1"/>
          <p:nvPr>
            <p:ph idx="1" type="body"/>
          </p:nvPr>
        </p:nvSpPr>
        <p:spPr>
          <a:xfrm>
            <a:off x="311700" y="1152475"/>
            <a:ext cx="85206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Punctuation.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/>
              <a:t>Comma, Period, Ellipsis,  Parentheses...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English: I have a pen</a:t>
            </a:r>
            <a:r>
              <a:rPr b="1" lang="zh-TW">
                <a:solidFill>
                  <a:srgbClr val="FF0000"/>
                </a:solidFill>
              </a:rPr>
              <a:t>,</a:t>
            </a:r>
            <a:r>
              <a:rPr lang="zh-TW">
                <a:solidFill>
                  <a:schemeClr val="dk1"/>
                </a:solidFill>
              </a:rPr>
              <a:t> and an apple</a:t>
            </a:r>
            <a:r>
              <a:rPr b="1" lang="zh-TW">
                <a:solidFill>
                  <a:srgbClr val="FF0000"/>
                </a:solidFill>
              </a:rPr>
              <a:t>.</a:t>
            </a:r>
            <a:br>
              <a:rPr b="1" lang="zh-TW">
                <a:solidFill>
                  <a:srgbClr val="FF0000"/>
                </a:solidFill>
              </a:rPr>
            </a:br>
            <a:r>
              <a:rPr lang="zh-TW">
                <a:solidFill>
                  <a:schemeClr val="dk1"/>
                </a:solidFill>
              </a:rPr>
              <a:t>Chinese: 我有一枝筆</a:t>
            </a:r>
            <a:r>
              <a:rPr b="1" lang="zh-TW">
                <a:solidFill>
                  <a:srgbClr val="FF0000"/>
                </a:solidFill>
              </a:rPr>
              <a:t>，</a:t>
            </a:r>
            <a:r>
              <a:rPr lang="zh-TW">
                <a:solidFill>
                  <a:schemeClr val="dk1"/>
                </a:solidFill>
              </a:rPr>
              <a:t>和一顆蘋果</a:t>
            </a:r>
            <a:r>
              <a:rPr b="1" lang="zh-TW">
                <a:solidFill>
                  <a:srgbClr val="FF0000"/>
                </a:solidFill>
              </a:rPr>
              <a:t>。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329" name="Google Shape;3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7150" y="304475"/>
            <a:ext cx="3503174" cy="19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3"/>
          <p:cNvSpPr txBox="1"/>
          <p:nvPr>
            <p:ph idx="1" type="body"/>
          </p:nvPr>
        </p:nvSpPr>
        <p:spPr>
          <a:xfrm>
            <a:off x="311700" y="2772050"/>
            <a:ext cx="8520600" cy="19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Symbols and Signs.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Percent sign, ...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>
                <a:solidFill>
                  <a:srgbClr val="000000"/>
                </a:solidFill>
              </a:rPr>
              <a:t>English: </a:t>
            </a:r>
            <a:r>
              <a:rPr lang="zh-TW">
                <a:solidFill>
                  <a:srgbClr val="FF0000"/>
                </a:solidFill>
              </a:rPr>
              <a:t>40%</a:t>
            </a:r>
            <a:r>
              <a:rPr lang="zh-TW">
                <a:solidFill>
                  <a:srgbClr val="000000"/>
                </a:solidFill>
              </a:rPr>
              <a:t> chance of rain for Ohio State-Nebraska game</a:t>
            </a:r>
            <a:endParaRPr>
              <a:solidFill>
                <a:srgbClr val="000000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Turkish: Ohio State-Nebraska oyunu için</a:t>
            </a:r>
            <a:r>
              <a:rPr lang="zh-TW">
                <a:solidFill>
                  <a:srgbClr val="FF0000"/>
                </a:solidFill>
              </a:rPr>
              <a:t>% 40</a:t>
            </a:r>
            <a:r>
              <a:rPr lang="zh-TW">
                <a:solidFill>
                  <a:srgbClr val="000000"/>
                </a:solidFill>
              </a:rPr>
              <a:t> yağmur ihtimali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331" name="Google Shape;33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37" name="Google Shape;33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Date/Time.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 txBox="1"/>
          <p:nvPr/>
        </p:nvSpPr>
        <p:spPr>
          <a:xfrm>
            <a:off x="3174050" y="1803150"/>
            <a:ext cx="363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09/06/2019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39" name="Google Shape;339;p44"/>
          <p:cNvSpPr txBox="1"/>
          <p:nvPr/>
        </p:nvSpPr>
        <p:spPr>
          <a:xfrm>
            <a:off x="934050" y="2756750"/>
            <a:ext cx="6191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What</a:t>
            </a:r>
            <a:r>
              <a:rPr lang="zh-TW" sz="1800"/>
              <a:t> d</a:t>
            </a:r>
            <a:r>
              <a:rPr lang="zh-TW" sz="1800"/>
              <a:t>ate?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USA    (mm/dd/yyyy)</a:t>
            </a:r>
            <a:r>
              <a:rPr lang="zh-TW" sz="1800">
                <a:solidFill>
                  <a:schemeClr val="dk1"/>
                </a:solidFill>
              </a:rPr>
              <a:t>: </a:t>
            </a:r>
            <a:r>
              <a:rPr lang="zh-TW" sz="1800">
                <a:solidFill>
                  <a:schemeClr val="dk1"/>
                </a:solidFill>
              </a:rPr>
              <a:t>September 6th 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France (dd/mm/yyyy)</a:t>
            </a:r>
            <a:r>
              <a:rPr lang="zh-TW" sz="1800">
                <a:solidFill>
                  <a:schemeClr val="dk1"/>
                </a:solidFill>
              </a:rPr>
              <a:t>: June 9th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0000FF"/>
                </a:solidFill>
              </a:rPr>
              <a:t>Format matters</a:t>
            </a:r>
            <a:endParaRPr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340" name="Google Shape;340;p44"/>
          <p:cNvSpPr txBox="1"/>
          <p:nvPr/>
        </p:nvSpPr>
        <p:spPr>
          <a:xfrm>
            <a:off x="62500" y="4665350"/>
            <a:ext cx="7206600" cy="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zh-TW" sz="800" u="sng">
                <a:solidFill>
                  <a:schemeClr val="accent5"/>
                </a:solidFill>
                <a:hlinkClick r:id="rId3"/>
              </a:rPr>
              <a:t>https://en.wikipedia.org/wiki/Date_format_by_country</a:t>
            </a:r>
            <a:endParaRPr sz="800">
              <a:solidFill>
                <a:srgbClr val="0000FF"/>
              </a:solidFill>
            </a:endParaRPr>
          </a:p>
        </p:txBody>
      </p:sp>
      <p:sp>
        <p:nvSpPr>
          <p:cNvPr id="341" name="Google Shape;341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3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47" name="Google Shape;34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Date/Time.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45"/>
          <p:cNvSpPr txBox="1"/>
          <p:nvPr/>
        </p:nvSpPr>
        <p:spPr>
          <a:xfrm>
            <a:off x="1053350" y="1803150"/>
            <a:ext cx="695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ISO-8601: </a:t>
            </a:r>
            <a:r>
              <a:rPr lang="zh-TW" sz="4800">
                <a:solidFill>
                  <a:schemeClr val="dk1"/>
                </a:solidFill>
              </a:rPr>
              <a:t>2018-04-05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49" name="Google Shape;349;p45"/>
          <p:cNvSpPr txBox="1"/>
          <p:nvPr/>
        </p:nvSpPr>
        <p:spPr>
          <a:xfrm>
            <a:off x="946900" y="2756750"/>
            <a:ext cx="61914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Taiwan: 民國 107 年 4 月 5 日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Japan:   平成  30 年 4 月 5 日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USA:     April 5, 2018 </a:t>
            </a:r>
            <a:endParaRPr sz="3000"/>
          </a:p>
        </p:txBody>
      </p:sp>
      <p:sp>
        <p:nvSpPr>
          <p:cNvPr id="350" name="Google Shape;35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56" name="Google Shape;35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Date/Time.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6"/>
          <p:cNvSpPr txBox="1"/>
          <p:nvPr/>
        </p:nvSpPr>
        <p:spPr>
          <a:xfrm>
            <a:off x="971625" y="1734450"/>
            <a:ext cx="61914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Timestamp: 1569574800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Taiwan</a:t>
            </a:r>
            <a:r>
              <a:rPr lang="zh-TW" sz="3000"/>
              <a:t> (UTC+8)</a:t>
            </a:r>
            <a:r>
              <a:rPr lang="zh-TW" sz="3000"/>
              <a:t>: 17:00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Japan   </a:t>
            </a:r>
            <a:r>
              <a:rPr lang="zh-TW" sz="3000"/>
              <a:t>(UTC+9)</a:t>
            </a:r>
            <a:r>
              <a:rPr lang="zh-TW" sz="3000"/>
              <a:t>: 18</a:t>
            </a:r>
            <a:r>
              <a:rPr lang="zh-TW" sz="3000">
                <a:solidFill>
                  <a:schemeClr val="dk1"/>
                </a:solidFill>
              </a:rPr>
              <a:t>:00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rgbClr val="0000FF"/>
                </a:solidFill>
              </a:rPr>
              <a:t>Time zone matters</a:t>
            </a:r>
            <a:r>
              <a:rPr lang="zh-TW" sz="3000"/>
              <a:t> </a:t>
            </a:r>
            <a:r>
              <a:rPr lang="zh-TW" sz="3000"/>
              <a:t> </a:t>
            </a:r>
            <a:endParaRPr sz="3000"/>
          </a:p>
        </p:txBody>
      </p:sp>
      <p:sp>
        <p:nvSpPr>
          <p:cNvPr id="358" name="Google Shape;35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64" name="Google Shape;36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Numbers with symbols.</a:t>
            </a:r>
            <a:endParaRPr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7"/>
          <p:cNvSpPr txBox="1"/>
          <p:nvPr/>
        </p:nvSpPr>
        <p:spPr>
          <a:xfrm>
            <a:off x="3532650" y="1803275"/>
            <a:ext cx="2078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12,345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366" name="Google Shape;366;p47"/>
          <p:cNvSpPr txBox="1"/>
          <p:nvPr/>
        </p:nvSpPr>
        <p:spPr>
          <a:xfrm>
            <a:off x="946900" y="2756750"/>
            <a:ext cx="6191400" cy="21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How much?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USA   : 12 thousands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>
                <a:solidFill>
                  <a:schemeClr val="dk1"/>
                </a:solidFill>
              </a:rPr>
              <a:t>France: 12 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000">
                <a:solidFill>
                  <a:srgbClr val="0000FF"/>
                </a:solidFill>
              </a:rPr>
              <a:t>Format matters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00" u="sng">
                <a:solidFill>
                  <a:schemeClr val="accent5"/>
                </a:solidFill>
                <a:hlinkClick r:id="rId3"/>
              </a:rPr>
              <a:t>https://en.wikipedia.org/wiki/Decimal_separator#Examples_of_use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367" name="Google Shape;36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6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/>
              <a:t>Images with wording in it.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4" name="Google Shape;37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773" y="1997125"/>
            <a:ext cx="2206074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100" y="1827125"/>
            <a:ext cx="1687225" cy="274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Icon (Sometimes).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Question mark</a:t>
            </a:r>
            <a:endParaRPr/>
          </a:p>
        </p:txBody>
      </p:sp>
      <p:pic>
        <p:nvPicPr>
          <p:cNvPr id="383" name="Google Shape;383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850" y="1940050"/>
            <a:ext cx="1263400" cy="12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5113" y="1667463"/>
            <a:ext cx="2638425" cy="2733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needs to be localized?</a:t>
            </a:r>
            <a:endParaRPr/>
          </a:p>
        </p:txBody>
      </p:sp>
      <p:sp>
        <p:nvSpPr>
          <p:cNvPr id="391" name="Google Shape;391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All displayable sentences.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Punctuation, Symbols and Signs.</a:t>
            </a:r>
            <a:endParaRPr>
              <a:solidFill>
                <a:srgbClr val="000000"/>
              </a:solidFill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Date/Time.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Format (yyyy/mm/dd)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Timezone (UTC+8)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Numbers with symbols.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Decimal point/comma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Thousands Separators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Images with wording in it.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Icons (Sometimes).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Question mark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392" name="Google Shape;392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does NOT need to be put into l10n resource?</a:t>
            </a:r>
            <a:endParaRPr/>
          </a:p>
        </p:txBody>
      </p:sp>
      <p:sp>
        <p:nvSpPr>
          <p:cNvPr id="398" name="Google Shape;398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zh-TW">
                <a:solidFill>
                  <a:srgbClr val="000000"/>
                </a:solidFill>
              </a:rPr>
              <a:t>Source code.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O</a:t>
            </a:r>
            <a:r>
              <a:rPr lang="zh-TW">
                <a:solidFill>
                  <a:srgbClr val="000000"/>
                </a:solidFill>
              </a:rPr>
              <a:t>riginal: </a:t>
            </a:r>
            <a:r>
              <a:rPr lang="zh-TW">
                <a:solidFill>
                  <a:srgbClr val="000000"/>
                </a:solidFill>
              </a:rPr>
              <a:t>To lean more, please check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&lt;a here='https://example.com/'&gt;</a:t>
            </a:r>
            <a:r>
              <a:rPr lang="zh-TW">
                <a:solidFill>
                  <a:srgbClr val="000000"/>
                </a:solidFill>
              </a:rPr>
              <a:t>Online help</a:t>
            </a:r>
            <a:r>
              <a:rPr lang="zh-TW">
                <a:solidFill>
                  <a:srgbClr val="FF0000"/>
                </a:solidFill>
              </a:rPr>
              <a:t>&lt;/a&gt;</a:t>
            </a:r>
            <a:r>
              <a:rPr lang="zh-TW"/>
              <a:t>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>
                <a:solidFill>
                  <a:srgbClr val="000000"/>
                </a:solidFill>
              </a:rPr>
              <a:t>Suggest: </a:t>
            </a:r>
            <a:r>
              <a:rPr lang="zh-TW">
                <a:solidFill>
                  <a:srgbClr val="000000"/>
                </a:solidFill>
              </a:rPr>
              <a:t>To lean more, please check</a:t>
            </a:r>
            <a:r>
              <a:rPr lang="zh-TW"/>
              <a:t> </a:t>
            </a:r>
            <a:r>
              <a:rPr lang="zh-TW">
                <a:solidFill>
                  <a:srgbClr val="FF0000"/>
                </a:solidFill>
              </a:rPr>
              <a:t>${link__OnlineHelp}</a:t>
            </a:r>
            <a:r>
              <a:rPr lang="zh-TW" sz="1400"/>
              <a:t>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Sofware: Mobile phone camera.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875" y="2277300"/>
            <a:ext cx="4303049" cy="24204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does NOT need to be put into l10n resource?</a:t>
            </a:r>
            <a:endParaRPr/>
          </a:p>
        </p:txBody>
      </p:sp>
      <p:sp>
        <p:nvSpPr>
          <p:cNvPr id="405" name="Google Shape;405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zh-TW"/>
              <a:t>Spical token used by our program.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</a:t>
            </a:r>
            <a:r>
              <a:rPr lang="zh-TW"/>
              <a:t>riginal</a:t>
            </a:r>
            <a:r>
              <a:rPr lang="zh-TW"/>
              <a:t>: </a:t>
            </a:r>
            <a:r>
              <a:rPr lang="zh-TW"/>
              <a:t>Use </a:t>
            </a:r>
            <a:r>
              <a:rPr lang="zh-TW">
                <a:solidFill>
                  <a:srgbClr val="FF0000"/>
                </a:solidFill>
              </a:rPr>
              <a:t>*</a:t>
            </a:r>
            <a:r>
              <a:rPr lang="zh-TW"/>
              <a:t> to represent any series of characters.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 sz="1800"/>
              <a:t>We don’t want it become: 使用 </a:t>
            </a:r>
            <a:r>
              <a:rPr lang="zh-TW" sz="1800">
                <a:solidFill>
                  <a:srgbClr val="FF0000"/>
                </a:solidFill>
              </a:rPr>
              <a:t>＊</a:t>
            </a:r>
            <a:r>
              <a:rPr lang="zh-TW" sz="1800"/>
              <a:t> 符號代表任意字元。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(Note: </a:t>
            </a:r>
            <a:r>
              <a:rPr lang="zh-TW" sz="1400">
                <a:solidFill>
                  <a:srgbClr val="FF0000"/>
                </a:solidFill>
              </a:rPr>
              <a:t>* is not </a:t>
            </a:r>
            <a:r>
              <a:rPr lang="zh-TW">
                <a:solidFill>
                  <a:srgbClr val="FF0000"/>
                </a:solidFill>
              </a:rPr>
              <a:t>＊</a:t>
            </a:r>
            <a:r>
              <a:rPr lang="zh-TW"/>
              <a:t>)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Suggest: </a:t>
            </a:r>
            <a:br>
              <a:rPr lang="zh-TW"/>
            </a:br>
            <a:r>
              <a:rPr lang="zh-TW"/>
              <a:t>Use </a:t>
            </a:r>
            <a:r>
              <a:rPr lang="zh-TW">
                <a:solidFill>
                  <a:srgbClr val="FF0000"/>
                </a:solidFill>
              </a:rPr>
              <a:t>${token__Asterisk}</a:t>
            </a:r>
            <a:r>
              <a:rPr lang="zh-TW"/>
              <a:t> </a:t>
            </a:r>
            <a:r>
              <a:rPr lang="zh-TW" sz="1400"/>
              <a:t>to represent any series of characters.</a:t>
            </a:r>
            <a:endParaRPr/>
          </a:p>
        </p:txBody>
      </p:sp>
      <p:sp>
        <p:nvSpPr>
          <p:cNvPr id="406" name="Google Shape;40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does NOT need to be put into l10n resource?</a:t>
            </a:r>
            <a:endParaRPr/>
          </a:p>
        </p:txBody>
      </p:sp>
      <p:sp>
        <p:nvSpPr>
          <p:cNvPr id="412" name="Google Shape;412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Dynamic content.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O</a:t>
            </a:r>
            <a:r>
              <a:rPr lang="zh-TW"/>
              <a:t>riginal: </a:t>
            </a:r>
            <a:r>
              <a:rPr lang="zh-TW"/>
              <a:t>Disk usage: </a:t>
            </a:r>
            <a:r>
              <a:rPr lang="zh-TW">
                <a:solidFill>
                  <a:srgbClr val="FF0000"/>
                </a:solidFill>
              </a:rPr>
              <a:t>80</a:t>
            </a:r>
            <a:r>
              <a:rPr lang="zh-TW"/>
              <a:t>% </a:t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zh-TW"/>
              <a:t>We cannot list them all.</a:t>
            </a:r>
            <a:endParaRPr/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Suggest: </a:t>
            </a:r>
            <a:r>
              <a:rPr lang="zh-TW"/>
              <a:t>Disk usage: </a:t>
            </a:r>
            <a:r>
              <a:rPr lang="zh-TW">
                <a:solidFill>
                  <a:srgbClr val="FF0000"/>
                </a:solidFill>
              </a:rPr>
              <a:t>${number}</a:t>
            </a:r>
            <a:r>
              <a:rPr lang="zh-TW"/>
              <a:t>%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does </a:t>
            </a:r>
            <a:r>
              <a:rPr lang="zh-TW">
                <a:solidFill>
                  <a:srgbClr val="000000"/>
                </a:solidFill>
              </a:rPr>
              <a:t>NOT </a:t>
            </a:r>
            <a:r>
              <a:rPr lang="zh-TW"/>
              <a:t>need to be put into l10n resource?</a:t>
            </a:r>
            <a:endParaRPr/>
          </a:p>
        </p:txBody>
      </p:sp>
      <p:sp>
        <p:nvSpPr>
          <p:cNvPr id="419" name="Google Shape;419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Source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To lean more, please check </a:t>
            </a:r>
            <a:r>
              <a:rPr lang="zh-TW">
                <a:solidFill>
                  <a:srgbClr val="FF0000"/>
                </a:solidFill>
              </a:rPr>
              <a:t>&lt;a here='https://example.com/'&gt;</a:t>
            </a:r>
            <a:r>
              <a:rPr lang="zh-TW"/>
              <a:t>Online help</a:t>
            </a:r>
            <a:r>
              <a:rPr lang="zh-TW">
                <a:solidFill>
                  <a:srgbClr val="FF0000"/>
                </a:solidFill>
              </a:rPr>
              <a:t>&lt;/a&gt;</a:t>
            </a:r>
            <a:r>
              <a:rPr lang="zh-TW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Spical token.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Use </a:t>
            </a:r>
            <a:r>
              <a:rPr lang="zh-TW">
                <a:solidFill>
                  <a:srgbClr val="FF0000"/>
                </a:solidFill>
              </a:rPr>
              <a:t>*</a:t>
            </a:r>
            <a:r>
              <a:rPr lang="zh-TW"/>
              <a:t> to represent any series of characters.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Dynamic content.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Disk usage: </a:t>
            </a:r>
            <a:r>
              <a:rPr lang="zh-TW">
                <a:solidFill>
                  <a:srgbClr val="FF0000"/>
                </a:solidFill>
              </a:rPr>
              <a:t>80</a:t>
            </a:r>
            <a:r>
              <a:rPr lang="zh-TW"/>
              <a:t>%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Basic Guidelines</a:t>
            </a:r>
            <a:endParaRPr/>
          </a:p>
        </p:txBody>
      </p:sp>
      <p:sp>
        <p:nvSpPr>
          <p:cNvPr id="426" name="Google Shape;42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Design with i18n and l10n.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All </a:t>
            </a:r>
            <a:r>
              <a:rPr lang="zh-TW">
                <a:solidFill>
                  <a:srgbClr val="0000FF"/>
                </a:solidFill>
              </a:rPr>
              <a:t>displayable </a:t>
            </a:r>
            <a:r>
              <a:rPr lang="zh-TW"/>
              <a:t>Text, Date/Time, </a:t>
            </a:r>
            <a:r>
              <a:rPr lang="zh-TW"/>
              <a:t>Numbers, </a:t>
            </a:r>
            <a:r>
              <a:rPr lang="zh-TW">
                <a:solidFill>
                  <a:srgbClr val="000000"/>
                </a:solidFill>
              </a:rPr>
              <a:t>Punctuation</a:t>
            </a:r>
            <a:r>
              <a:rPr lang="zh-TW">
                <a:solidFill>
                  <a:srgbClr val="0000FF"/>
                </a:solidFill>
              </a:rPr>
              <a:t>,</a:t>
            </a:r>
            <a:r>
              <a:rPr lang="zh-TW"/>
              <a:t> Symbols, Signs, Images and Icons (Some cases).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Keep sentence </a:t>
            </a:r>
            <a:r>
              <a:rPr lang="zh-TW">
                <a:solidFill>
                  <a:srgbClr val="0000FF"/>
                </a:solidFill>
              </a:rPr>
              <a:t>complete</a:t>
            </a:r>
            <a:r>
              <a:rPr lang="zh-TW"/>
              <a:t> and </a:t>
            </a:r>
            <a:r>
              <a:rPr lang="zh-TW">
                <a:solidFill>
                  <a:srgbClr val="0000FF"/>
                </a:solidFill>
              </a:rPr>
              <a:t>meaningful</a:t>
            </a:r>
            <a:r>
              <a:rPr lang="zh-TW"/>
              <a:t>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L10N resource is </a:t>
            </a:r>
            <a:r>
              <a:rPr lang="zh-TW">
                <a:solidFill>
                  <a:srgbClr val="0000FF"/>
                </a:solidFill>
              </a:rPr>
              <a:t>NOT</a:t>
            </a:r>
            <a:r>
              <a:rPr lang="zh-TW"/>
              <a:t> </a:t>
            </a:r>
            <a:r>
              <a:rPr lang="zh-TW">
                <a:solidFill>
                  <a:srgbClr val="0000FF"/>
                </a:solidFill>
              </a:rPr>
              <a:t>template between different sentences</a:t>
            </a:r>
            <a:r>
              <a:rPr lang="zh-TW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Do not include </a:t>
            </a:r>
            <a:r>
              <a:rPr lang="zh-TW">
                <a:solidFill>
                  <a:srgbClr val="0000FF"/>
                </a:solidFill>
              </a:rPr>
              <a:t>no-need-to-translate</a:t>
            </a:r>
            <a:r>
              <a:rPr lang="zh-TW"/>
              <a:t> element into the l10n resource.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Source code.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Spical token.</a:t>
            </a:r>
            <a:endParaRPr/>
          </a:p>
        </p:txBody>
      </p:sp>
      <p:sp>
        <p:nvSpPr>
          <p:cNvPr id="427" name="Google Shape;42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Q&amp;A</a:t>
            </a:r>
            <a:endParaRPr/>
          </a:p>
        </p:txBody>
      </p:sp>
      <p:sp>
        <p:nvSpPr>
          <p:cNvPr id="433" name="Google Shape;43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Thank You</a:t>
            </a:r>
            <a:endParaRPr/>
          </a:p>
        </p:txBody>
      </p:sp>
      <p:sp>
        <p:nvSpPr>
          <p:cNvPr id="439" name="Google Shape;43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Appendix</a:t>
            </a:r>
            <a:endParaRPr/>
          </a:p>
        </p:txBody>
      </p:sp>
      <p:sp>
        <p:nvSpPr>
          <p:cNvPr id="445" name="Google Shape;44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Reference</a:t>
            </a:r>
            <a:endParaRPr/>
          </a:p>
        </p:txBody>
      </p:sp>
      <p:graphicFrame>
        <p:nvGraphicFramePr>
          <p:cNvPr id="451" name="Google Shape;451;p59"/>
          <p:cNvGraphicFramePr/>
          <p:nvPr/>
        </p:nvGraphicFramePr>
        <p:xfrm>
          <a:off x="199675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{45AB576F-B1B6-4597-B544-3114A53AE38C}</a:tableStyleId>
              </a:tblPr>
              <a:tblGrid>
                <a:gridCol w="4357050"/>
                <a:gridCol w="4357050"/>
              </a:tblGrid>
              <a:tr h="40067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[1]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3"/>
                        </a:rPr>
                        <a:t>https://wiki.mageia.org/en/What_is_i18n,_what_is_l10n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[2]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4"/>
                        </a:rPr>
                        <a:t>https://blog.mozilla.org/l10n/2011/12/14/i18n-vs-l10n-whats-the-diff/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[3]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5"/>
                        </a:rPr>
                        <a:t>https://www.w3.org/International/questions/qa-i18n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[4]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6"/>
                        </a:rPr>
                        <a:t>https://developer.mozilla.org/en-US/docs/Mozilla/Localization/Localization_content_best_practices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[5]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7"/>
                        </a:rPr>
                        <a:t>https://www.infragistics.com/community/blogs/b/devtoolsguy/posts/l10n-and-i18n-best-practices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[6]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8"/>
                        </a:rPr>
                        <a:t>https://en.wikipedia.org/wiki/Percent_sign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[7]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9"/>
                        </a:rPr>
                        <a:t>https://en.wikipedia.org/wiki/Date_format_by_country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60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[8]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10"/>
                        </a:rPr>
                        <a:t>https://en.wikipedia.org/wiki/Decimal_separator#Examples_of_use</a:t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 sz="1000">
                          <a:solidFill>
                            <a:schemeClr val="dk2"/>
                          </a:solidFill>
                        </a:rPr>
                        <a:t>[9] </a:t>
                      </a:r>
                      <a:r>
                        <a:rPr lang="zh-TW" sz="1000" u="sng">
                          <a:solidFill>
                            <a:schemeClr val="accent5"/>
                          </a:solidFill>
                          <a:hlinkClick r:id="rId11"/>
                        </a:rPr>
                        <a:t>https://www.engadget.com/2016/09/30/japans-noisy-iphone-problem/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1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[10] </a:t>
                      </a:r>
                      <a:endParaRPr sz="1000">
                        <a:solidFill>
                          <a:srgbClr val="333333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u="sng">
                          <a:solidFill>
                            <a:schemeClr val="hlink"/>
                          </a:solidFill>
                          <a:hlinkClick r:id="rId12"/>
                        </a:rPr>
                        <a:t>https://www.infragistics.com/community/blogs/b/devtoolsguy/posts/introduction-to-localization-and-internationalization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/>
                        <a:t>[11] </a:t>
                      </a:r>
                      <a:r>
                        <a:rPr lang="zh-TW" sz="1000" u="sng">
                          <a:solidFill>
                            <a:schemeClr val="hlink"/>
                          </a:solidFill>
                          <a:hlinkClick r:id="rId13"/>
                        </a:rPr>
                        <a:t>https://www.infragistics.com/community/blogs/b/devtoolsguy/posts/l10n-and-i18n-best-practices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2" name="Google Shape;45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Accelerator, wheel…</a:t>
            </a:r>
            <a:br>
              <a:rPr lang="zh-TW"/>
            </a:b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13" y="2103650"/>
            <a:ext cx="246697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Accelerator, wheel…</a:t>
            </a:r>
            <a:br>
              <a:rPr lang="zh-TW"/>
            </a:b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313" y="2103650"/>
            <a:ext cx="2466975" cy="18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4644" y="2134604"/>
            <a:ext cx="2119300" cy="1785927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118725" y="4195075"/>
            <a:ext cx="3877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Men in Black II "What is a Gameboy"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5"/>
              </a:rPr>
              <a:t>https://www.youtube.com/watch?v=lDtwTqBwqwk&amp;t=1m5s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1728" y="2351913"/>
            <a:ext cx="1954199" cy="13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Accelerator, wheel…</a:t>
            </a:r>
            <a:br>
              <a:rPr lang="zh-TW"/>
            </a:b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69800" y="442367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Men in Black II "What is a Gameboy"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https://www.youtube.com/watch?v=lDtwTqBwqwk&amp;t=1m5s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744" y="2120842"/>
            <a:ext cx="2119300" cy="1785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025" y="1044550"/>
            <a:ext cx="5142614" cy="302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/>
              <a:t>What is i18n? 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Examples: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/>
              <a:t>Car: Accelerator, wheel…</a:t>
            </a:r>
            <a:br>
              <a:rPr lang="zh-TW"/>
            </a:br>
            <a:endParaRPr/>
          </a:p>
        </p:txBody>
      </p:sp>
      <p:pic>
        <p:nvPicPr>
          <p:cNvPr descr="The awesome quote is at 1:15&#10;s/o to Papa Bear" id="114" name="Google Shape;114;p20" title="Men in Black II &quot;What is a Gameboy&quot;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1950" y="571975"/>
            <a:ext cx="5290400" cy="396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69800" y="4423675"/>
            <a:ext cx="4402200" cy="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Men in Black II "What is a Gameboy"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5"/>
              </a:rPr>
              <a:t>https://www.youtube.com/watch?v=lDtwTqBwqwk&amp;t=1m5s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744" y="2120842"/>
            <a:ext cx="2119300" cy="178592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is l</a:t>
            </a:r>
            <a:r>
              <a:rPr lang="zh-TW"/>
              <a:t>10n</a:t>
            </a:r>
            <a:r>
              <a:rPr lang="zh-TW"/>
              <a:t>?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63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>
                <a:solidFill>
                  <a:srgbClr val="FF0000"/>
                </a:solidFill>
              </a:rPr>
              <a:t>l</a:t>
            </a:r>
            <a:r>
              <a:rPr lang="zh-TW">
                <a:solidFill>
                  <a:schemeClr val="dk1"/>
                </a:solidFill>
              </a:rPr>
              <a:t>10</a:t>
            </a:r>
            <a:r>
              <a:rPr lang="zh-TW">
                <a:solidFill>
                  <a:srgbClr val="FF0000"/>
                </a:solidFill>
              </a:rPr>
              <a:t>n</a:t>
            </a:r>
            <a:r>
              <a:rPr lang="zh-TW">
                <a:solidFill>
                  <a:schemeClr val="dk1"/>
                </a:solidFill>
              </a:rPr>
              <a:t>: </a:t>
            </a:r>
            <a:r>
              <a:rPr lang="zh-TW">
                <a:solidFill>
                  <a:srgbClr val="FF0000"/>
                </a:solidFill>
              </a:rPr>
              <a:t>l</a:t>
            </a:r>
            <a:r>
              <a:rPr lang="zh-TW"/>
              <a:t>ocalizatio</a:t>
            </a:r>
            <a:r>
              <a:rPr lang="zh-TW">
                <a:solidFill>
                  <a:srgbClr val="FF0000"/>
                </a:solidFill>
              </a:rPr>
              <a:t>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>
                <a:solidFill>
                  <a:srgbClr val="000000"/>
                </a:solidFill>
              </a:rPr>
              <a:t>Make an application </a:t>
            </a:r>
            <a:r>
              <a:rPr b="1" lang="zh-TW">
                <a:solidFill>
                  <a:srgbClr val="0000FF"/>
                </a:solidFill>
              </a:rPr>
              <a:t>localized</a:t>
            </a:r>
            <a:r>
              <a:rPr lang="zh-TW">
                <a:solidFill>
                  <a:srgbClr val="000000"/>
                </a:solidFill>
              </a:rPr>
              <a:t>; that is, work for a given local and concrete context, adapted to the user.</a:t>
            </a:r>
            <a:br>
              <a:rPr lang="zh-TW">
                <a:solidFill>
                  <a:srgbClr val="000000"/>
                </a:solidFill>
              </a:rPr>
            </a:br>
            <a:r>
              <a:rPr lang="zh-TW" sz="1000" u="sng">
                <a:solidFill>
                  <a:schemeClr val="accent5"/>
                </a:solidFill>
                <a:hlinkClick r:id="rId3"/>
              </a:rPr>
              <a:t>https://wiki.mageia.org/en/What_is_i18n,_what_is_l10n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784400" y="2868700"/>
            <a:ext cx="77994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/>
              <a:t>Different</a:t>
            </a:r>
            <a:r>
              <a:rPr lang="zh-TW" sz="3000"/>
              <a:t> </a:t>
            </a:r>
            <a:r>
              <a:rPr lang="zh-TW" sz="3000"/>
              <a:t>application</a:t>
            </a:r>
            <a:r>
              <a:rPr lang="zh-TW" sz="3000"/>
              <a:t> for different country?</a:t>
            </a:r>
            <a:endParaRPr sz="3000"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