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5E1CCF-0DE7-44EE-AD36-15A1CBF3C989}">
  <a:tblStyle styleId="{565E1CCF-0DE7-44EE-AD36-15A1CBF3C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1f10b2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1f10b2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4ffeee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4ffeee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b8ab9d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b8ab9d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b8ab9d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b8ab9d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4ffee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4ffee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1f10b2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1f10b2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b086723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b086723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b08672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b08672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66926e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66926e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1f10b2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1f10b2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8ab9d6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8ab9d6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1f10b2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1f10b2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1f10b2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1f10b2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4ffeef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4ffeef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5e61f8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5e61f8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5e61f8e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5e61f8e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66926e8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66926e8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66926e8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466926e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5e61f8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5e61f8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b086723b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b086723b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1f10b2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1f10b2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4ffee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4ffee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4ffeef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4ffeef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5e5a60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5e5a60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4ffeef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44ffeef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44ffeef4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44ffeef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5e5a6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5e5a6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44ffeef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44ffeef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44ffeef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44ffeef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4ffeef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4ffeef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4ffeef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44ffeef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4ffeef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4ffeef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1f10b2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1f10b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4ffeef4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4ffeef4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44ffeef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44ffeef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44ffeef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44ffeef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44ffee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44ffee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41f10b2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41f10b2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bb086723b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bb086723b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bb086723b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bb086723b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44ffeee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44ffeee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1f10b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1f10b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8ab9d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8ab9d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4ffeee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4ffeee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b8ab9d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b8ab9d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4ffeee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4ffeee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ngadget.com/2016/09/30/japans-noisy-iphone-probl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www.w3.org/International/articles/article-text-size.en" TargetMode="External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www.w3.org/International/articles/article-text-size.en" TargetMode="External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.org/International/articles/article-text-size.e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hamitsu.com/2018/10/blog-post_4.html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N%C3%BCshu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ki.mageia.org/en/What_is_i18n,_what_is_l10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Date_format_by_countr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Decimal_separator#Examples_of_us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gadget.com/2016/09/30/japans-noisy-iphone-problem/" TargetMode="External"/><Relationship Id="rId10" Type="http://schemas.openxmlformats.org/officeDocument/2006/relationships/hyperlink" Target="https://en.wikipedia.org/wiki/Decimal_separator#Examples_of_use" TargetMode="External"/><Relationship Id="rId13" Type="http://schemas.openxmlformats.org/officeDocument/2006/relationships/hyperlink" Target="https://www.infragistics.com/community/blogs/b/devtoolsguy/posts/l10n-and-i18n-best-practices" TargetMode="External"/><Relationship Id="rId12" Type="http://schemas.openxmlformats.org/officeDocument/2006/relationships/hyperlink" Target="https://www.infragistics.com/community/blogs/b/devtoolsguy/posts/introduction-to-localization-and-internationaliz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iki.mageia.org/en/What_is_i18n,_what_is_l10n" TargetMode="External"/><Relationship Id="rId4" Type="http://schemas.openxmlformats.org/officeDocument/2006/relationships/hyperlink" Target="https://blog.mozilla.org/l10n/2011/12/14/i18n-vs-l10n-whats-the-diff/" TargetMode="External"/><Relationship Id="rId9" Type="http://schemas.openxmlformats.org/officeDocument/2006/relationships/hyperlink" Target="https://en.wikipedia.org/wiki/Date_format_by_country" TargetMode="External"/><Relationship Id="rId5" Type="http://schemas.openxmlformats.org/officeDocument/2006/relationships/hyperlink" Target="https://www.w3.org/International/questions/qa-i18n" TargetMode="External"/><Relationship Id="rId6" Type="http://schemas.openxmlformats.org/officeDocument/2006/relationships/hyperlink" Target="https://developer.mozilla.org/en-US/docs/Mozilla/Localization/Localization_content_best_practices" TargetMode="External"/><Relationship Id="rId7" Type="http://schemas.openxmlformats.org/officeDocument/2006/relationships/hyperlink" Target="https://www.infragistics.com/community/blogs/b/devtoolsguy/posts/l10n-and-i18n-best-practices" TargetMode="External"/><Relationship Id="rId8" Type="http://schemas.openxmlformats.org/officeDocument/2006/relationships/hyperlink" Target="https://en.wikipedia.org/wiki/Percent_sig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lDtwTqBwqwk&amp;t=1m5s" TargetMode="External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lDtwTqBwqwk&amp;t=1m5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lDtwTqBwqwk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www.youtube.com/watch?v=lDtwTqBwqwk&amp;t=1m5s" TargetMode="External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mageia.org/en/What_is_i18n,_what_is_l10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</a:t>
            </a:r>
            <a:r>
              <a:rPr lang="zh-TW"/>
              <a:t>L</a:t>
            </a:r>
            <a:r>
              <a:rPr lang="zh-TW"/>
              <a:t>10N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 Lin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Dec. 2019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l10n?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Sofware: Disallow to disable Japan mobile phone’s camera shutter sound.</a:t>
            </a:r>
            <a:br>
              <a:rPr lang="zh-TW"/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https://www.engadget.com/2016/09/30/japans-noisy-iphone-problem/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</a:t>
            </a:r>
            <a:r>
              <a:rPr lang="zh-TW"/>
              <a:t>10n</a:t>
            </a:r>
            <a:r>
              <a:rPr lang="zh-TW"/>
              <a:t>?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Location of the wheel. Left or Right?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25" y="558075"/>
            <a:ext cx="3950075" cy="39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l10n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Conflict concept?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/>
              <a:t>ot only do not conflict with each other, but also complement each other.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i18n makes it available to do l10n.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l10n increase its i18n.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l10n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375" y="368825"/>
            <a:ext cx="2945355" cy="46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950075" cy="3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Design</a:t>
            </a:r>
            <a:r>
              <a:rPr lang="zh-TW">
                <a:solidFill>
                  <a:srgbClr val="0000FF"/>
                </a:solidFill>
              </a:rPr>
              <a:t> for multi-languages.</a:t>
            </a:r>
            <a:r>
              <a:rPr lang="zh-TW">
                <a:solidFill>
                  <a:srgbClr val="000000"/>
                </a:solidFill>
              </a:rPr>
              <a:t> Not only designing for English/native language but also including support to </a:t>
            </a:r>
            <a:r>
              <a:rPr lang="zh-TW">
                <a:solidFill>
                  <a:srgbClr val="0000FF"/>
                </a:solidFill>
              </a:rPr>
              <a:t>other languages/cultures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Layout / Text String Space.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Color/Font-family.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Structure of the program.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Test plane.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Not hardcoded. Use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Extract all l10n target out of the source code, and put them into l10n </a:t>
            </a:r>
            <a:r>
              <a:rPr lang="zh-TW"/>
              <a:t>resource</a:t>
            </a:r>
            <a:r>
              <a:rPr lang="zh-TW"/>
              <a:t> folder/files.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 not split or cut sentences.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Because English is a compact size language. When the text string is translated into other languages, its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text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 size will increase</a:t>
            </a:r>
            <a:r>
              <a:rPr lang="zh-TW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5" y="2708987"/>
            <a:ext cx="2978274" cy="167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700" y="2688375"/>
            <a:ext cx="2978263" cy="16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83625" y="462807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5"/>
              </a:rPr>
              <a:t>https://www.w3.org/International/articles/article-text-size.en</a:t>
            </a:r>
            <a:endParaRPr sz="6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5784" y="2688375"/>
            <a:ext cx="2486515" cy="16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431550" y="2990225"/>
            <a:ext cx="1631100" cy="3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Because English is a compact size language. When the text string is translated into other languages, its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text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size will increase.</a:t>
            </a:r>
            <a:r>
              <a:rPr lang="zh-TW" sz="14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25" y="2384750"/>
            <a:ext cx="2840300" cy="257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0" y="485332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4"/>
              </a:rPr>
              <a:t>https://www.w3.org/International/articles/article-text-size.en</a:t>
            </a:r>
            <a:endParaRPr sz="6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75" y="2341800"/>
            <a:ext cx="2336907" cy="26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Compound nouns.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Right-to-left.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311700" y="470362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3"/>
              </a:rPr>
              <a:t>https://www.w3.org/International/articles/article-text-size.en</a:t>
            </a:r>
            <a:endParaRPr sz="600"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6941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3357350"/>
                <a:gridCol w="439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Text String in English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Input processing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German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Eingabeverarbeitungsfunktionen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French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Fonctions de traitement d'entrée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Arabic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وظائف معالجة المدخلات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chemeClr val="lt1"/>
                </a:highlight>
              </a:rPr>
              <a:t>Layout: Allow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>
                <a:solidFill>
                  <a:schemeClr val="dk1"/>
                </a:solidFill>
                <a:highlight>
                  <a:schemeClr val="lt1"/>
                </a:highlight>
              </a:rPr>
              <a:t> for translations. </a:t>
            </a:r>
            <a:br>
              <a:rPr lang="zh-TW">
                <a:solidFill>
                  <a:srgbClr val="000000"/>
                </a:solidFill>
              </a:rPr>
            </a:b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600"/>
            <a:ext cx="4160300" cy="21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00" y="2378600"/>
            <a:ext cx="3862849" cy="21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Color / Font-Family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</a:t>
            </a:r>
            <a:r>
              <a:rPr lang="zh-TW">
                <a:solidFill>
                  <a:schemeClr val="dk1"/>
                </a:solidFill>
              </a:rPr>
              <a:t>Font-family. Be culture sensetive.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747200" y="1926150"/>
            <a:ext cx="382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w</a:t>
            </a:r>
            <a:r>
              <a:rPr lang="zh-TW"/>
              <a:t>hite envelope with money inside.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⇒ </a:t>
            </a:r>
            <a:r>
              <a:rPr lang="zh-TW"/>
              <a:t>What does it mean to you?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747200" y="4483050"/>
            <a:ext cx="5006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meaning in Taiwan is different from Japan.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3"/>
              </a:rPr>
              <a:t>http://www.shamitsu.com/2018/10/blog-post_4.html</a:t>
            </a:r>
            <a:endParaRPr sz="8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950" y="1705450"/>
            <a:ext cx="3275974" cy="2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What is i18n?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What is l10n?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i18n and l10n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Basic Guidelines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What needs to be localized?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What does NOT need to be put into l10n resource?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Q&amp;A</a:t>
            </a:r>
            <a:endParaRPr sz="18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Functionality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3" y="2299300"/>
            <a:ext cx="38531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25" y="2299304"/>
            <a:ext cx="3735072" cy="22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Unicode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783125" y="2229150"/>
            <a:ext cx="4747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https://en.wikipedia.org/wiki/N%C3%BCshu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725" y="2749975"/>
            <a:ext cx="5428675" cy="2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Complete and Meaningful String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string and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Do not split or cut sentence.</a:t>
            </a:r>
            <a:endParaRPr/>
          </a:p>
        </p:txBody>
      </p:sp>
      <p:graphicFrame>
        <p:nvGraphicFramePr>
          <p:cNvPr id="238" name="Google Shape;238;p34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</a:rPr>
                        <a:t>Bad: </a:t>
                      </a:r>
                      <a:r>
                        <a:rPr lang="zh-TW" sz="1200"/>
                        <a:t>Split the sentence.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"Hi 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 "Wade"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", are you ready to race?"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34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L10N resource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"Hi "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"005": "technical requirements",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"006":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",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Make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Do not split or cut sentence.</a:t>
            </a:r>
            <a:r>
              <a:rPr lang="zh-TW">
                <a:solidFill>
                  <a:srgbClr val="000000"/>
                </a:solidFill>
              </a:rPr>
              <a:t> Use </a:t>
            </a:r>
            <a:r>
              <a:rPr lang="zh-TW">
                <a:solidFill>
                  <a:srgbClr val="0000FF"/>
                </a:solidFill>
              </a:rPr>
              <a:t>variables.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Better</a:t>
                      </a:r>
                      <a:r>
                        <a:rPr b="1" lang="zh-TW" sz="120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zh-TW" sz="1200"/>
                        <a:t>Keep 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the sentence</a:t>
                      </a:r>
                      <a:r>
                        <a:rPr lang="zh-TW" sz="1200"/>
                        <a:t> complete, and apply variables</a:t>
                      </a:r>
                      <a:r>
                        <a:rPr lang="zh-TW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"Hi ${playerName}, are you ready to race?"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L10N resource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"Hi ${playerName},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"005": "technical requirements",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6"/>
          <p:cNvGraphicFramePr/>
          <p:nvPr/>
        </p:nvGraphicFramePr>
        <p:xfrm>
          <a:off x="4647725" y="27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</p:txBody>
      </p:sp>
      <p:graphicFrame>
        <p:nvGraphicFramePr>
          <p:cNvPr id="257" name="Google Shape;257;p36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Question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Answer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games does Alice play?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drinks does Alice want?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movies does Alice like?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dogs does Alice have?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36"/>
          <p:cNvGraphicFramePr/>
          <p:nvPr/>
        </p:nvGraphicFramePr>
        <p:xfrm>
          <a:off x="4647725" y="23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36"/>
          <p:cNvGraphicFramePr/>
          <p:nvPr/>
        </p:nvGraphicFramePr>
        <p:xfrm>
          <a:off x="4647725" y="31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36"/>
          <p:cNvGraphicFramePr/>
          <p:nvPr/>
        </p:nvGraphicFramePr>
        <p:xfrm>
          <a:off x="4647725" y="35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</a:t>
            </a:r>
            <a:r>
              <a:rPr lang="zh-TW"/>
              <a:t>ake it as template?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Complete and Meaningful String</a:t>
            </a:r>
            <a:endParaRPr/>
          </a:p>
        </p:txBody>
      </p:sp>
      <p:graphicFrame>
        <p:nvGraphicFramePr>
          <p:cNvPr id="268" name="Google Shape;268;p37"/>
          <p:cNvGraphicFramePr/>
          <p:nvPr/>
        </p:nvGraphicFramePr>
        <p:xfrm>
          <a:off x="4211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4069350"/>
                <a:gridCol w="434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Option 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Option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game, 1: play },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drinks, 1: want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movies, 1: like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dogs, 1: have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{0} does ${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{1}?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games does ${UserName} play?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drinks does ${UserName} want?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movies does ${UserName} like?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dogs does ${UserName} have?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 {0}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Make it as template?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3357350"/>
                <a:gridCol w="439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Japanese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games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play?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/>
                        <a:t>はどのような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ゲーム</a:t>
                      </a:r>
                      <a:r>
                        <a:rPr lang="zh-TW"/>
                        <a:t>をやっていますか？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</a:t>
                      </a:r>
                      <a:r>
                        <a:rPr lang="zh-TW"/>
                        <a:t>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drinks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want**</a:t>
                      </a: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/>
                        <a:t>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飲み物を飲みたい</a:t>
                      </a:r>
                      <a:r>
                        <a:rPr lang="zh-TW"/>
                        <a:t>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movies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like?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映画</a:t>
                      </a:r>
                      <a:r>
                        <a:rPr lang="zh-TW"/>
                        <a:t>が好き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dogs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have?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にはどんな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犬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がいますか？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78" name="Google Shape;278;p38"/>
          <p:cNvGraphicFramePr/>
          <p:nvPr/>
        </p:nvGraphicFramePr>
        <p:xfrm>
          <a:off x="799425" y="39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2585200"/>
                <a:gridCol w="2585200"/>
                <a:gridCol w="2585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Japanese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Chinese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Want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to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drink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 verbs)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飲みたい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(1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verb)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想喝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2 verbs)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Grammar Matters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268850" y="9905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l</a:t>
            </a:r>
            <a:r>
              <a:rPr lang="zh-TW">
                <a:solidFill>
                  <a:srgbClr val="000000"/>
                </a:solidFill>
              </a:rPr>
              <a:t>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</a:t>
            </a:r>
            <a:r>
              <a:rPr lang="zh-TW">
                <a:solidFill>
                  <a:srgbClr val="0000FF"/>
                </a:solidFill>
              </a:rPr>
              <a:t>sentences</a:t>
            </a:r>
            <a:r>
              <a:rPr lang="zh-TW"/>
              <a:t>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Grammar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Leave grammer in l10n resource, and let translator handle it.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506975" y="3181350"/>
            <a:ext cx="3435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English: Loading network configuration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4467850" y="3181350"/>
            <a:ext cx="4488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French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Chargement de la configuration du réseau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7" name="Google Shape;287;p39"/>
          <p:cNvCxnSpPr/>
          <p:nvPr/>
        </p:nvCxnSpPr>
        <p:spPr>
          <a:xfrm>
            <a:off x="1192175" y="3496650"/>
            <a:ext cx="66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9"/>
          <p:cNvCxnSpPr/>
          <p:nvPr/>
        </p:nvCxnSpPr>
        <p:spPr>
          <a:xfrm flipH="1" rot="10800000">
            <a:off x="5143675" y="3512125"/>
            <a:ext cx="8508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9"/>
          <p:cNvSpPr txBox="1"/>
          <p:nvPr/>
        </p:nvSpPr>
        <p:spPr>
          <a:xfrm>
            <a:off x="370775" y="3404213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Verb -ing 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tense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414525" y="3475163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39"/>
          <p:cNvCxnSpPr/>
          <p:nvPr/>
        </p:nvCxnSpPr>
        <p:spPr>
          <a:xfrm rot="10800000">
            <a:off x="2218175" y="2970350"/>
            <a:ext cx="129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9"/>
          <p:cNvCxnSpPr/>
          <p:nvPr/>
        </p:nvCxnSpPr>
        <p:spPr>
          <a:xfrm flipH="1" rot="10800000">
            <a:off x="2206625" y="2933775"/>
            <a:ext cx="55911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9"/>
          <p:cNvCxnSpPr/>
          <p:nvPr/>
        </p:nvCxnSpPr>
        <p:spPr>
          <a:xfrm>
            <a:off x="7818450" y="2933775"/>
            <a:ext cx="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9"/>
          <p:cNvCxnSpPr/>
          <p:nvPr/>
        </p:nvCxnSpPr>
        <p:spPr>
          <a:xfrm rot="10800000">
            <a:off x="2882425" y="3567100"/>
            <a:ext cx="114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9"/>
          <p:cNvCxnSpPr/>
          <p:nvPr/>
        </p:nvCxnSpPr>
        <p:spPr>
          <a:xfrm flipH="1" rot="10800000">
            <a:off x="2882425" y="3858325"/>
            <a:ext cx="38412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9"/>
          <p:cNvCxnSpPr/>
          <p:nvPr/>
        </p:nvCxnSpPr>
        <p:spPr>
          <a:xfrm rot="10800000">
            <a:off x="6712000" y="3476138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Grammar Matters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268850" y="9905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l</a:t>
            </a:r>
            <a:r>
              <a:rPr lang="zh-TW">
                <a:solidFill>
                  <a:srgbClr val="000000"/>
                </a:solidFill>
              </a:rPr>
              <a:t>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sentences</a:t>
            </a:r>
            <a:r>
              <a:rPr lang="zh-TW"/>
              <a:t>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Grammar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Leave grammer in l10n resource, and let translator handle it.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543325" y="2965600"/>
            <a:ext cx="3435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English: Invalid license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504200" y="2965600"/>
            <a:ext cx="4488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French: Licence non valide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40"/>
          <p:cNvCxnSpPr/>
          <p:nvPr/>
        </p:nvCxnSpPr>
        <p:spPr>
          <a:xfrm>
            <a:off x="1228525" y="3280900"/>
            <a:ext cx="551400" cy="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0"/>
          <p:cNvCxnSpPr/>
          <p:nvPr/>
        </p:nvCxnSpPr>
        <p:spPr>
          <a:xfrm flipH="1" rot="10800000">
            <a:off x="5770600" y="3278950"/>
            <a:ext cx="769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0"/>
          <p:cNvSpPr txBox="1"/>
          <p:nvPr/>
        </p:nvSpPr>
        <p:spPr>
          <a:xfrm>
            <a:off x="417750" y="3486375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Adjective + Object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000950" y="3372350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+ Adverb + Adjective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Design for multi-languages. </a:t>
            </a:r>
            <a:r>
              <a:rPr lang="zh-TW">
                <a:solidFill>
                  <a:srgbClr val="000000"/>
                </a:solidFill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</a:rPr>
              <a:t>other languages/cultures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Layout.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Color/Font-family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Structure of the program.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Test plane.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No hardcoded. Use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Extract all l10n target out of the source code, and put them into l10n resource folder/files.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 not split sentence.</a:t>
            </a:r>
            <a:endParaRPr/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i</a:t>
            </a:r>
            <a:r>
              <a:rPr lang="zh-TW"/>
              <a:t>18n</a:t>
            </a:r>
            <a:r>
              <a:rPr lang="zh-TW"/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i</a:t>
            </a:r>
            <a:r>
              <a:rPr lang="zh-TW">
                <a:solidFill>
                  <a:srgbClr val="000000"/>
                </a:solidFill>
              </a:rPr>
              <a:t>18</a:t>
            </a:r>
            <a:r>
              <a:rPr lang="zh-TW">
                <a:solidFill>
                  <a:srgbClr val="FF0000"/>
                </a:solidFill>
              </a:rPr>
              <a:t>n</a:t>
            </a:r>
            <a:r>
              <a:rPr lang="zh-TW">
                <a:solidFill>
                  <a:srgbClr val="000000"/>
                </a:solidFill>
              </a:rPr>
              <a:t>: </a:t>
            </a:r>
            <a:r>
              <a:rPr lang="zh-TW">
                <a:solidFill>
                  <a:srgbClr val="FF0000"/>
                </a:solidFill>
              </a:rPr>
              <a:t>i</a:t>
            </a:r>
            <a:r>
              <a:rPr lang="zh-TW">
                <a:solidFill>
                  <a:srgbClr val="000000"/>
                </a:solidFill>
              </a:rPr>
              <a:t>nternationalizatio</a:t>
            </a:r>
            <a:r>
              <a:rPr lang="zh-TW">
                <a:solidFill>
                  <a:srgbClr val="FF0000"/>
                </a:solidFill>
              </a:rPr>
              <a:t>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Make an application </a:t>
            </a:r>
            <a:r>
              <a:rPr b="1" lang="zh-TW">
                <a:solidFill>
                  <a:srgbClr val="0000FF"/>
                </a:solidFill>
              </a:rPr>
              <a:t>international</a:t>
            </a:r>
            <a:r>
              <a:rPr lang="zh-TW">
                <a:solidFill>
                  <a:srgbClr val="000000"/>
                </a:solidFill>
              </a:rPr>
              <a:t>; that is, make it </a:t>
            </a:r>
            <a:r>
              <a:rPr lang="zh-TW">
                <a:solidFill>
                  <a:srgbClr val="0000FF"/>
                </a:solidFill>
              </a:rPr>
              <a:t>able to support virtually any language or local setting on Earth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>
                <a:solidFill>
                  <a:srgbClr val="0000FF"/>
                </a:solidFill>
              </a:rPr>
              <a:t>without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>
                <a:solidFill>
                  <a:srgbClr val="0000FF"/>
                </a:solidFill>
              </a:rPr>
              <a:t>modify</a:t>
            </a:r>
            <a:r>
              <a:rPr lang="zh-TW">
                <a:solidFill>
                  <a:srgbClr val="000000"/>
                </a:solidFill>
              </a:rPr>
              <a:t> source code.</a:t>
            </a:r>
            <a:br>
              <a:rPr lang="zh-TW">
                <a:solidFill>
                  <a:srgbClr val="000000"/>
                </a:solidFill>
              </a:rPr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84400" y="2868700"/>
            <a:ext cx="712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One single application for ALL countries.</a:t>
            </a:r>
            <a:endParaRPr sz="3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All </a:t>
            </a:r>
            <a:r>
              <a:rPr lang="zh-TW">
                <a:solidFill>
                  <a:srgbClr val="0000FF"/>
                </a:solidFill>
              </a:rPr>
              <a:t>displayable words.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5206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Punctuation.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/>
              <a:t>Comma, Period, Ellipsis,  Parentheses...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English: I have a pen</a:t>
            </a:r>
            <a:r>
              <a:rPr b="1" lang="zh-TW">
                <a:solidFill>
                  <a:srgbClr val="FF0000"/>
                </a:solidFill>
              </a:rPr>
              <a:t>,</a:t>
            </a:r>
            <a:r>
              <a:rPr lang="zh-TW">
                <a:solidFill>
                  <a:schemeClr val="dk1"/>
                </a:solidFill>
              </a:rPr>
              <a:t> and an apple</a:t>
            </a:r>
            <a:r>
              <a:rPr b="1" lang="zh-TW">
                <a:solidFill>
                  <a:srgbClr val="FF0000"/>
                </a:solidFill>
              </a:rPr>
              <a:t>.</a:t>
            </a:r>
            <a:br>
              <a:rPr b="1" lang="zh-TW">
                <a:solidFill>
                  <a:srgbClr val="FF0000"/>
                </a:solidFill>
              </a:rPr>
            </a:br>
            <a:r>
              <a:rPr lang="zh-TW">
                <a:solidFill>
                  <a:schemeClr val="dk1"/>
                </a:solidFill>
              </a:rPr>
              <a:t>Chinese: 我有一枝筆</a:t>
            </a:r>
            <a:r>
              <a:rPr b="1" lang="zh-TW">
                <a:solidFill>
                  <a:srgbClr val="FF0000"/>
                </a:solidFill>
              </a:rPr>
              <a:t>，</a:t>
            </a:r>
            <a:r>
              <a:rPr lang="zh-TW">
                <a:solidFill>
                  <a:schemeClr val="dk1"/>
                </a:solidFill>
              </a:rPr>
              <a:t>和一顆蘋果</a:t>
            </a:r>
            <a:r>
              <a:rPr b="1" lang="zh-TW">
                <a:solidFill>
                  <a:srgbClr val="FF0000"/>
                </a:solidFill>
              </a:rPr>
              <a:t>。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150" y="304475"/>
            <a:ext cx="3503174" cy="19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311700" y="2772050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Symbols and Signs.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Percent sign, ...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English: </a:t>
            </a:r>
            <a:r>
              <a:rPr lang="zh-TW">
                <a:solidFill>
                  <a:srgbClr val="FF0000"/>
                </a:solidFill>
              </a:rPr>
              <a:t>40%</a:t>
            </a:r>
            <a:r>
              <a:rPr lang="zh-TW">
                <a:solidFill>
                  <a:srgbClr val="000000"/>
                </a:solidFill>
              </a:rPr>
              <a:t> chance of rain for Ohio State-Nebraska game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Turkish: Ohio State-Nebraska oyunu için</a:t>
            </a:r>
            <a:r>
              <a:rPr lang="zh-TW">
                <a:solidFill>
                  <a:srgbClr val="FF0000"/>
                </a:solidFill>
              </a:rPr>
              <a:t>% 40</a:t>
            </a:r>
            <a:r>
              <a:rPr lang="zh-TW">
                <a:solidFill>
                  <a:srgbClr val="000000"/>
                </a:solidFill>
              </a:rPr>
              <a:t> yağmur ihtimali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3" name="Google Shape;3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3174050" y="1803150"/>
            <a:ext cx="363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09/06/2019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1" name="Google Shape;341;p44"/>
          <p:cNvSpPr txBox="1"/>
          <p:nvPr/>
        </p:nvSpPr>
        <p:spPr>
          <a:xfrm>
            <a:off x="934050" y="2756750"/>
            <a:ext cx="61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What</a:t>
            </a:r>
            <a:r>
              <a:rPr lang="zh-TW" sz="1800"/>
              <a:t> d</a:t>
            </a:r>
            <a:r>
              <a:rPr lang="zh-TW" sz="1800"/>
              <a:t>ate?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USA    (mm/dd/yyyy)</a:t>
            </a:r>
            <a:r>
              <a:rPr lang="zh-TW" sz="1800">
                <a:solidFill>
                  <a:schemeClr val="dk1"/>
                </a:solidFill>
              </a:rPr>
              <a:t>: </a:t>
            </a:r>
            <a:r>
              <a:rPr lang="zh-TW" sz="1800">
                <a:solidFill>
                  <a:schemeClr val="dk1"/>
                </a:solidFill>
              </a:rPr>
              <a:t>September 6th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France (dd/mm/yyyy)</a:t>
            </a:r>
            <a:r>
              <a:rPr lang="zh-TW" sz="1800">
                <a:solidFill>
                  <a:schemeClr val="dk1"/>
                </a:solidFill>
              </a:rPr>
              <a:t>: June 9th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Format matters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62500" y="4665350"/>
            <a:ext cx="7206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800" u="sng">
                <a:solidFill>
                  <a:schemeClr val="accent5"/>
                </a:solidFill>
                <a:hlinkClick r:id="rId3"/>
              </a:rPr>
              <a:t>https://en.wikipedia.org/wiki/Date_format_by_country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1053350" y="1803150"/>
            <a:ext cx="695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ISO-8601: </a:t>
            </a:r>
            <a:r>
              <a:rPr lang="zh-TW" sz="4800">
                <a:solidFill>
                  <a:schemeClr val="dk1"/>
                </a:solidFill>
              </a:rPr>
              <a:t>2018-04-05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51" name="Google Shape;351;p45"/>
          <p:cNvSpPr txBox="1"/>
          <p:nvPr/>
        </p:nvSpPr>
        <p:spPr>
          <a:xfrm>
            <a:off x="946900" y="2756750"/>
            <a:ext cx="619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Taiwan: 民國 107 年 4 月 5 日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Japan:   平成  30 年 4 月 5 日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USA:     April 5, 2018 </a:t>
            </a:r>
            <a:endParaRPr sz="3000"/>
          </a:p>
        </p:txBody>
      </p:sp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/>
        </p:nvSpPr>
        <p:spPr>
          <a:xfrm>
            <a:off x="971625" y="1734450"/>
            <a:ext cx="61914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Timestamp: 1569574800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Taiwan</a:t>
            </a:r>
            <a:r>
              <a:rPr lang="zh-TW" sz="3000"/>
              <a:t> (UTC+8)</a:t>
            </a:r>
            <a:r>
              <a:rPr lang="zh-TW" sz="3000"/>
              <a:t>: 17:00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Japan   </a:t>
            </a:r>
            <a:r>
              <a:rPr lang="zh-TW" sz="3000"/>
              <a:t>(UTC+9)</a:t>
            </a:r>
            <a:r>
              <a:rPr lang="zh-TW" sz="3000"/>
              <a:t>: 18</a:t>
            </a:r>
            <a:r>
              <a:rPr lang="zh-TW" sz="3000">
                <a:solidFill>
                  <a:schemeClr val="dk1"/>
                </a:solidFill>
              </a:rPr>
              <a:t>:00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</a:rPr>
              <a:t>Time zone matters</a:t>
            </a:r>
            <a:r>
              <a:rPr lang="zh-TW" sz="3000"/>
              <a:t> 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360" name="Google Shape;36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Numbers with symbols.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3532650" y="1803275"/>
            <a:ext cx="2078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12,345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8" name="Google Shape;368;p47"/>
          <p:cNvSpPr txBox="1"/>
          <p:nvPr/>
        </p:nvSpPr>
        <p:spPr>
          <a:xfrm>
            <a:off x="946900" y="2756750"/>
            <a:ext cx="61914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How much?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USA   : 12 thousands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France: 12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0000FF"/>
                </a:solidFill>
              </a:rPr>
              <a:t>Format matters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 u="sng">
                <a:solidFill>
                  <a:schemeClr val="accent5"/>
                </a:solidFill>
                <a:hlinkClick r:id="rId3"/>
              </a:rPr>
              <a:t>https://en.wikipedia.org/wiki/Decimal_separator#Examples_of_use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Images with wording in it.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3" y="1997125"/>
            <a:ext cx="22060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100" y="1827125"/>
            <a:ext cx="1687225" cy="27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Icon (Sometimes).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 mark</a:t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850" y="1940050"/>
            <a:ext cx="1263400" cy="1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113" y="1667463"/>
            <a:ext cx="26384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All displayable sentences.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Punctuation, Symbols and Signs.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Format (yyyy/mm/dd)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Timezone (UTC+8)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Numbers with symbols.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Decimal point/comma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Thousands Separators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Images with wording in it.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Icons (Sometimes).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Question mark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Source 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O</a:t>
            </a:r>
            <a:r>
              <a:rPr lang="zh-TW">
                <a:solidFill>
                  <a:srgbClr val="000000"/>
                </a:solidFill>
              </a:rPr>
              <a:t>riginal: </a:t>
            </a:r>
            <a:r>
              <a:rPr lang="zh-TW">
                <a:solidFill>
                  <a:srgbClr val="000000"/>
                </a:solidFill>
              </a:rPr>
              <a:t>To lean more, please check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&lt;a here='https://example.com/'&gt;</a:t>
            </a:r>
            <a:r>
              <a:rPr lang="zh-TW">
                <a:solidFill>
                  <a:srgbClr val="000000"/>
                </a:solidFill>
              </a:rPr>
              <a:t>Online help</a:t>
            </a:r>
            <a:r>
              <a:rPr lang="zh-TW">
                <a:solidFill>
                  <a:srgbClr val="FF0000"/>
                </a:solidFill>
              </a:rPr>
              <a:t>&lt;/a&gt;</a:t>
            </a:r>
            <a:r>
              <a:rPr lang="zh-TW"/>
              <a:t>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Suggest: </a:t>
            </a:r>
            <a:r>
              <a:rPr lang="zh-TW">
                <a:solidFill>
                  <a:srgbClr val="000000"/>
                </a:solidFill>
              </a:rPr>
              <a:t>To lean more, please check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${link__OnlineHelp}</a:t>
            </a:r>
            <a:r>
              <a:rPr lang="zh-TW" sz="1400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Sofware: Mobile phone camera.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75" y="2277300"/>
            <a:ext cx="4303049" cy="2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Spical token used by our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</a:t>
            </a:r>
            <a:r>
              <a:rPr lang="zh-TW"/>
              <a:t>riginal</a:t>
            </a:r>
            <a:r>
              <a:rPr lang="zh-TW"/>
              <a:t>: </a:t>
            </a: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*</a:t>
            </a:r>
            <a:r>
              <a:rPr lang="zh-TW"/>
              <a:t> to represent any series of characters.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We don’t want it become: 使用 </a:t>
            </a:r>
            <a:r>
              <a:rPr lang="zh-TW" sz="1800">
                <a:solidFill>
                  <a:srgbClr val="FF0000"/>
                </a:solidFill>
              </a:rPr>
              <a:t>＊</a:t>
            </a:r>
            <a:r>
              <a:rPr lang="zh-TW" sz="1800"/>
              <a:t> 符號代表任意字元。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(Note: </a:t>
            </a:r>
            <a:r>
              <a:rPr lang="zh-TW" sz="1400">
                <a:solidFill>
                  <a:srgbClr val="FF0000"/>
                </a:solidFill>
              </a:rPr>
              <a:t>* is not </a:t>
            </a:r>
            <a:r>
              <a:rPr lang="zh-TW">
                <a:solidFill>
                  <a:srgbClr val="FF0000"/>
                </a:solidFill>
              </a:rPr>
              <a:t>＊</a:t>
            </a:r>
            <a:r>
              <a:rPr lang="zh-TW"/>
              <a:t>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Suggest: </a:t>
            </a:r>
            <a:br>
              <a:rPr lang="zh-TW"/>
            </a:b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${token__Asterisk}</a:t>
            </a:r>
            <a:r>
              <a:rPr lang="zh-TW"/>
              <a:t> </a:t>
            </a:r>
            <a:r>
              <a:rPr lang="zh-TW" sz="1400"/>
              <a:t>to represent any series of characters.</a:t>
            </a:r>
            <a:endParaRPr/>
          </a:p>
        </p:txBody>
      </p:sp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Dynamic content.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</a:t>
            </a:r>
            <a:r>
              <a:rPr lang="zh-TW"/>
              <a:t>riginal: </a:t>
            </a: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80</a:t>
            </a:r>
            <a:r>
              <a:rPr lang="zh-TW"/>
              <a:t>%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We cannot list them all.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Suggest: </a:t>
            </a: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${number}</a:t>
            </a:r>
            <a:r>
              <a:rPr lang="zh-TW"/>
              <a:t>%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</a:t>
            </a:r>
            <a:r>
              <a:rPr lang="zh-TW">
                <a:solidFill>
                  <a:srgbClr val="000000"/>
                </a:solidFill>
              </a:rPr>
              <a:t>NOT </a:t>
            </a:r>
            <a:r>
              <a:rPr lang="zh-TW"/>
              <a:t>need to be put into l10n resource?</a:t>
            </a:r>
            <a:endParaRPr/>
          </a:p>
        </p:txBody>
      </p:sp>
      <p:sp>
        <p:nvSpPr>
          <p:cNvPr id="421" name="Google Shape;4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Source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 lean more, please check </a:t>
            </a:r>
            <a:r>
              <a:rPr lang="zh-TW">
                <a:solidFill>
                  <a:srgbClr val="FF0000"/>
                </a:solidFill>
              </a:rPr>
              <a:t>&lt;a here='https://example.com/'&gt;</a:t>
            </a:r>
            <a:r>
              <a:rPr lang="zh-TW"/>
              <a:t>Online help</a:t>
            </a:r>
            <a:r>
              <a:rPr lang="zh-TW">
                <a:solidFill>
                  <a:srgbClr val="FF0000"/>
                </a:solidFill>
              </a:rPr>
              <a:t>&lt;/a&gt;</a:t>
            </a:r>
            <a:r>
              <a:rPr lang="zh-TW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Spical token.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*</a:t>
            </a:r>
            <a:r>
              <a:rPr lang="zh-TW"/>
              <a:t> to represent any series of characters.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Dynamic content.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80</a:t>
            </a:r>
            <a:r>
              <a:rPr lang="zh-TW"/>
              <a:t>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Design with i18n and l10n.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All </a:t>
            </a:r>
            <a:r>
              <a:rPr lang="zh-TW">
                <a:solidFill>
                  <a:srgbClr val="0000FF"/>
                </a:solidFill>
              </a:rPr>
              <a:t>displayable </a:t>
            </a:r>
            <a:r>
              <a:rPr lang="zh-TW"/>
              <a:t>Text, Date/Time, </a:t>
            </a:r>
            <a:r>
              <a:rPr lang="zh-TW"/>
              <a:t>Numbers, </a:t>
            </a:r>
            <a:r>
              <a:rPr lang="zh-TW">
                <a:solidFill>
                  <a:srgbClr val="000000"/>
                </a:solidFill>
              </a:rPr>
              <a:t>Punctuation</a:t>
            </a:r>
            <a:r>
              <a:rPr lang="zh-TW">
                <a:solidFill>
                  <a:srgbClr val="0000FF"/>
                </a:solidFill>
              </a:rPr>
              <a:t>,</a:t>
            </a:r>
            <a:r>
              <a:rPr lang="zh-TW"/>
              <a:t> Symbols, Signs, Images and Icons (Some cases).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L10N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sentences</a:t>
            </a:r>
            <a:r>
              <a:rPr lang="zh-TW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Do not include </a:t>
            </a:r>
            <a:r>
              <a:rPr lang="zh-TW">
                <a:solidFill>
                  <a:srgbClr val="0000FF"/>
                </a:solidFill>
              </a:rPr>
              <a:t>no-need-to-translate</a:t>
            </a:r>
            <a:r>
              <a:rPr lang="zh-TW"/>
              <a:t> element into the l10n resource.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Source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Spical token.</a:t>
            </a:r>
            <a:endParaRPr/>
          </a:p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435" name="Google Shape;43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441" name="Google Shape;4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447" name="Google Shape;4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graphicFrame>
        <p:nvGraphicFramePr>
          <p:cNvPr id="453" name="Google Shape;453;p59"/>
          <p:cNvGraphicFramePr/>
          <p:nvPr/>
        </p:nvGraphicFramePr>
        <p:xfrm>
          <a:off x="199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{565E1CCF-0DE7-44EE-AD36-15A1CBF3C989}</a:tableStyleId>
              </a:tblPr>
              <a:tblGrid>
                <a:gridCol w="4357050"/>
                <a:gridCol w="4357050"/>
              </a:tblGrid>
              <a:tr h="400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[1]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3"/>
                        </a:rPr>
                        <a:t>https://wiki.mageia.org/en/What_is_i18n,_what_is_l10n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[2]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4"/>
                        </a:rPr>
                        <a:t>https://blog.mozilla.org/l10n/2011/12/14/i18n-vs-l10n-whats-the-diff/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[3]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5"/>
                        </a:rPr>
                        <a:t>https://www.w3.org/International/questions/qa-i18n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[4]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6"/>
                        </a:rPr>
                        <a:t>https://developer.mozilla.org/en-US/docs/Mozilla/Localization/Localization_content_best_practices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[5]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7"/>
                        </a:rPr>
                        <a:t>https://www.infragistics.com/community/blogs/b/devtoolsguy/posts/l10n-and-i18n-best-practices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[6]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8"/>
                        </a:rPr>
                        <a:t>https://en.wikipedia.org/wiki/Percent_sign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[7]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9"/>
                        </a:rPr>
                        <a:t>https://en.wikipedia.org/wiki/Date_format_by_country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[8]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10"/>
                        </a:rPr>
                        <a:t>https://en.wikipedia.org/wiki/Decimal_separator#Examples_of_use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[9]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11"/>
                        </a:rPr>
                        <a:t>https://www.engadget.com/2016/09/30/japans-noisy-iphone-problem/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[10] 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u="sng">
                          <a:solidFill>
                            <a:schemeClr val="hlink"/>
                          </a:solidFill>
                          <a:hlinkClick r:id="rId12"/>
                        </a:rPr>
                        <a:t>https://www.infragistics.com/community/blogs/b/devtoolsguy/posts/introduction-to-localization-and-internationalization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[11] </a:t>
                      </a:r>
                      <a:r>
                        <a:rPr lang="zh-TW" sz="1000" u="sng">
                          <a:solidFill>
                            <a:schemeClr val="hlink"/>
                          </a:solidFill>
                          <a:hlinkClick r:id="rId13"/>
                        </a:rPr>
                        <a:t>https://www.infragistics.com/community/blogs/b/devtoolsguy/posts/l10n-and-i18n-best-practices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" name="Google Shape;45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Wheel…</a:t>
            </a:r>
            <a:br>
              <a:rPr lang="zh-TW"/>
            </a:b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21036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Wheel…</a:t>
            </a:r>
            <a:br>
              <a:rPr lang="zh-TW"/>
            </a:b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21036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44" y="2134604"/>
            <a:ext cx="2119300" cy="17859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118725" y="4195075"/>
            <a:ext cx="387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https://www.youtube.com/watch?v=lDtwTqBwqwk&amp;t=1m5s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1728" y="2351913"/>
            <a:ext cx="1954199" cy="1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Wheel…</a:t>
            </a:r>
            <a:br>
              <a:rPr lang="zh-TW"/>
            </a:b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https://www.youtube.com/watch?v=lDtwTqBwqwk&amp;t=1m5s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44" y="2120842"/>
            <a:ext cx="2119300" cy="178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025" y="1044550"/>
            <a:ext cx="5142614" cy="3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Wheel…</a:t>
            </a:r>
            <a:br>
              <a:rPr lang="zh-TW"/>
            </a:br>
            <a:endParaRPr/>
          </a:p>
        </p:txBody>
      </p:sp>
      <p:pic>
        <p:nvPicPr>
          <p:cNvPr descr="The awesome quote is at 1:15&#10;s/o to Papa Bear" id="114" name="Google Shape;114;p20" title="Men in Black II &quot;What is a Gameboy&quot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50" y="571975"/>
            <a:ext cx="5290400" cy="3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https://www.youtube.com/watch?v=lDtwTqBwqwk&amp;t=1m5s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44" y="2120842"/>
            <a:ext cx="2119300" cy="178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</a:t>
            </a:r>
            <a:r>
              <a:rPr lang="zh-TW"/>
              <a:t>10n</a:t>
            </a:r>
            <a:r>
              <a:rPr lang="zh-TW"/>
              <a:t>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l</a:t>
            </a:r>
            <a:r>
              <a:rPr lang="zh-TW">
                <a:solidFill>
                  <a:schemeClr val="dk1"/>
                </a:solidFill>
              </a:rPr>
              <a:t>10</a:t>
            </a:r>
            <a:r>
              <a:rPr lang="zh-TW">
                <a:solidFill>
                  <a:srgbClr val="FF0000"/>
                </a:solidFill>
              </a:rPr>
              <a:t>n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FF0000"/>
                </a:solidFill>
              </a:rPr>
              <a:t>l</a:t>
            </a:r>
            <a:r>
              <a:rPr lang="zh-TW"/>
              <a:t>ocalizatio</a:t>
            </a:r>
            <a:r>
              <a:rPr lang="zh-TW">
                <a:solidFill>
                  <a:srgbClr val="FF0000"/>
                </a:solidFill>
              </a:rPr>
              <a:t>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Make an application </a:t>
            </a:r>
            <a:r>
              <a:rPr b="1" lang="zh-TW">
                <a:solidFill>
                  <a:srgbClr val="0000FF"/>
                </a:solidFill>
              </a:rPr>
              <a:t>localized</a:t>
            </a:r>
            <a:r>
              <a:rPr lang="zh-TW">
                <a:solidFill>
                  <a:srgbClr val="000000"/>
                </a:solidFill>
              </a:rPr>
              <a:t>; that is, work for a given local and concrete context, adapted to the user.</a:t>
            </a:r>
            <a:br>
              <a:rPr lang="zh-TW">
                <a:solidFill>
                  <a:srgbClr val="000000"/>
                </a:solidFill>
              </a:rPr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84400" y="2868700"/>
            <a:ext cx="779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Different</a:t>
            </a:r>
            <a:r>
              <a:rPr lang="zh-TW" sz="3000"/>
              <a:t> </a:t>
            </a:r>
            <a:r>
              <a:rPr lang="zh-TW" sz="3000"/>
              <a:t>application</a:t>
            </a:r>
            <a:r>
              <a:rPr lang="zh-TW" sz="3000"/>
              <a:t> for different country?</a:t>
            </a:r>
            <a:endParaRPr sz="30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