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4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2" r:id="rId22"/>
    <p:sldId id="278" r:id="rId23"/>
    <p:sldId id="279" r:id="rId24"/>
    <p:sldId id="304" r:id="rId25"/>
    <p:sldId id="305" r:id="rId26"/>
    <p:sldId id="306" r:id="rId27"/>
    <p:sldId id="307" r:id="rId28"/>
    <p:sldId id="308" r:id="rId29"/>
    <p:sldId id="309" r:id="rId30"/>
    <p:sldId id="266" r:id="rId31"/>
    <p:sldId id="31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4241F-DFA7-4888-AE19-83A393F5E99E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8DE80-EE90-4C97-8286-86AB6394A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94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039F7-9394-A245-B939-DF533F2CB66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69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zero-centered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later layers of processing would be receiving data that is not zero-centered.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data coming into a neuron is always positive then the gradient on the weights will be either all be positive, or all negative (depending on the gradient of the whole expression).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 introduce undesirable zig-zagging dynamics in the gradient weight updates.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once these gradients are added up across a data  batch the final weight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 can have variable signs, somewhat mitigating this issue.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039F7-9394-A245-B939-DF533F2CB66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73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ReLU</a:t>
            </a:r>
            <a:r>
              <a:rPr lang="en-US" sz="1200" dirty="0"/>
              <a:t> units can “die”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large gradient flowing through a </a:t>
            </a:r>
            <a:r>
              <a:rPr lang="en-US" sz="1200" dirty="0" err="1"/>
              <a:t>ReLU</a:t>
            </a:r>
            <a:r>
              <a:rPr lang="en-US" sz="1200" dirty="0"/>
              <a:t> could cause weights to update in such a way that the neuron will never activate on any </a:t>
            </a:r>
            <a:r>
              <a:rPr lang="en-US" sz="1200" dirty="0" err="1"/>
              <a:t>datapoint</a:t>
            </a:r>
            <a:r>
              <a:rPr lang="en-US" sz="1200" dirty="0"/>
              <a:t> again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gradient flowing through the unit will forever be zero from that point 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With a proper setting of the learning rate this is less frequently an issue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039F7-9394-A245-B939-DF533F2CB66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85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ReLU</a:t>
            </a:r>
            <a:r>
              <a:rPr lang="en-US" sz="1200" dirty="0"/>
              <a:t> units can “die”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large gradient flowing through a </a:t>
            </a:r>
            <a:r>
              <a:rPr lang="en-US" sz="1200" dirty="0" err="1"/>
              <a:t>ReLU</a:t>
            </a:r>
            <a:r>
              <a:rPr lang="en-US" sz="1200" dirty="0"/>
              <a:t> could cause weights to update in such a way that the neuron will never activate on any </a:t>
            </a:r>
            <a:r>
              <a:rPr lang="en-US" sz="1200" dirty="0" err="1"/>
              <a:t>datapoint</a:t>
            </a:r>
            <a:r>
              <a:rPr lang="en-US" sz="1200" dirty="0"/>
              <a:t> again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gradient flowing through the unit will forever be zero from that point 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With a proper setting of the learning rate this is less frequently an issue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039F7-9394-A245-B939-DF533F2CB66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02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Σύμβολο κράτησης θέσης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Σύμβολο κράτησης θέσης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039F7-9394-A245-B939-DF533F2CB66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31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Σύμβολο κράτησης θέσης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Σύμβολο κράτησης θέσης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039F7-9394-A245-B939-DF533F2CB66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72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645D-6F0F-4A87-99BF-06DFC9DB41A6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09CC-7258-4035-8CF8-492BF2DB8A4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70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645D-6F0F-4A87-99BF-06DFC9DB41A6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09CC-7258-4035-8CF8-492BF2DB8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101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645D-6F0F-4A87-99BF-06DFC9DB41A6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09CC-7258-4035-8CF8-492BF2DB8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45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645D-6F0F-4A87-99BF-06DFC9DB41A6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09CC-7258-4035-8CF8-492BF2DB8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42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645D-6F0F-4A87-99BF-06DFC9DB41A6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09CC-7258-4035-8CF8-492BF2DB8A4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17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645D-6F0F-4A87-99BF-06DFC9DB41A6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09CC-7258-4035-8CF8-492BF2DB8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1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645D-6F0F-4A87-99BF-06DFC9DB41A6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09CC-7258-4035-8CF8-492BF2DB8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48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645D-6F0F-4A87-99BF-06DFC9DB41A6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09CC-7258-4035-8CF8-492BF2DB8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28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645D-6F0F-4A87-99BF-06DFC9DB41A6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09CC-7258-4035-8CF8-492BF2DB8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51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C0FA645D-6F0F-4A87-99BF-06DFC9DB41A6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8009CC-7258-4035-8CF8-492BF2DB8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70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645D-6F0F-4A87-99BF-06DFC9DB41A6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09CC-7258-4035-8CF8-492BF2DB8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63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FA645D-6F0F-4A87-99BF-06DFC9DB41A6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38009CC-7258-4035-8CF8-492BF2DB8A4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34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4.pn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16.png"/><Relationship Id="rId5" Type="http://schemas.openxmlformats.org/officeDocument/2006/relationships/tags" Target="../tags/tag13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2.xml"/><Relationship Id="rId9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tags" Target="../tags/tag30.xml"/><Relationship Id="rId18" Type="http://schemas.openxmlformats.org/officeDocument/2006/relationships/tags" Target="../tags/tag35.xml"/><Relationship Id="rId26" Type="http://schemas.openxmlformats.org/officeDocument/2006/relationships/tags" Target="../tags/tag43.xml"/><Relationship Id="rId39" Type="http://schemas.openxmlformats.org/officeDocument/2006/relationships/tags" Target="../tags/tag56.xml"/><Relationship Id="rId3" Type="http://schemas.openxmlformats.org/officeDocument/2006/relationships/tags" Target="../tags/tag20.xml"/><Relationship Id="rId21" Type="http://schemas.openxmlformats.org/officeDocument/2006/relationships/tags" Target="../tags/tag38.xml"/><Relationship Id="rId34" Type="http://schemas.openxmlformats.org/officeDocument/2006/relationships/tags" Target="../tags/tag51.xml"/><Relationship Id="rId42" Type="http://schemas.openxmlformats.org/officeDocument/2006/relationships/tags" Target="../tags/tag59.xml"/><Relationship Id="rId47" Type="http://schemas.openxmlformats.org/officeDocument/2006/relationships/tags" Target="../tags/tag64.xml"/><Relationship Id="rId50" Type="http://schemas.openxmlformats.org/officeDocument/2006/relationships/tags" Target="../tags/tag67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5" Type="http://schemas.openxmlformats.org/officeDocument/2006/relationships/tags" Target="../tags/tag42.xml"/><Relationship Id="rId33" Type="http://schemas.openxmlformats.org/officeDocument/2006/relationships/tags" Target="../tags/tag50.xml"/><Relationship Id="rId38" Type="http://schemas.openxmlformats.org/officeDocument/2006/relationships/tags" Target="../tags/tag55.xml"/><Relationship Id="rId46" Type="http://schemas.openxmlformats.org/officeDocument/2006/relationships/tags" Target="../tags/tag63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tags" Target="../tags/tag37.xml"/><Relationship Id="rId29" Type="http://schemas.openxmlformats.org/officeDocument/2006/relationships/tags" Target="../tags/tag46.xml"/><Relationship Id="rId41" Type="http://schemas.openxmlformats.org/officeDocument/2006/relationships/tags" Target="../tags/tag58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tags" Target="../tags/tag41.xml"/><Relationship Id="rId32" Type="http://schemas.openxmlformats.org/officeDocument/2006/relationships/tags" Target="../tags/tag49.xml"/><Relationship Id="rId37" Type="http://schemas.openxmlformats.org/officeDocument/2006/relationships/tags" Target="../tags/tag54.xml"/><Relationship Id="rId40" Type="http://schemas.openxmlformats.org/officeDocument/2006/relationships/tags" Target="../tags/tag57.xml"/><Relationship Id="rId45" Type="http://schemas.openxmlformats.org/officeDocument/2006/relationships/tags" Target="../tags/tag62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23" Type="http://schemas.openxmlformats.org/officeDocument/2006/relationships/tags" Target="../tags/tag40.xml"/><Relationship Id="rId28" Type="http://schemas.openxmlformats.org/officeDocument/2006/relationships/tags" Target="../tags/tag45.xml"/><Relationship Id="rId36" Type="http://schemas.openxmlformats.org/officeDocument/2006/relationships/tags" Target="../tags/tag53.xml"/><Relationship Id="rId49" Type="http://schemas.openxmlformats.org/officeDocument/2006/relationships/tags" Target="../tags/tag66.xml"/><Relationship Id="rId10" Type="http://schemas.openxmlformats.org/officeDocument/2006/relationships/tags" Target="../tags/tag27.xml"/><Relationship Id="rId19" Type="http://schemas.openxmlformats.org/officeDocument/2006/relationships/tags" Target="../tags/tag36.xml"/><Relationship Id="rId31" Type="http://schemas.openxmlformats.org/officeDocument/2006/relationships/tags" Target="../tags/tag48.xml"/><Relationship Id="rId44" Type="http://schemas.openxmlformats.org/officeDocument/2006/relationships/tags" Target="../tags/tag61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tags" Target="../tags/tag39.xml"/><Relationship Id="rId27" Type="http://schemas.openxmlformats.org/officeDocument/2006/relationships/tags" Target="../tags/tag44.xml"/><Relationship Id="rId30" Type="http://schemas.openxmlformats.org/officeDocument/2006/relationships/tags" Target="../tags/tag47.xml"/><Relationship Id="rId35" Type="http://schemas.openxmlformats.org/officeDocument/2006/relationships/tags" Target="../tags/tag52.xml"/><Relationship Id="rId43" Type="http://schemas.openxmlformats.org/officeDocument/2006/relationships/tags" Target="../tags/tag60.xml"/><Relationship Id="rId48" Type="http://schemas.openxmlformats.org/officeDocument/2006/relationships/tags" Target="../tags/tag65.xml"/><Relationship Id="rId8" Type="http://schemas.openxmlformats.org/officeDocument/2006/relationships/tags" Target="../tags/tag25.xml"/><Relationship Id="rId5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tags" Target="../tags/tag80.xml"/><Relationship Id="rId18" Type="http://schemas.openxmlformats.org/officeDocument/2006/relationships/tags" Target="../tags/tag85.xml"/><Relationship Id="rId26" Type="http://schemas.openxmlformats.org/officeDocument/2006/relationships/tags" Target="../tags/tag93.xml"/><Relationship Id="rId39" Type="http://schemas.openxmlformats.org/officeDocument/2006/relationships/tags" Target="../tags/tag106.xml"/><Relationship Id="rId3" Type="http://schemas.openxmlformats.org/officeDocument/2006/relationships/tags" Target="../tags/tag70.xml"/><Relationship Id="rId21" Type="http://schemas.openxmlformats.org/officeDocument/2006/relationships/tags" Target="../tags/tag88.xml"/><Relationship Id="rId34" Type="http://schemas.openxmlformats.org/officeDocument/2006/relationships/tags" Target="../tags/tag101.xml"/><Relationship Id="rId42" Type="http://schemas.openxmlformats.org/officeDocument/2006/relationships/tags" Target="../tags/tag109.xml"/><Relationship Id="rId47" Type="http://schemas.openxmlformats.org/officeDocument/2006/relationships/tags" Target="../tags/tag114.xml"/><Relationship Id="rId50" Type="http://schemas.openxmlformats.org/officeDocument/2006/relationships/tags" Target="../tags/tag117.xml"/><Relationship Id="rId7" Type="http://schemas.openxmlformats.org/officeDocument/2006/relationships/tags" Target="../tags/tag74.xml"/><Relationship Id="rId12" Type="http://schemas.openxmlformats.org/officeDocument/2006/relationships/tags" Target="../tags/tag79.xml"/><Relationship Id="rId17" Type="http://schemas.openxmlformats.org/officeDocument/2006/relationships/tags" Target="../tags/tag84.xml"/><Relationship Id="rId25" Type="http://schemas.openxmlformats.org/officeDocument/2006/relationships/tags" Target="../tags/tag92.xml"/><Relationship Id="rId33" Type="http://schemas.openxmlformats.org/officeDocument/2006/relationships/tags" Target="../tags/tag100.xml"/><Relationship Id="rId38" Type="http://schemas.openxmlformats.org/officeDocument/2006/relationships/tags" Target="../tags/tag105.xml"/><Relationship Id="rId46" Type="http://schemas.openxmlformats.org/officeDocument/2006/relationships/tags" Target="../tags/tag113.xml"/><Relationship Id="rId2" Type="http://schemas.openxmlformats.org/officeDocument/2006/relationships/tags" Target="../tags/tag69.xml"/><Relationship Id="rId16" Type="http://schemas.openxmlformats.org/officeDocument/2006/relationships/tags" Target="../tags/tag83.xml"/><Relationship Id="rId20" Type="http://schemas.openxmlformats.org/officeDocument/2006/relationships/tags" Target="../tags/tag87.xml"/><Relationship Id="rId29" Type="http://schemas.openxmlformats.org/officeDocument/2006/relationships/tags" Target="../tags/tag96.xml"/><Relationship Id="rId41" Type="http://schemas.openxmlformats.org/officeDocument/2006/relationships/tags" Target="../tags/tag108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tags" Target="../tags/tag78.xml"/><Relationship Id="rId24" Type="http://schemas.openxmlformats.org/officeDocument/2006/relationships/tags" Target="../tags/tag91.xml"/><Relationship Id="rId32" Type="http://schemas.openxmlformats.org/officeDocument/2006/relationships/tags" Target="../tags/tag99.xml"/><Relationship Id="rId37" Type="http://schemas.openxmlformats.org/officeDocument/2006/relationships/tags" Target="../tags/tag104.xml"/><Relationship Id="rId40" Type="http://schemas.openxmlformats.org/officeDocument/2006/relationships/tags" Target="../tags/tag107.xml"/><Relationship Id="rId45" Type="http://schemas.openxmlformats.org/officeDocument/2006/relationships/tags" Target="../tags/tag112.xml"/><Relationship Id="rId5" Type="http://schemas.openxmlformats.org/officeDocument/2006/relationships/tags" Target="../tags/tag72.xml"/><Relationship Id="rId15" Type="http://schemas.openxmlformats.org/officeDocument/2006/relationships/tags" Target="../tags/tag82.xml"/><Relationship Id="rId23" Type="http://schemas.openxmlformats.org/officeDocument/2006/relationships/tags" Target="../tags/tag90.xml"/><Relationship Id="rId28" Type="http://schemas.openxmlformats.org/officeDocument/2006/relationships/tags" Target="../tags/tag95.xml"/><Relationship Id="rId36" Type="http://schemas.openxmlformats.org/officeDocument/2006/relationships/tags" Target="../tags/tag103.xml"/><Relationship Id="rId49" Type="http://schemas.openxmlformats.org/officeDocument/2006/relationships/tags" Target="../tags/tag116.xml"/><Relationship Id="rId10" Type="http://schemas.openxmlformats.org/officeDocument/2006/relationships/tags" Target="../tags/tag77.xml"/><Relationship Id="rId19" Type="http://schemas.openxmlformats.org/officeDocument/2006/relationships/tags" Target="../tags/tag86.xml"/><Relationship Id="rId31" Type="http://schemas.openxmlformats.org/officeDocument/2006/relationships/tags" Target="../tags/tag98.xml"/><Relationship Id="rId44" Type="http://schemas.openxmlformats.org/officeDocument/2006/relationships/tags" Target="../tags/tag111.xml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tags" Target="../tags/tag81.xml"/><Relationship Id="rId22" Type="http://schemas.openxmlformats.org/officeDocument/2006/relationships/tags" Target="../tags/tag89.xml"/><Relationship Id="rId27" Type="http://schemas.openxmlformats.org/officeDocument/2006/relationships/tags" Target="../tags/tag94.xml"/><Relationship Id="rId30" Type="http://schemas.openxmlformats.org/officeDocument/2006/relationships/tags" Target="../tags/tag97.xml"/><Relationship Id="rId35" Type="http://schemas.openxmlformats.org/officeDocument/2006/relationships/tags" Target="../tags/tag102.xml"/><Relationship Id="rId43" Type="http://schemas.openxmlformats.org/officeDocument/2006/relationships/tags" Target="../tags/tag110.xml"/><Relationship Id="rId48" Type="http://schemas.openxmlformats.org/officeDocument/2006/relationships/tags" Target="../tags/tag115.xml"/><Relationship Id="rId8" Type="http://schemas.openxmlformats.org/officeDocument/2006/relationships/tags" Target="../tags/tag75.xml"/><Relationship Id="rId5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454C-823D-4CBD-804D-BAF091A14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182112"/>
            <a:ext cx="100584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+mn-cs"/>
              </a:rPr>
              <a:t>Neural Networks</a:t>
            </a:r>
            <a:endParaRPr lang="en-IN" sz="4000" b="1" dirty="0">
              <a:solidFill>
                <a:schemeClr val="tx1">
                  <a:lumMod val="75000"/>
                  <a:lumOff val="25000"/>
                </a:schemeClr>
              </a:solidFill>
              <a:latin typeface="Adobe Fangsong Std R" panose="02020400000000000000" pitchFamily="18" charset="-128"/>
              <a:ea typeface="Adobe Fangsong Std R" panose="02020400000000000000" pitchFamily="18" charset="-128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48E7B-49F9-45D6-BB06-1E3092FCCA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Shailesh S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09F1AC-9700-4CA5-9F34-E3801D2723FD}"/>
              </a:ext>
            </a:extLst>
          </p:cNvPr>
          <p:cNvSpPr txBox="1"/>
          <p:nvPr/>
        </p:nvSpPr>
        <p:spPr>
          <a:xfrm>
            <a:off x="2291479" y="870010"/>
            <a:ext cx="76090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b="1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Online Workshop on Machine Learning with Python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936620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7DD6-F856-43FE-85C5-339478EF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9928"/>
            <a:ext cx="10058400" cy="1450757"/>
          </a:xfrm>
        </p:spPr>
        <p:txBody>
          <a:bodyPr/>
          <a:lstStyle/>
          <a:p>
            <a:r>
              <a:rPr lang="en-US" sz="3600" dirty="0">
                <a:latin typeface="Lucida Console" panose="020B0609040504020204" pitchFamily="49" charset="0"/>
                <a:ea typeface="+mn-ea"/>
                <a:cs typeface="+mn-cs"/>
              </a:rPr>
              <a:t>More Gates</a:t>
            </a:r>
            <a:endParaRPr lang="en-IN" sz="3600" dirty="0"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pic>
        <p:nvPicPr>
          <p:cNvPr id="5122" name="Picture 2" descr="Related image">
            <a:extLst>
              <a:ext uri="{FF2B5EF4-FFF2-40B4-BE49-F238E27FC236}">
                <a16:creationId xmlns:a16="http://schemas.microsoft.com/office/drawing/2014/main" id="{6417344E-9BA6-4130-B6F8-5317C6403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2114550"/>
            <a:ext cx="70675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DDD6CE-730F-4901-94F9-45A7129DECC1}"/>
              </a:ext>
            </a:extLst>
          </p:cNvPr>
          <p:cNvCxnSpPr>
            <a:cxnSpLocks/>
          </p:cNvCxnSpPr>
          <p:nvPr/>
        </p:nvCxnSpPr>
        <p:spPr>
          <a:xfrm>
            <a:off x="2700338" y="2662832"/>
            <a:ext cx="1976437" cy="1747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C6C805-A6F1-457C-A42E-0DE7807E8AFD}"/>
              </a:ext>
            </a:extLst>
          </p:cNvPr>
          <p:cNvCxnSpPr>
            <a:cxnSpLocks/>
          </p:cNvCxnSpPr>
          <p:nvPr/>
        </p:nvCxnSpPr>
        <p:spPr>
          <a:xfrm>
            <a:off x="4486275" y="2944178"/>
            <a:ext cx="1885950" cy="1699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647BEE4-7F15-48B3-AFFE-2B29E7641963}"/>
              </a:ext>
            </a:extLst>
          </p:cNvPr>
          <p:cNvSpPr/>
          <p:nvPr/>
        </p:nvSpPr>
        <p:spPr>
          <a:xfrm>
            <a:off x="9695787" y="2662832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53129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7DD6-F856-43FE-85C5-339478EF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53253"/>
            <a:ext cx="10058400" cy="1450757"/>
          </a:xfrm>
        </p:spPr>
        <p:txBody>
          <a:bodyPr/>
          <a:lstStyle/>
          <a:p>
            <a:r>
              <a:rPr lang="en-US" sz="3600" dirty="0">
                <a:latin typeface="Lucida Console" panose="020B0609040504020204" pitchFamily="49" charset="0"/>
                <a:ea typeface="+mn-ea"/>
                <a:cs typeface="+mn-cs"/>
              </a:rPr>
              <a:t>Multi Layer Perceptron(MLP)</a:t>
            </a:r>
            <a:endParaRPr lang="en-IN" sz="3600" dirty="0"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pic>
        <p:nvPicPr>
          <p:cNvPr id="6146" name="Picture 2" descr="Image result for multilayer perceptron">
            <a:extLst>
              <a:ext uri="{FF2B5EF4-FFF2-40B4-BE49-F238E27FC236}">
                <a16:creationId xmlns:a16="http://schemas.microsoft.com/office/drawing/2014/main" id="{9D36C490-8232-43E1-9D14-C7FC18C2E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195" y="2817395"/>
            <a:ext cx="568642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F2D28221-1C7D-45D7-9843-1E0458BE0B49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862012" y="2174122"/>
            <a:ext cx="5233987" cy="3729373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800" spc="-50" dirty="0">
                <a:latin typeface="Lucida Console" panose="020B0609040504020204" pitchFamily="49" charset="0"/>
              </a:rPr>
              <a:t>Feedforward network: The neurons in each layer feed their output forward to the next layer until we get the final output from the neural network.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800" spc="-50" dirty="0"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800" spc="-50" dirty="0">
                <a:latin typeface="Lucida Console" panose="020B0609040504020204" pitchFamily="49" charset="0"/>
              </a:rPr>
              <a:t>There can be any number of hidden layers within a feedforward network.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800" spc="-50" dirty="0"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800" spc="-50" dirty="0">
                <a:latin typeface="Lucida Console" panose="020B0609040504020204" pitchFamily="49" charset="0"/>
              </a:rPr>
              <a:t>The number of neurons can be completely arbitrary.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800" spc="-50" dirty="0"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800" spc="-50" dirty="0">
                <a:latin typeface="Lucida Console" panose="020B0609040504020204" pitchFamily="49" charset="0"/>
              </a:rPr>
              <a:t>MLP used to describe any general feedforward (no recurrent connections) network 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800" spc="-5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585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7DD6-F856-43FE-85C5-339478EF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53253"/>
            <a:ext cx="10058400" cy="1450757"/>
          </a:xfrm>
        </p:spPr>
        <p:txBody>
          <a:bodyPr/>
          <a:lstStyle/>
          <a:p>
            <a:r>
              <a:rPr lang="en-US" sz="3600" dirty="0">
                <a:latin typeface="Lucida Console" panose="020B0609040504020204" pitchFamily="49" charset="0"/>
                <a:ea typeface="+mn-ea"/>
                <a:cs typeface="+mn-cs"/>
              </a:rPr>
              <a:t>Again to XOR problem</a:t>
            </a:r>
            <a:endParaRPr lang="en-IN" sz="3600" dirty="0"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2D28221-1C7D-45D7-9843-1E0458BE0B49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862012" y="2174122"/>
            <a:ext cx="5233987" cy="3729373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800" spc="-50" dirty="0">
                <a:latin typeface="Lucida Console" panose="020B0609040504020204" pitchFamily="49" charset="0"/>
              </a:rPr>
              <a:t>A Perceptron cannot represent Exclusive XOR since it is not linearly separable.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800" spc="-50" dirty="0"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800" spc="-50" dirty="0"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800" spc="-50" dirty="0"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800" spc="-50" dirty="0"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b="1" spc="-50" dirty="0">
                <a:latin typeface="Lucida Console" panose="020B0609040504020204" pitchFamily="49" charset="0"/>
              </a:rPr>
              <a:t>PERCEPTRON  -------</a:t>
            </a:r>
            <a:r>
              <a:rPr lang="en-US" altLang="en-US" sz="2400" b="1" spc="-50" dirty="0">
                <a:latin typeface="Lucida Console" panose="020B0609040504020204" pitchFamily="49" charset="0"/>
                <a:sym typeface="Wingdings" panose="05000000000000000000" pitchFamily="2" charset="2"/>
              </a:rPr>
              <a:t>    MLP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400" b="1" spc="-50" dirty="0">
              <a:latin typeface="Lucida Console" panose="020B0609040504020204" pitchFamily="49" charset="0"/>
              <a:sym typeface="Wingdings" panose="05000000000000000000" pitchFamily="2" charset="2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en-US" sz="2400" b="1" spc="-50" dirty="0">
              <a:latin typeface="Lucida Console" panose="020B0609040504020204" pitchFamily="49" charset="0"/>
              <a:sym typeface="Wingdings" panose="05000000000000000000" pitchFamily="2" charset="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800" spc="-50" dirty="0">
              <a:latin typeface="Lucida Console" panose="020B0609040504020204" pitchFamily="49" charset="0"/>
              <a:sym typeface="Wingdings" panose="05000000000000000000" pitchFamily="2" charset="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800" spc="-50" dirty="0">
              <a:latin typeface="Lucida Console" panose="020B060904050402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E13269-7E1F-49CD-9130-35A01F0DD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736" y="2028210"/>
            <a:ext cx="2707106" cy="260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26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7DD6-F856-43FE-85C5-339478EF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53253"/>
            <a:ext cx="10058400" cy="1450757"/>
          </a:xfrm>
        </p:spPr>
        <p:txBody>
          <a:bodyPr/>
          <a:lstStyle/>
          <a:p>
            <a:r>
              <a:rPr lang="en-US" sz="3600" dirty="0">
                <a:latin typeface="Lucida Console" panose="020B0609040504020204" pitchFamily="49" charset="0"/>
                <a:ea typeface="+mn-ea"/>
                <a:cs typeface="+mn-cs"/>
              </a:rPr>
              <a:t>Solution XOR problem</a:t>
            </a:r>
            <a:endParaRPr lang="en-IN" sz="3600" dirty="0"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2601075-F71B-4670-99D4-F8092F4469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1873" y="1920942"/>
            <a:ext cx="2245895" cy="2500147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6C7F8328-714F-475D-8BCC-7EF516A0DFF7}"/>
              </a:ext>
            </a:extLst>
          </p:cNvPr>
          <p:cNvGrpSpPr/>
          <p:nvPr/>
        </p:nvGrpSpPr>
        <p:grpSpPr>
          <a:xfrm>
            <a:off x="2101516" y="1920942"/>
            <a:ext cx="4584238" cy="2839552"/>
            <a:chOff x="2101516" y="1920942"/>
            <a:chExt cx="4584238" cy="283955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0C14F69-8B2F-4282-988B-5F0A07BDB3D6}"/>
                </a:ext>
              </a:extLst>
            </p:cNvPr>
            <p:cNvSpPr/>
            <p:nvPr/>
          </p:nvSpPr>
          <p:spPr>
            <a:xfrm>
              <a:off x="2101516" y="2755130"/>
              <a:ext cx="673768" cy="685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en-IN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AE051A-156F-43A8-88AA-AA7C4624C283}"/>
                </a:ext>
              </a:extLst>
            </p:cNvPr>
            <p:cNvSpPr/>
            <p:nvPr/>
          </p:nvSpPr>
          <p:spPr>
            <a:xfrm>
              <a:off x="2101516" y="4074694"/>
              <a:ext cx="673768" cy="685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  <a:endParaRPr lang="en-IN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8F082C0-7BAF-4EA0-B020-91F8CB78EC7D}"/>
                </a:ext>
              </a:extLst>
            </p:cNvPr>
            <p:cNvCxnSpPr>
              <a:stCxn id="7" idx="6"/>
            </p:cNvCxnSpPr>
            <p:nvPr/>
          </p:nvCxnSpPr>
          <p:spPr>
            <a:xfrm>
              <a:off x="2775284" y="3098030"/>
              <a:ext cx="1989221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EA1C434-5ED0-420B-AA71-F2BFC06624AF}"/>
                </a:ext>
              </a:extLst>
            </p:cNvPr>
            <p:cNvSpPr/>
            <p:nvPr/>
          </p:nvSpPr>
          <p:spPr>
            <a:xfrm>
              <a:off x="4764505" y="2755130"/>
              <a:ext cx="673768" cy="685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O1</a:t>
              </a:r>
              <a:endParaRPr lang="en-IN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7B3E701-0500-4113-83A9-FA87B040E16D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V="1">
              <a:off x="2775284" y="3340497"/>
              <a:ext cx="2087892" cy="107098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24">
              <a:extLst>
                <a:ext uri="{FF2B5EF4-FFF2-40B4-BE49-F238E27FC236}">
                  <a16:creationId xmlns:a16="http://schemas.microsoft.com/office/drawing/2014/main" id="{004AA4A5-B565-4CB3-B226-7FAE16A1D6B9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477794" y="2795640"/>
              <a:ext cx="292100" cy="2159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dirty="0"/>
                <a:t>-3</a:t>
              </a:r>
            </a:p>
          </p:txBody>
        </p:sp>
        <p:sp>
          <p:nvSpPr>
            <p:cNvPr id="17" name="Rectangle 24">
              <a:extLst>
                <a:ext uri="{FF2B5EF4-FFF2-40B4-BE49-F238E27FC236}">
                  <a16:creationId xmlns:a16="http://schemas.microsoft.com/office/drawing/2014/main" id="{353B4FC7-3416-4D83-8A58-FCFD51649AD3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705726" y="4122820"/>
              <a:ext cx="232612" cy="2886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dirty="0"/>
                <a:t>-2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E459137-B622-4128-BB4A-49A90875024E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3623844" y="1920942"/>
              <a:ext cx="1477545" cy="834188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4">
              <a:extLst>
                <a:ext uri="{FF2B5EF4-FFF2-40B4-BE49-F238E27FC236}">
                  <a16:creationId xmlns:a16="http://schemas.microsoft.com/office/drawing/2014/main" id="{17B3E688-D07C-4D1F-845C-50DE5230CAB4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938338" y="2318084"/>
              <a:ext cx="296778" cy="2165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dirty="0"/>
                <a:t>4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4A8C2CA-693B-4627-9A14-B31A26674A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8273" y="3098029"/>
              <a:ext cx="1247481" cy="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A0E8FB00-2E96-4447-8A34-9AD3E0667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733279"/>
              </p:ext>
            </p:extLst>
          </p:nvPr>
        </p:nvGraphicFramePr>
        <p:xfrm>
          <a:off x="4994441" y="3632544"/>
          <a:ext cx="1871579" cy="2238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97">
                  <a:extLst>
                    <a:ext uri="{9D8B030D-6E8A-4147-A177-3AD203B41FA5}">
                      <a16:colId xmlns:a16="http://schemas.microsoft.com/office/drawing/2014/main" val="1066767431"/>
                    </a:ext>
                  </a:extLst>
                </a:gridCol>
                <a:gridCol w="679741">
                  <a:extLst>
                    <a:ext uri="{9D8B030D-6E8A-4147-A177-3AD203B41FA5}">
                      <a16:colId xmlns:a16="http://schemas.microsoft.com/office/drawing/2014/main" val="1426189119"/>
                    </a:ext>
                  </a:extLst>
                </a:gridCol>
                <a:gridCol w="679741">
                  <a:extLst>
                    <a:ext uri="{9D8B030D-6E8A-4147-A177-3AD203B41FA5}">
                      <a16:colId xmlns:a16="http://schemas.microsoft.com/office/drawing/2014/main" val="3961719887"/>
                    </a:ext>
                  </a:extLst>
                </a:gridCol>
              </a:tblGrid>
              <a:tr h="442853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408556"/>
                  </a:ext>
                </a:extLst>
              </a:tr>
              <a:tr h="44900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090931"/>
                  </a:ext>
                </a:extLst>
              </a:tr>
              <a:tr h="44900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57621"/>
                  </a:ext>
                </a:extLst>
              </a:tr>
              <a:tr h="44900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166628"/>
                  </a:ext>
                </a:extLst>
              </a:tr>
              <a:tr h="44900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41986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E391ECFE-9205-4A09-A5BF-D419B3367FCD}"/>
              </a:ext>
            </a:extLst>
          </p:cNvPr>
          <p:cNvSpPr txBox="1"/>
          <p:nvPr/>
        </p:nvSpPr>
        <p:spPr>
          <a:xfrm>
            <a:off x="7427495" y="5133474"/>
            <a:ext cx="3400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Shade indicate 1 (+</a:t>
            </a:r>
            <a:r>
              <a:rPr lang="en-US" sz="2000" b="1" dirty="0" err="1">
                <a:solidFill>
                  <a:srgbClr val="C00000"/>
                </a:solidFill>
              </a:rPr>
              <a:t>ve</a:t>
            </a:r>
            <a:r>
              <a:rPr lang="en-US" sz="2000" b="1" dirty="0">
                <a:solidFill>
                  <a:srgbClr val="C00000"/>
                </a:solidFill>
              </a:rPr>
              <a:t> region )</a:t>
            </a:r>
            <a:endParaRPr lang="en-IN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624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7DD6-F856-43FE-85C5-339478EF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53253"/>
            <a:ext cx="10058400" cy="1450757"/>
          </a:xfrm>
        </p:spPr>
        <p:txBody>
          <a:bodyPr/>
          <a:lstStyle/>
          <a:p>
            <a:r>
              <a:rPr lang="en-US" sz="3600" dirty="0">
                <a:latin typeface="Lucida Console" panose="020B0609040504020204" pitchFamily="49" charset="0"/>
                <a:ea typeface="+mn-ea"/>
                <a:cs typeface="+mn-cs"/>
              </a:rPr>
              <a:t>Solution XOR problem</a:t>
            </a:r>
            <a:endParaRPr lang="en-IN" sz="3600" dirty="0"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C7F8328-714F-475D-8BCC-7EF516A0DFF7}"/>
              </a:ext>
            </a:extLst>
          </p:cNvPr>
          <p:cNvGrpSpPr/>
          <p:nvPr/>
        </p:nvGrpSpPr>
        <p:grpSpPr>
          <a:xfrm>
            <a:off x="648101" y="1944100"/>
            <a:ext cx="4700099" cy="2969799"/>
            <a:chOff x="2101516" y="2755130"/>
            <a:chExt cx="4631427" cy="296979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0C14F69-8B2F-4282-988B-5F0A07BDB3D6}"/>
                </a:ext>
              </a:extLst>
            </p:cNvPr>
            <p:cNvSpPr/>
            <p:nvPr/>
          </p:nvSpPr>
          <p:spPr>
            <a:xfrm>
              <a:off x="2101516" y="2755130"/>
              <a:ext cx="673768" cy="685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en-IN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AE051A-156F-43A8-88AA-AA7C4624C283}"/>
                </a:ext>
              </a:extLst>
            </p:cNvPr>
            <p:cNvSpPr/>
            <p:nvPr/>
          </p:nvSpPr>
          <p:spPr>
            <a:xfrm>
              <a:off x="2101516" y="4074694"/>
              <a:ext cx="673768" cy="685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  <a:endParaRPr lang="en-IN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8F082C0-7BAF-4EA0-B020-91F8CB78EC7D}"/>
                </a:ext>
              </a:extLst>
            </p:cNvPr>
            <p:cNvCxnSpPr>
              <a:cxnSpLocks/>
              <a:stCxn id="7" idx="6"/>
              <a:endCxn id="11" idx="1"/>
            </p:cNvCxnSpPr>
            <p:nvPr/>
          </p:nvCxnSpPr>
          <p:spPr>
            <a:xfrm>
              <a:off x="2775284" y="3098030"/>
              <a:ext cx="2047788" cy="107098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EA1C434-5ED0-420B-AA71-F2BFC06624AF}"/>
                </a:ext>
              </a:extLst>
            </p:cNvPr>
            <p:cNvSpPr/>
            <p:nvPr/>
          </p:nvSpPr>
          <p:spPr>
            <a:xfrm>
              <a:off x="4724401" y="4068580"/>
              <a:ext cx="673768" cy="685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O2</a:t>
              </a:r>
              <a:endParaRPr lang="en-IN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7B3E701-0500-4113-83A9-FA87B040E16D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V="1">
              <a:off x="2735180" y="4653947"/>
              <a:ext cx="2087892" cy="107098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24">
              <a:extLst>
                <a:ext uri="{FF2B5EF4-FFF2-40B4-BE49-F238E27FC236}">
                  <a16:creationId xmlns:a16="http://schemas.microsoft.com/office/drawing/2014/main" id="{004AA4A5-B565-4CB3-B226-7FAE16A1D6B9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477794" y="3024842"/>
              <a:ext cx="460543" cy="6148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dirty="0"/>
                <a:t>1</a:t>
              </a:r>
            </a:p>
          </p:txBody>
        </p:sp>
        <p:sp>
          <p:nvSpPr>
            <p:cNvPr id="17" name="Rectangle 24">
              <a:extLst>
                <a:ext uri="{FF2B5EF4-FFF2-40B4-BE49-F238E27FC236}">
                  <a16:creationId xmlns:a16="http://schemas.microsoft.com/office/drawing/2014/main" id="{353B4FC7-3416-4D83-8A58-FCFD51649AD3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705726" y="4122820"/>
              <a:ext cx="232612" cy="2886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dirty="0"/>
                <a:t>1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E459137-B622-4128-BB4A-49A90875024E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2735180" y="4411480"/>
              <a:ext cx="1989221" cy="5424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4">
              <a:extLst>
                <a:ext uri="{FF2B5EF4-FFF2-40B4-BE49-F238E27FC236}">
                  <a16:creationId xmlns:a16="http://schemas.microsoft.com/office/drawing/2014/main" id="{17B3E688-D07C-4D1F-845C-50DE5230CAB4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 flipH="1">
              <a:off x="3784711" y="5020638"/>
              <a:ext cx="869425" cy="5172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dirty="0"/>
                <a:t>0.5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4A8C2CA-693B-4627-9A14-B31A26674A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462" y="4465719"/>
              <a:ext cx="1247481" cy="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A0E8FB00-2E96-4447-8A34-9AD3E0667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406699"/>
              </p:ext>
            </p:extLst>
          </p:nvPr>
        </p:nvGraphicFramePr>
        <p:xfrm>
          <a:off x="4475103" y="4014043"/>
          <a:ext cx="1871579" cy="2238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97">
                  <a:extLst>
                    <a:ext uri="{9D8B030D-6E8A-4147-A177-3AD203B41FA5}">
                      <a16:colId xmlns:a16="http://schemas.microsoft.com/office/drawing/2014/main" val="1066767431"/>
                    </a:ext>
                  </a:extLst>
                </a:gridCol>
                <a:gridCol w="679741">
                  <a:extLst>
                    <a:ext uri="{9D8B030D-6E8A-4147-A177-3AD203B41FA5}">
                      <a16:colId xmlns:a16="http://schemas.microsoft.com/office/drawing/2014/main" val="1426189119"/>
                    </a:ext>
                  </a:extLst>
                </a:gridCol>
                <a:gridCol w="679741">
                  <a:extLst>
                    <a:ext uri="{9D8B030D-6E8A-4147-A177-3AD203B41FA5}">
                      <a16:colId xmlns:a16="http://schemas.microsoft.com/office/drawing/2014/main" val="3961719887"/>
                    </a:ext>
                  </a:extLst>
                </a:gridCol>
              </a:tblGrid>
              <a:tr h="442853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408556"/>
                  </a:ext>
                </a:extLst>
              </a:tr>
              <a:tr h="44900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090931"/>
                  </a:ext>
                </a:extLst>
              </a:tr>
              <a:tr h="44900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57621"/>
                  </a:ext>
                </a:extLst>
              </a:tr>
              <a:tr h="44900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166628"/>
                  </a:ext>
                </a:extLst>
              </a:tr>
              <a:tr h="44900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41986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E391ECFE-9205-4A09-A5BF-D419B3367FCD}"/>
              </a:ext>
            </a:extLst>
          </p:cNvPr>
          <p:cNvSpPr txBox="1"/>
          <p:nvPr/>
        </p:nvSpPr>
        <p:spPr>
          <a:xfrm>
            <a:off x="7427495" y="5133474"/>
            <a:ext cx="3400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Shade indicate 1 (+</a:t>
            </a:r>
            <a:r>
              <a:rPr lang="en-US" sz="2000" b="1" dirty="0" err="1">
                <a:solidFill>
                  <a:srgbClr val="C00000"/>
                </a:solidFill>
              </a:rPr>
              <a:t>ve</a:t>
            </a:r>
            <a:r>
              <a:rPr lang="en-US" sz="2000" b="1" dirty="0">
                <a:solidFill>
                  <a:srgbClr val="C00000"/>
                </a:solidFill>
              </a:rPr>
              <a:t> region)</a:t>
            </a:r>
            <a:endParaRPr lang="en-IN" sz="2000" b="1" dirty="0">
              <a:solidFill>
                <a:srgbClr val="C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19C783-A770-4DD3-9CBA-C46B801BD1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7733" y="2154248"/>
            <a:ext cx="2786500" cy="297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48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7DD6-F856-43FE-85C5-339478EF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53253"/>
            <a:ext cx="10058400" cy="1450757"/>
          </a:xfrm>
        </p:spPr>
        <p:txBody>
          <a:bodyPr/>
          <a:lstStyle/>
          <a:p>
            <a:r>
              <a:rPr lang="en-US" sz="3600" dirty="0">
                <a:latin typeface="Lucida Console" panose="020B0609040504020204" pitchFamily="49" charset="0"/>
                <a:ea typeface="+mn-ea"/>
                <a:cs typeface="+mn-cs"/>
              </a:rPr>
              <a:t>Solution XOR problem</a:t>
            </a:r>
            <a:endParaRPr lang="en-IN" sz="3600" dirty="0"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C7F8328-714F-475D-8BCC-7EF516A0DFF7}"/>
              </a:ext>
            </a:extLst>
          </p:cNvPr>
          <p:cNvGrpSpPr/>
          <p:nvPr/>
        </p:nvGrpSpPr>
        <p:grpSpPr>
          <a:xfrm>
            <a:off x="648101" y="2601826"/>
            <a:ext cx="5447899" cy="2782760"/>
            <a:chOff x="2101516" y="2755130"/>
            <a:chExt cx="5368301" cy="278276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0C14F69-8B2F-4282-988B-5F0A07BDB3D6}"/>
                </a:ext>
              </a:extLst>
            </p:cNvPr>
            <p:cNvSpPr/>
            <p:nvPr/>
          </p:nvSpPr>
          <p:spPr>
            <a:xfrm>
              <a:off x="2101516" y="2755130"/>
              <a:ext cx="673768" cy="685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en-IN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AE051A-156F-43A8-88AA-AA7C4624C283}"/>
                </a:ext>
              </a:extLst>
            </p:cNvPr>
            <p:cNvSpPr/>
            <p:nvPr/>
          </p:nvSpPr>
          <p:spPr>
            <a:xfrm>
              <a:off x="2101516" y="4074694"/>
              <a:ext cx="673768" cy="685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  <a:endParaRPr lang="en-IN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8F082C0-7BAF-4EA0-B020-91F8CB78EC7D}"/>
                </a:ext>
              </a:extLst>
            </p:cNvPr>
            <p:cNvCxnSpPr>
              <a:cxnSpLocks/>
              <a:stCxn id="7" idx="6"/>
              <a:endCxn id="11" idx="1"/>
            </p:cNvCxnSpPr>
            <p:nvPr/>
          </p:nvCxnSpPr>
          <p:spPr>
            <a:xfrm>
              <a:off x="2775284" y="3098030"/>
              <a:ext cx="2047788" cy="107098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EA1C434-5ED0-420B-AA71-F2BFC06624AF}"/>
                </a:ext>
              </a:extLst>
            </p:cNvPr>
            <p:cNvSpPr/>
            <p:nvPr/>
          </p:nvSpPr>
          <p:spPr>
            <a:xfrm>
              <a:off x="4724401" y="4068580"/>
              <a:ext cx="673768" cy="685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O2</a:t>
              </a:r>
              <a:endParaRPr lang="en-IN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7B3E701-0500-4113-83A9-FA87B040E16D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V="1">
              <a:off x="3287424" y="4653947"/>
              <a:ext cx="1535648" cy="77857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24">
              <a:extLst>
                <a:ext uri="{FF2B5EF4-FFF2-40B4-BE49-F238E27FC236}">
                  <a16:creationId xmlns:a16="http://schemas.microsoft.com/office/drawing/2014/main" id="{004AA4A5-B565-4CB3-B226-7FAE16A1D6B9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82604" y="2795639"/>
              <a:ext cx="445219" cy="321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dirty="0"/>
                <a:t>-3</a:t>
              </a:r>
            </a:p>
          </p:txBody>
        </p:sp>
        <p:sp>
          <p:nvSpPr>
            <p:cNvPr id="17" name="Rectangle 24">
              <a:extLst>
                <a:ext uri="{FF2B5EF4-FFF2-40B4-BE49-F238E27FC236}">
                  <a16:creationId xmlns:a16="http://schemas.microsoft.com/office/drawing/2014/main" id="{353B4FC7-3416-4D83-8A58-FCFD51649AD3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057301" y="3836018"/>
              <a:ext cx="232612" cy="2886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dirty="0"/>
                <a:t>-2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E459137-B622-4128-BB4A-49A90875024E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2735180" y="4411480"/>
              <a:ext cx="1989221" cy="5424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4">
              <a:extLst>
                <a:ext uri="{FF2B5EF4-FFF2-40B4-BE49-F238E27FC236}">
                  <a16:creationId xmlns:a16="http://schemas.microsoft.com/office/drawing/2014/main" id="{17B3E688-D07C-4D1F-845C-50DE5230CAB4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3784711" y="5020638"/>
              <a:ext cx="869425" cy="5172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dirty="0"/>
                <a:t>0.5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4A8C2CA-693B-4627-9A14-B31A26674A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0618" y="3742641"/>
              <a:ext cx="2039199" cy="72307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A0E8FB00-2E96-4447-8A34-9AD3E0667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224511"/>
              </p:ext>
            </p:extLst>
          </p:nvPr>
        </p:nvGraphicFramePr>
        <p:xfrm>
          <a:off x="5610845" y="4048350"/>
          <a:ext cx="1671539" cy="2137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150">
                  <a:extLst>
                    <a:ext uri="{9D8B030D-6E8A-4147-A177-3AD203B41FA5}">
                      <a16:colId xmlns:a16="http://schemas.microsoft.com/office/drawing/2014/main" val="1066767431"/>
                    </a:ext>
                  </a:extLst>
                </a:gridCol>
                <a:gridCol w="533035">
                  <a:extLst>
                    <a:ext uri="{9D8B030D-6E8A-4147-A177-3AD203B41FA5}">
                      <a16:colId xmlns:a16="http://schemas.microsoft.com/office/drawing/2014/main" val="1426189119"/>
                    </a:ext>
                  </a:extLst>
                </a:gridCol>
                <a:gridCol w="593354">
                  <a:extLst>
                    <a:ext uri="{9D8B030D-6E8A-4147-A177-3AD203B41FA5}">
                      <a16:colId xmlns:a16="http://schemas.microsoft.com/office/drawing/2014/main" val="3961719887"/>
                    </a:ext>
                  </a:extLst>
                </a:gridCol>
              </a:tblGrid>
              <a:tr h="422806">
                <a:tc>
                  <a:txBody>
                    <a:bodyPr/>
                    <a:lstStyle/>
                    <a:p>
                      <a:r>
                        <a:rPr lang="en-US" dirty="0"/>
                        <a:t>O1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408556"/>
                  </a:ext>
                </a:extLst>
              </a:tr>
              <a:tr h="42867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090931"/>
                  </a:ext>
                </a:extLst>
              </a:tr>
              <a:tr h="42867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57621"/>
                  </a:ext>
                </a:extLst>
              </a:tr>
              <a:tr h="42867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166628"/>
                  </a:ext>
                </a:extLst>
              </a:tr>
              <a:tr h="42867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41986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0C1334-293F-457A-ABC3-242354D42A3D}"/>
              </a:ext>
            </a:extLst>
          </p:cNvPr>
          <p:cNvCxnSpPr/>
          <p:nvPr/>
        </p:nvCxnSpPr>
        <p:spPr>
          <a:xfrm>
            <a:off x="1363576" y="2953656"/>
            <a:ext cx="198922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C9FC8BA-F59A-4D2E-BF5A-4A3D455474E6}"/>
              </a:ext>
            </a:extLst>
          </p:cNvPr>
          <p:cNvSpPr/>
          <p:nvPr/>
        </p:nvSpPr>
        <p:spPr>
          <a:xfrm>
            <a:off x="3352797" y="2610756"/>
            <a:ext cx="673768" cy="685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O1</a:t>
            </a:r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0A29CB-2BA2-4B7C-BC10-6F7811634F41}"/>
              </a:ext>
            </a:extLst>
          </p:cNvPr>
          <p:cNvCxnSpPr>
            <a:cxnSpLocks/>
            <a:endCxn id="20" idx="3"/>
          </p:cNvCxnSpPr>
          <p:nvPr/>
        </p:nvCxnSpPr>
        <p:spPr>
          <a:xfrm flipV="1">
            <a:off x="1363576" y="3196123"/>
            <a:ext cx="2087892" cy="107098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1BE3603-AFB2-42DD-B759-61625154A0EC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2212136" y="1776568"/>
            <a:ext cx="1477545" cy="8341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141B32A-7A5E-45E6-9DF5-F31140E10E59}"/>
              </a:ext>
            </a:extLst>
          </p:cNvPr>
          <p:cNvCxnSpPr>
            <a:cxnSpLocks/>
          </p:cNvCxnSpPr>
          <p:nvPr/>
        </p:nvCxnSpPr>
        <p:spPr>
          <a:xfrm>
            <a:off x="3993635" y="3024843"/>
            <a:ext cx="2053868" cy="45537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B79F93DA-19D4-4516-BEEF-CC157F5CC688}"/>
              </a:ext>
            </a:extLst>
          </p:cNvPr>
          <p:cNvSpPr/>
          <p:nvPr/>
        </p:nvSpPr>
        <p:spPr>
          <a:xfrm>
            <a:off x="6047503" y="3137317"/>
            <a:ext cx="683758" cy="685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  <a:endParaRPr lang="en-IN" dirty="0"/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F7D31D76-52E4-45B0-8B58-38251B34F18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flipH="1">
            <a:off x="4726068" y="2740020"/>
            <a:ext cx="882316" cy="5172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1.5</a:t>
            </a:r>
          </a:p>
        </p:txBody>
      </p:sp>
      <p:sp>
        <p:nvSpPr>
          <p:cNvPr id="36" name="Rectangle 24">
            <a:extLst>
              <a:ext uri="{FF2B5EF4-FFF2-40B4-BE49-F238E27FC236}">
                <a16:creationId xmlns:a16="http://schemas.microsoft.com/office/drawing/2014/main" id="{E63D8C6D-DF9A-45D1-9F10-9818EA776B80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flipH="1">
            <a:off x="4677604" y="3969516"/>
            <a:ext cx="882316" cy="5172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1</a:t>
            </a:r>
          </a:p>
        </p:txBody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B7EE09C9-DB1D-4F30-942F-BCE68AD614DA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flipH="1">
            <a:off x="2943720" y="1684678"/>
            <a:ext cx="729916" cy="6753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4</a:t>
            </a:r>
          </a:p>
        </p:txBody>
      </p:sp>
      <p:sp>
        <p:nvSpPr>
          <p:cNvPr id="38" name="Rectangle 24">
            <a:extLst>
              <a:ext uri="{FF2B5EF4-FFF2-40B4-BE49-F238E27FC236}">
                <a16:creationId xmlns:a16="http://schemas.microsoft.com/office/drawing/2014/main" id="{3E167A64-D666-48BE-9631-A36522AFAD6A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flipH="1">
            <a:off x="2652573" y="4103503"/>
            <a:ext cx="673769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1</a:t>
            </a:r>
          </a:p>
        </p:txBody>
      </p:sp>
      <p:sp>
        <p:nvSpPr>
          <p:cNvPr id="39" name="Rectangle 24">
            <a:extLst>
              <a:ext uri="{FF2B5EF4-FFF2-40B4-BE49-F238E27FC236}">
                <a16:creationId xmlns:a16="http://schemas.microsoft.com/office/drawing/2014/main" id="{A14558E2-A103-4C4B-B417-2629D70CEE79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 flipH="1">
            <a:off x="2945006" y="3439348"/>
            <a:ext cx="362913" cy="5320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AB943DE-7B10-4379-BE5F-BAFA5B80D201}"/>
              </a:ext>
            </a:extLst>
          </p:cNvPr>
          <p:cNvCxnSpPr>
            <a:cxnSpLocks/>
          </p:cNvCxnSpPr>
          <p:nvPr/>
        </p:nvCxnSpPr>
        <p:spPr>
          <a:xfrm>
            <a:off x="4818033" y="2343984"/>
            <a:ext cx="1477545" cy="8341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24">
            <a:extLst>
              <a:ext uri="{FF2B5EF4-FFF2-40B4-BE49-F238E27FC236}">
                <a16:creationId xmlns:a16="http://schemas.microsoft.com/office/drawing/2014/main" id="{2CF26F19-E7A1-48A1-888D-60EE557357C7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flipH="1">
            <a:off x="5549617" y="2252094"/>
            <a:ext cx="729916" cy="6753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-4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C860A0C-806B-4F22-8BD6-1EF118DB22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90073" y="1936749"/>
            <a:ext cx="4088579" cy="403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05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FF303-2977-45BB-8540-0E45B75DB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Console" panose="020B0609040504020204" pitchFamily="49" charset="0"/>
              </a:rPr>
              <a:t>Three layer networks</a:t>
            </a:r>
            <a:endParaRPr lang="en-IN" dirty="0"/>
          </a:p>
        </p:txBody>
      </p:sp>
      <p:pic>
        <p:nvPicPr>
          <p:cNvPr id="3074" name="Picture 2" descr="Image result for three layer neural network">
            <a:extLst>
              <a:ext uri="{FF2B5EF4-FFF2-40B4-BE49-F238E27FC236}">
                <a16:creationId xmlns:a16="http://schemas.microsoft.com/office/drawing/2014/main" id="{14FBC3E3-920F-4490-B413-E45D19179B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362" y="2009775"/>
            <a:ext cx="7534275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539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FF303-2977-45BB-8540-0E45B75DB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Console" panose="020B0609040504020204" pitchFamily="49" charset="0"/>
              </a:rPr>
              <a:t>Three layer networks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66ABA-6D28-41C1-8C4B-E3CF45C70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altLang="en-US" sz="1800" spc="-50" dirty="0">
                <a:latin typeface="Lucida Console" panose="020B0609040504020204" pitchFamily="49" charset="0"/>
              </a:rPr>
              <a:t> No connections within a layer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altLang="en-US" sz="1800" spc="-50" dirty="0">
                <a:latin typeface="Lucida Console" panose="020B0609040504020204" pitchFamily="49" charset="0"/>
              </a:rPr>
              <a:t> No direct connections between input and output layers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altLang="en-US" sz="1800" spc="-50" dirty="0">
                <a:latin typeface="Lucida Console" panose="020B0609040504020204" pitchFamily="49" charset="0"/>
              </a:rPr>
              <a:t> Fully connected between layers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altLang="en-US" sz="1800" spc="-50" dirty="0">
                <a:latin typeface="Lucida Console" panose="020B0609040504020204" pitchFamily="49" charset="0"/>
              </a:rPr>
              <a:t> Often more than 3 layers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altLang="en-US" sz="1800" spc="-50" dirty="0">
                <a:latin typeface="Lucida Console" panose="020B0609040504020204" pitchFamily="49" charset="0"/>
              </a:rPr>
              <a:t> Number of output units need not equal number of input units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altLang="en-US" sz="1800" spc="-50" dirty="0">
                <a:latin typeface="Lucida Console" panose="020B0609040504020204" pitchFamily="49" charset="0"/>
              </a:rPr>
              <a:t> Number of hidden units per layer can be more or less than input or output units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4963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FF303-2977-45BB-8540-0E45B75DB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Console" panose="020B0609040504020204" pitchFamily="49" charset="0"/>
              </a:rPr>
              <a:t>Three layer networks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66ABA-6D28-41C1-8C4B-E3CF45C70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altLang="en-US" sz="1800" spc="-50" dirty="0">
                <a:latin typeface="Lucida Console" panose="020B0609040504020204" pitchFamily="49" charset="0"/>
              </a:rPr>
              <a:t> No connections within a layer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altLang="en-US" sz="1800" spc="-50" dirty="0">
                <a:latin typeface="Lucida Console" panose="020B0609040504020204" pitchFamily="49" charset="0"/>
              </a:rPr>
              <a:t> No direct connections between input and output layers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altLang="en-US" sz="1800" spc="-50" dirty="0">
                <a:latin typeface="Lucida Console" panose="020B0609040504020204" pitchFamily="49" charset="0"/>
              </a:rPr>
              <a:t> Fully connected between layers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altLang="en-US" sz="1800" spc="-50" dirty="0">
                <a:latin typeface="Lucida Console" panose="020B0609040504020204" pitchFamily="49" charset="0"/>
              </a:rPr>
              <a:t> Often more than 3 layers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altLang="en-US" sz="1800" spc="-50" dirty="0">
                <a:latin typeface="Lucida Console" panose="020B0609040504020204" pitchFamily="49" charset="0"/>
              </a:rPr>
              <a:t> Number of output units need not equal number of input units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altLang="en-US" sz="1800" spc="-50" dirty="0">
                <a:latin typeface="Lucida Console" panose="020B0609040504020204" pitchFamily="49" charset="0"/>
              </a:rPr>
              <a:t> Number of hidden units per layer can be more or less than input or output units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13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FF303-2977-45BB-8540-0E45B75D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219" y="286605"/>
            <a:ext cx="11967410" cy="1450757"/>
          </a:xfrm>
        </p:spPr>
        <p:txBody>
          <a:bodyPr/>
          <a:lstStyle/>
          <a:p>
            <a:r>
              <a:rPr lang="en-US" dirty="0">
                <a:latin typeface="Lucida Console" panose="020B0609040504020204" pitchFamily="49" charset="0"/>
              </a:rPr>
              <a:t>What do each of these layer do ?</a:t>
            </a:r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662E00-D90B-4328-9600-BDB0FD125D64}"/>
              </a:ext>
            </a:extLst>
          </p:cNvPr>
          <p:cNvGrpSpPr/>
          <p:nvPr/>
        </p:nvGrpSpPr>
        <p:grpSpPr>
          <a:xfrm>
            <a:off x="2073943" y="2029489"/>
            <a:ext cx="9203657" cy="4280578"/>
            <a:chOff x="180975" y="1772816"/>
            <a:chExt cx="9374678" cy="600289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A3C652-D723-407C-8EB9-118FF873996B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80975" y="6172993"/>
              <a:ext cx="2609850" cy="7898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91440" indent="-91440" defTabSz="914400">
                <a:lnSpc>
                  <a:spcPct val="85000"/>
                </a:lnSpc>
                <a:spcBef>
                  <a:spcPct val="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GB" altLang="en-US" sz="1800" spc="-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Console" panose="020B0609040504020204" pitchFamily="49" charset="0"/>
                </a:rPr>
                <a:t>1st layer draws linear boundaries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60722B-18A0-48F2-B451-D61217C7BECA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238500" y="6172993"/>
              <a:ext cx="2819400" cy="1602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91440" indent="-91440" defTabSz="914400">
                <a:lnSpc>
                  <a:spcPct val="85000"/>
                </a:lnSpc>
                <a:spcBef>
                  <a:spcPct val="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GB" altLang="en-US" sz="1800" spc="-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Console" panose="020B0609040504020204" pitchFamily="49" charset="0"/>
                </a:rPr>
                <a:t>2nd layer combines the boundaries</a:t>
              </a:r>
            </a:p>
            <a:p>
              <a:pPr>
                <a:spcBef>
                  <a:spcPct val="50000"/>
                </a:spcBef>
              </a:pPr>
              <a:endParaRPr lang="en-GB" altLang="en-US" dirty="0"/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D3939EB9-6FAE-46C7-AC83-B078586FC179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279053" y="6116215"/>
              <a:ext cx="3276600" cy="11200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91440" indent="-91440" defTabSz="914400">
                <a:lnSpc>
                  <a:spcPct val="85000"/>
                </a:lnSpc>
                <a:spcBef>
                  <a:spcPct val="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GB" altLang="en-US" sz="1800" spc="-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Console" panose="020B0609040504020204" pitchFamily="49" charset="0"/>
                </a:rPr>
                <a:t>3rd layer can generate arbitrarily complex boundaries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FDD84AA-FEAC-44C5-A05E-FD029C7B2ABF}"/>
                </a:ext>
              </a:extLst>
            </p:cNvPr>
            <p:cNvGrpSpPr/>
            <p:nvPr/>
          </p:nvGrpSpPr>
          <p:grpSpPr>
            <a:xfrm>
              <a:off x="304800" y="1772816"/>
              <a:ext cx="8001000" cy="4343400"/>
              <a:chOff x="304800" y="914400"/>
              <a:chExt cx="8001000" cy="4343400"/>
            </a:xfrm>
          </p:grpSpPr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259768AA-E4C3-4E6C-A93D-3749C355A143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3429000" y="2647950"/>
                <a:ext cx="184150" cy="1004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GB" altLang="en-US"/>
              </a:p>
              <a:p>
                <a:pPr>
                  <a:spcBef>
                    <a:spcPct val="50000"/>
                  </a:spcBef>
                </a:pPr>
                <a:endParaRPr lang="en-GB" altLang="en-US"/>
              </a:p>
            </p:txBody>
          </p:sp>
          <p:sp>
            <p:nvSpPr>
              <p:cNvPr id="11" name="Oval 11">
                <a:extLst>
                  <a:ext uri="{FF2B5EF4-FFF2-40B4-BE49-F238E27FC236}">
                    <a16:creationId xmlns:a16="http://schemas.microsoft.com/office/drawing/2014/main" id="{09B4CCFA-5E31-4227-A6B9-4FF99EF56DC6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990600" y="2819400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" name="Oval 12">
                <a:extLst>
                  <a:ext uri="{FF2B5EF4-FFF2-40B4-BE49-F238E27FC236}">
                    <a16:creationId xmlns:a16="http://schemas.microsoft.com/office/drawing/2014/main" id="{734F813D-AD41-424A-AD69-93683F043BC1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600200" y="3657600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" name="Oval 13">
                <a:extLst>
                  <a:ext uri="{FF2B5EF4-FFF2-40B4-BE49-F238E27FC236}">
                    <a16:creationId xmlns:a16="http://schemas.microsoft.com/office/drawing/2014/main" id="{17748D86-74D9-48C0-982C-33E9124C390E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381000" y="3657600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4" name="Line 14">
                <a:extLst>
                  <a:ext uri="{FF2B5EF4-FFF2-40B4-BE49-F238E27FC236}">
                    <a16:creationId xmlns:a16="http://schemas.microsoft.com/office/drawing/2014/main" id="{17CECF84-F4D6-4854-9D6A-B248581F8DED}"/>
                  </a:ext>
                </a:extLst>
              </p:cNvPr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auto">
              <a:xfrm flipV="1">
                <a:off x="609600" y="3200400"/>
                <a:ext cx="457200" cy="457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" name="Line 15">
                <a:extLst>
                  <a:ext uri="{FF2B5EF4-FFF2-40B4-BE49-F238E27FC236}">
                    <a16:creationId xmlns:a16="http://schemas.microsoft.com/office/drawing/2014/main" id="{189C55C2-043E-49C7-9ED9-714BF5558289}"/>
                  </a:ext>
                </a:extLst>
              </p:cNvPr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 flipH="1" flipV="1">
                <a:off x="1295400" y="3200400"/>
                <a:ext cx="381000" cy="457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6" name="Line 16">
                <a:extLst>
                  <a:ext uri="{FF2B5EF4-FFF2-40B4-BE49-F238E27FC236}">
                    <a16:creationId xmlns:a16="http://schemas.microsoft.com/office/drawing/2014/main" id="{8F2E69A3-8CB0-4472-8049-F4AB3FF21B32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457200" y="1600200"/>
                <a:ext cx="762000" cy="838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" name="Line 18">
                <a:extLst>
                  <a:ext uri="{FF2B5EF4-FFF2-40B4-BE49-F238E27FC236}">
                    <a16:creationId xmlns:a16="http://schemas.microsoft.com/office/drawing/2014/main" id="{C345904E-21AD-43AE-88C6-AF134722CDFA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304800" y="2438400"/>
                <a:ext cx="1676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" name="Line 19">
                <a:extLst>
                  <a:ext uri="{FF2B5EF4-FFF2-40B4-BE49-F238E27FC236}">
                    <a16:creationId xmlns:a16="http://schemas.microsoft.com/office/drawing/2014/main" id="{41163ECD-D797-4B9E-B423-9E752A39670E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 flipV="1">
                <a:off x="457200" y="914400"/>
                <a:ext cx="0" cy="1676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9" name="AutoShape 20">
                <a:extLst>
                  <a:ext uri="{FF2B5EF4-FFF2-40B4-BE49-F238E27FC236}">
                    <a16:creationId xmlns:a16="http://schemas.microsoft.com/office/drawing/2014/main" id="{6B2464D7-91BE-4302-BD08-1F0ACA4CEAEB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57200" y="1600200"/>
                <a:ext cx="838200" cy="838200"/>
              </a:xfrm>
              <a:prstGeom prst="rtTriangl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" name="Line 27">
                <a:extLst>
                  <a:ext uri="{FF2B5EF4-FFF2-40B4-BE49-F238E27FC236}">
                    <a16:creationId xmlns:a16="http://schemas.microsoft.com/office/drawing/2014/main" id="{3A26CFC3-050A-4C3E-AE9C-CD94E0941970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6553200" y="2438400"/>
                <a:ext cx="1676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1" name="Line 28">
                <a:extLst>
                  <a:ext uri="{FF2B5EF4-FFF2-40B4-BE49-F238E27FC236}">
                    <a16:creationId xmlns:a16="http://schemas.microsoft.com/office/drawing/2014/main" id="{7F0D56EC-0D51-4C03-8D78-7B9D0CB66051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5"/>
                </p:custDataLst>
              </p:nvPr>
            </p:nvSpPr>
            <p:spPr bwMode="auto">
              <a:xfrm flipV="1">
                <a:off x="6705600" y="914400"/>
                <a:ext cx="0" cy="1676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2" name="Oval 30">
                <a:extLst>
                  <a:ext uri="{FF2B5EF4-FFF2-40B4-BE49-F238E27FC236}">
                    <a16:creationId xmlns:a16="http://schemas.microsoft.com/office/drawing/2014/main" id="{46ED0DCD-B00C-45BA-AE59-9397612AF6B7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038600" y="2819400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" name="Oval 31">
                <a:extLst>
                  <a:ext uri="{FF2B5EF4-FFF2-40B4-BE49-F238E27FC236}">
                    <a16:creationId xmlns:a16="http://schemas.microsoft.com/office/drawing/2014/main" id="{9CDE1472-1899-4206-AC34-67283ADB4FD3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648200" y="3657600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4" name="Oval 32">
                <a:extLst>
                  <a:ext uri="{FF2B5EF4-FFF2-40B4-BE49-F238E27FC236}">
                    <a16:creationId xmlns:a16="http://schemas.microsoft.com/office/drawing/2014/main" id="{8949B3D8-5400-4ACE-B896-302AC7D6E186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3429000" y="3657600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5" name="Line 33">
                <a:extLst>
                  <a:ext uri="{FF2B5EF4-FFF2-40B4-BE49-F238E27FC236}">
                    <a16:creationId xmlns:a16="http://schemas.microsoft.com/office/drawing/2014/main" id="{80ACD495-5E99-4116-9CEA-632593A74A77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 flipV="1">
                <a:off x="3657600" y="3200400"/>
                <a:ext cx="457200" cy="457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" name="Line 34">
                <a:extLst>
                  <a:ext uri="{FF2B5EF4-FFF2-40B4-BE49-F238E27FC236}">
                    <a16:creationId xmlns:a16="http://schemas.microsoft.com/office/drawing/2014/main" id="{72EBF25D-1346-41D5-B8A6-08A03D03C83B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 flipH="1" flipV="1">
                <a:off x="4343400" y="3200400"/>
                <a:ext cx="381000" cy="457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7" name="Line 36">
                <a:extLst>
                  <a:ext uri="{FF2B5EF4-FFF2-40B4-BE49-F238E27FC236}">
                    <a16:creationId xmlns:a16="http://schemas.microsoft.com/office/drawing/2014/main" id="{925D6017-4019-4747-91C4-422F1ECC0ED3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3429000" y="2438400"/>
                <a:ext cx="1676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8" name="Line 37">
                <a:extLst>
                  <a:ext uri="{FF2B5EF4-FFF2-40B4-BE49-F238E27FC236}">
                    <a16:creationId xmlns:a16="http://schemas.microsoft.com/office/drawing/2014/main" id="{1D317B63-45E2-45C5-9824-75D64EB2DA01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 flipV="1">
                <a:off x="3581400" y="990600"/>
                <a:ext cx="0" cy="1676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9" name="Line 39">
                <a:extLst>
                  <a:ext uri="{FF2B5EF4-FFF2-40B4-BE49-F238E27FC236}">
                    <a16:creationId xmlns:a16="http://schemas.microsoft.com/office/drawing/2014/main" id="{96A9889D-00F5-421F-8B18-274FD9122E94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57200" y="1600200"/>
                <a:ext cx="838200" cy="83820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" name="AutoShape 40">
                <a:extLst>
                  <a:ext uri="{FF2B5EF4-FFF2-40B4-BE49-F238E27FC236}">
                    <a16:creationId xmlns:a16="http://schemas.microsoft.com/office/drawing/2014/main" id="{B5ABA6A3-C08B-4BE9-B4A0-F17E1EF90068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3886200" y="1295400"/>
                <a:ext cx="685800" cy="914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" name="AutoShape 41">
                <a:extLst>
                  <a:ext uri="{FF2B5EF4-FFF2-40B4-BE49-F238E27FC236}">
                    <a16:creationId xmlns:a16="http://schemas.microsoft.com/office/drawing/2014/main" id="{B6E69B3A-A556-4A22-991C-257445A171BC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7162800" y="914400"/>
                <a:ext cx="914400" cy="1143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" name="AutoShape 42">
                <a:extLst>
                  <a:ext uri="{FF2B5EF4-FFF2-40B4-BE49-F238E27FC236}">
                    <a16:creationId xmlns:a16="http://schemas.microsoft.com/office/drawing/2014/main" id="{A88A7509-B24D-432B-B382-5D3B1BAD6047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6781800" y="990600"/>
                <a:ext cx="457200" cy="1295400"/>
              </a:xfrm>
              <a:prstGeom prst="rtTriangle">
                <a:avLst/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" name="AutoShape 43">
                <a:extLst>
                  <a:ext uri="{FF2B5EF4-FFF2-40B4-BE49-F238E27FC236}">
                    <a16:creationId xmlns:a16="http://schemas.microsoft.com/office/drawing/2014/main" id="{2D146679-B781-4FB8-AEAF-EBD1683C24C8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7467600" y="1143000"/>
                <a:ext cx="381000" cy="533400"/>
              </a:xfrm>
              <a:prstGeom prst="rtTriangle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" name="Oval 44">
                <a:extLst>
                  <a:ext uri="{FF2B5EF4-FFF2-40B4-BE49-F238E27FC236}">
                    <a16:creationId xmlns:a16="http://schemas.microsoft.com/office/drawing/2014/main" id="{9B752EB0-AF53-489E-B847-2BE4A200F145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4648200" y="4267200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" name="Oval 45">
                <a:extLst>
                  <a:ext uri="{FF2B5EF4-FFF2-40B4-BE49-F238E27FC236}">
                    <a16:creationId xmlns:a16="http://schemas.microsoft.com/office/drawing/2014/main" id="{7AE2FE04-9C34-4339-BE49-C9FB8C6FAABF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3429000" y="4267200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6" name="Line 46">
                <a:extLst>
                  <a:ext uri="{FF2B5EF4-FFF2-40B4-BE49-F238E27FC236}">
                    <a16:creationId xmlns:a16="http://schemas.microsoft.com/office/drawing/2014/main" id="{BD15FE8E-613D-4680-BF76-0E16B6EA05C1}"/>
                  </a:ext>
                </a:extLst>
              </p:cNvPr>
              <p:cNvSpPr>
                <a:spLocks noChangeShapeType="1"/>
              </p:cNvSpPr>
              <p:nvPr>
                <p:custDataLst>
                  <p:tags r:id="rId30"/>
                </p:custDataLst>
              </p:nvPr>
            </p:nvSpPr>
            <p:spPr bwMode="auto">
              <a:xfrm flipV="1">
                <a:off x="3657600" y="4038600"/>
                <a:ext cx="1066800" cy="228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7" name="Line 47">
                <a:extLst>
                  <a:ext uri="{FF2B5EF4-FFF2-40B4-BE49-F238E27FC236}">
                    <a16:creationId xmlns:a16="http://schemas.microsoft.com/office/drawing/2014/main" id="{790A78EA-551F-493C-9A95-0CBE4740E5BA}"/>
                  </a:ext>
                </a:extLst>
              </p:cNvPr>
              <p:cNvSpPr>
                <a:spLocks noChangeShapeType="1"/>
              </p:cNvSpPr>
              <p:nvPr>
                <p:custDataLst>
                  <p:tags r:id="rId31"/>
                </p:custDataLst>
              </p:nvPr>
            </p:nvSpPr>
            <p:spPr bwMode="auto">
              <a:xfrm flipH="1" flipV="1">
                <a:off x="3733800" y="3962400"/>
                <a:ext cx="990600" cy="3048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8" name="Line 48">
                <a:extLst>
                  <a:ext uri="{FF2B5EF4-FFF2-40B4-BE49-F238E27FC236}">
                    <a16:creationId xmlns:a16="http://schemas.microsoft.com/office/drawing/2014/main" id="{5CA3445B-7933-41B0-A043-06DB58D8DF15}"/>
                  </a:ext>
                </a:extLst>
              </p:cNvPr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 flipV="1">
                <a:off x="3581400" y="4038600"/>
                <a:ext cx="0" cy="228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9" name="Line 49">
                <a:extLst>
                  <a:ext uri="{FF2B5EF4-FFF2-40B4-BE49-F238E27FC236}">
                    <a16:creationId xmlns:a16="http://schemas.microsoft.com/office/drawing/2014/main" id="{5372FA1E-5B2D-4B42-AC4D-5D7E1AB9A1F2}"/>
                  </a:ext>
                </a:extLst>
              </p:cNvPr>
              <p:cNvSpPr>
                <a:spLocks noChangeShapeType="1"/>
              </p:cNvSpPr>
              <p:nvPr>
                <p:custDataLst>
                  <p:tags r:id="rId33"/>
                </p:custDataLst>
              </p:nvPr>
            </p:nvSpPr>
            <p:spPr bwMode="auto">
              <a:xfrm flipV="1">
                <a:off x="4876800" y="4038600"/>
                <a:ext cx="0" cy="228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0" name="Oval 50">
                <a:extLst>
                  <a:ext uri="{FF2B5EF4-FFF2-40B4-BE49-F238E27FC236}">
                    <a16:creationId xmlns:a16="http://schemas.microsoft.com/office/drawing/2014/main" id="{A3EEB55B-8446-43F4-9880-9D5F4B603BE7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7315200" y="2819400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" name="Oval 51">
                <a:extLst>
                  <a:ext uri="{FF2B5EF4-FFF2-40B4-BE49-F238E27FC236}">
                    <a16:creationId xmlns:a16="http://schemas.microsoft.com/office/drawing/2014/main" id="{069F1EF9-8F9B-49FD-8F35-09FB598F071C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7924800" y="3657600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" name="Oval 52">
                <a:extLst>
                  <a:ext uri="{FF2B5EF4-FFF2-40B4-BE49-F238E27FC236}">
                    <a16:creationId xmlns:a16="http://schemas.microsoft.com/office/drawing/2014/main" id="{34A0B2CA-6950-461A-AD31-A11F4997B313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6705600" y="3657600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" name="Line 53">
                <a:extLst>
                  <a:ext uri="{FF2B5EF4-FFF2-40B4-BE49-F238E27FC236}">
                    <a16:creationId xmlns:a16="http://schemas.microsoft.com/office/drawing/2014/main" id="{16344494-09D0-47D5-A0A2-D5E39DB8DB5F}"/>
                  </a:ext>
                </a:extLst>
              </p:cNvPr>
              <p:cNvSpPr>
                <a:spLocks noChangeShapeType="1"/>
              </p:cNvSpPr>
              <p:nvPr>
                <p:custDataLst>
                  <p:tags r:id="rId37"/>
                </p:custDataLst>
              </p:nvPr>
            </p:nvSpPr>
            <p:spPr bwMode="auto">
              <a:xfrm flipV="1">
                <a:off x="6934200" y="3200400"/>
                <a:ext cx="457200" cy="457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4" name="Line 54">
                <a:extLst>
                  <a:ext uri="{FF2B5EF4-FFF2-40B4-BE49-F238E27FC236}">
                    <a16:creationId xmlns:a16="http://schemas.microsoft.com/office/drawing/2014/main" id="{161B9A54-03C3-41C0-B648-A0FFFFDC1FEA}"/>
                  </a:ext>
                </a:extLst>
              </p:cNvPr>
              <p:cNvSpPr>
                <a:spLocks noChangeShapeType="1"/>
              </p:cNvSpPr>
              <p:nvPr>
                <p:custDataLst>
                  <p:tags r:id="rId38"/>
                </p:custDataLst>
              </p:nvPr>
            </p:nvSpPr>
            <p:spPr bwMode="auto">
              <a:xfrm flipH="1" flipV="1">
                <a:off x="7620000" y="3200400"/>
                <a:ext cx="381000" cy="457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5" name="Oval 55">
                <a:extLst>
                  <a:ext uri="{FF2B5EF4-FFF2-40B4-BE49-F238E27FC236}">
                    <a16:creationId xmlns:a16="http://schemas.microsoft.com/office/drawing/2014/main" id="{3FCF5B24-5C1A-48E1-8EAB-0A4BFD2A0D27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7924800" y="4267200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6" name="Oval 56">
                <a:extLst>
                  <a:ext uri="{FF2B5EF4-FFF2-40B4-BE49-F238E27FC236}">
                    <a16:creationId xmlns:a16="http://schemas.microsoft.com/office/drawing/2014/main" id="{85010903-43D5-41AA-9B5E-4F9073B0BA18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6705600" y="4267200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7" name="Line 57">
                <a:extLst>
                  <a:ext uri="{FF2B5EF4-FFF2-40B4-BE49-F238E27FC236}">
                    <a16:creationId xmlns:a16="http://schemas.microsoft.com/office/drawing/2014/main" id="{679554A8-E759-4282-AB28-9FAA927ABEF6}"/>
                  </a:ext>
                </a:extLst>
              </p:cNvPr>
              <p:cNvSpPr>
                <a:spLocks noChangeShapeType="1"/>
              </p:cNvSpPr>
              <p:nvPr>
                <p:custDataLst>
                  <p:tags r:id="rId41"/>
                </p:custDataLst>
              </p:nvPr>
            </p:nvSpPr>
            <p:spPr bwMode="auto">
              <a:xfrm flipV="1">
                <a:off x="6934200" y="4038600"/>
                <a:ext cx="1066800" cy="228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8" name="Line 58">
                <a:extLst>
                  <a:ext uri="{FF2B5EF4-FFF2-40B4-BE49-F238E27FC236}">
                    <a16:creationId xmlns:a16="http://schemas.microsoft.com/office/drawing/2014/main" id="{20BDCC4A-75BF-4A25-B35A-F1013B3E8C42}"/>
                  </a:ext>
                </a:extLst>
              </p:cNvPr>
              <p:cNvSpPr>
                <a:spLocks noChangeShapeType="1"/>
              </p:cNvSpPr>
              <p:nvPr>
                <p:custDataLst>
                  <p:tags r:id="rId42"/>
                </p:custDataLst>
              </p:nvPr>
            </p:nvSpPr>
            <p:spPr bwMode="auto">
              <a:xfrm flipH="1" flipV="1">
                <a:off x="7010400" y="3962400"/>
                <a:ext cx="990600" cy="3048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9" name="Line 59">
                <a:extLst>
                  <a:ext uri="{FF2B5EF4-FFF2-40B4-BE49-F238E27FC236}">
                    <a16:creationId xmlns:a16="http://schemas.microsoft.com/office/drawing/2014/main" id="{705D1125-B7F7-4B85-8E5D-247904672E0E}"/>
                  </a:ext>
                </a:extLst>
              </p:cNvPr>
              <p:cNvSpPr>
                <a:spLocks noChangeShapeType="1"/>
              </p:cNvSpPr>
              <p:nvPr>
                <p:custDataLst>
                  <p:tags r:id="rId43"/>
                </p:custDataLst>
              </p:nvPr>
            </p:nvSpPr>
            <p:spPr bwMode="auto">
              <a:xfrm flipV="1">
                <a:off x="6858000" y="4038600"/>
                <a:ext cx="0" cy="228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0" name="Line 60">
                <a:extLst>
                  <a:ext uri="{FF2B5EF4-FFF2-40B4-BE49-F238E27FC236}">
                    <a16:creationId xmlns:a16="http://schemas.microsoft.com/office/drawing/2014/main" id="{D13A3884-A968-4A64-9E73-D716990CC056}"/>
                  </a:ext>
                </a:extLst>
              </p:cNvPr>
              <p:cNvSpPr>
                <a:spLocks noChangeShapeType="1"/>
              </p:cNvSpPr>
              <p:nvPr>
                <p:custDataLst>
                  <p:tags r:id="rId44"/>
                </p:custDataLst>
              </p:nvPr>
            </p:nvSpPr>
            <p:spPr bwMode="auto">
              <a:xfrm flipV="1">
                <a:off x="8153400" y="4038600"/>
                <a:ext cx="0" cy="228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" name="Oval 61">
                <a:extLst>
                  <a:ext uri="{FF2B5EF4-FFF2-40B4-BE49-F238E27FC236}">
                    <a16:creationId xmlns:a16="http://schemas.microsoft.com/office/drawing/2014/main" id="{E2DA5FCB-B04E-4FCD-89AB-7AA453F4ACDE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7924800" y="4876800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2" name="Oval 62">
                <a:extLst>
                  <a:ext uri="{FF2B5EF4-FFF2-40B4-BE49-F238E27FC236}">
                    <a16:creationId xmlns:a16="http://schemas.microsoft.com/office/drawing/2014/main" id="{06B2492B-517F-4A1B-8D8F-B67A7EC1ABC1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6705600" y="4876800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3" name="Line 63">
                <a:extLst>
                  <a:ext uri="{FF2B5EF4-FFF2-40B4-BE49-F238E27FC236}">
                    <a16:creationId xmlns:a16="http://schemas.microsoft.com/office/drawing/2014/main" id="{7387BB66-016F-45BB-A806-EA170D9FFFB1}"/>
                  </a:ext>
                </a:extLst>
              </p:cNvPr>
              <p:cNvSpPr>
                <a:spLocks noChangeShapeType="1"/>
              </p:cNvSpPr>
              <p:nvPr>
                <p:custDataLst>
                  <p:tags r:id="rId47"/>
                </p:custDataLst>
              </p:nvPr>
            </p:nvSpPr>
            <p:spPr bwMode="auto">
              <a:xfrm flipV="1">
                <a:off x="6934200" y="4648200"/>
                <a:ext cx="1066800" cy="228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4" name="Line 64">
                <a:extLst>
                  <a:ext uri="{FF2B5EF4-FFF2-40B4-BE49-F238E27FC236}">
                    <a16:creationId xmlns:a16="http://schemas.microsoft.com/office/drawing/2014/main" id="{EB8259FD-157E-41CD-816A-FAEF13F8CA65}"/>
                  </a:ext>
                </a:extLst>
              </p:cNvPr>
              <p:cNvSpPr>
                <a:spLocks noChangeShapeType="1"/>
              </p:cNvSpPr>
              <p:nvPr>
                <p:custDataLst>
                  <p:tags r:id="rId48"/>
                </p:custDataLst>
              </p:nvPr>
            </p:nvSpPr>
            <p:spPr bwMode="auto">
              <a:xfrm flipH="1" flipV="1">
                <a:off x="7010400" y="4572000"/>
                <a:ext cx="990600" cy="3048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" name="Line 65">
                <a:extLst>
                  <a:ext uri="{FF2B5EF4-FFF2-40B4-BE49-F238E27FC236}">
                    <a16:creationId xmlns:a16="http://schemas.microsoft.com/office/drawing/2014/main" id="{B5B4547B-A411-4936-B464-3E852B527D7C}"/>
                  </a:ext>
                </a:extLst>
              </p:cNvPr>
              <p:cNvSpPr>
                <a:spLocks noChangeShapeType="1"/>
              </p:cNvSpPr>
              <p:nvPr>
                <p:custDataLst>
                  <p:tags r:id="rId49"/>
                </p:custDataLst>
              </p:nvPr>
            </p:nvSpPr>
            <p:spPr bwMode="auto">
              <a:xfrm flipV="1">
                <a:off x="6858000" y="4648200"/>
                <a:ext cx="0" cy="228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6" name="Line 66">
                <a:extLst>
                  <a:ext uri="{FF2B5EF4-FFF2-40B4-BE49-F238E27FC236}">
                    <a16:creationId xmlns:a16="http://schemas.microsoft.com/office/drawing/2014/main" id="{2AEBF786-2AAD-4AE3-AA60-D5EF6946838F}"/>
                  </a:ext>
                </a:extLst>
              </p:cNvPr>
              <p:cNvSpPr>
                <a:spLocks noChangeShapeType="1"/>
              </p:cNvSpPr>
              <p:nvPr>
                <p:custDataLst>
                  <p:tags r:id="rId50"/>
                </p:custDataLst>
              </p:nvPr>
            </p:nvSpPr>
            <p:spPr bwMode="auto">
              <a:xfrm flipV="1">
                <a:off x="8153400" y="4648200"/>
                <a:ext cx="0" cy="228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283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7DD6-F856-43FE-85C5-339478EF7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Lucida Console" panose="020B0609040504020204" pitchFamily="49" charset="0"/>
                <a:ea typeface="+mn-ea"/>
                <a:cs typeface="+mn-cs"/>
              </a:rPr>
              <a:t>Perceptron</a:t>
            </a:r>
            <a:endParaRPr lang="en-IN" sz="3600" dirty="0"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2D0A2-AFF3-4C64-BD8E-4402F6B3F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First neural network learning model in the 1960’s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Simple and limited (single layer models)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Basic concepts are similar for multi-layer models so this is a good learning tool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Still used in many current applications (modems, etc.)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1248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FF303-2977-45BB-8540-0E45B75D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219" y="286605"/>
            <a:ext cx="11967410" cy="1450757"/>
          </a:xfrm>
        </p:spPr>
        <p:txBody>
          <a:bodyPr/>
          <a:lstStyle/>
          <a:p>
            <a:r>
              <a:rPr lang="en-US" dirty="0">
                <a:latin typeface="Lucida Console" panose="020B0609040504020204" pitchFamily="49" charset="0"/>
              </a:rPr>
              <a:t>What do each of these layer do ?</a:t>
            </a:r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662E00-D90B-4328-9600-BDB0FD125D64}"/>
              </a:ext>
            </a:extLst>
          </p:cNvPr>
          <p:cNvGrpSpPr/>
          <p:nvPr/>
        </p:nvGrpSpPr>
        <p:grpSpPr>
          <a:xfrm>
            <a:off x="2073943" y="2029489"/>
            <a:ext cx="9203657" cy="4280578"/>
            <a:chOff x="180975" y="1772816"/>
            <a:chExt cx="9374678" cy="600289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A3C652-D723-407C-8EB9-118FF873996B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80975" y="6172993"/>
              <a:ext cx="2609850" cy="7898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91440" indent="-91440" defTabSz="914400">
                <a:lnSpc>
                  <a:spcPct val="85000"/>
                </a:lnSpc>
                <a:spcBef>
                  <a:spcPct val="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GB" altLang="en-US" sz="1800" spc="-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Console" panose="020B0609040504020204" pitchFamily="49" charset="0"/>
                </a:rPr>
                <a:t>1st layer draws linear boundaries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60722B-18A0-48F2-B451-D61217C7BECA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238500" y="6172993"/>
              <a:ext cx="2819400" cy="1602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91440" indent="-91440" defTabSz="914400">
                <a:lnSpc>
                  <a:spcPct val="85000"/>
                </a:lnSpc>
                <a:spcBef>
                  <a:spcPct val="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GB" altLang="en-US" sz="1800" spc="-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Console" panose="020B0609040504020204" pitchFamily="49" charset="0"/>
                </a:rPr>
                <a:t>2nd layer combines the boundaries</a:t>
              </a:r>
            </a:p>
            <a:p>
              <a:pPr>
                <a:spcBef>
                  <a:spcPct val="50000"/>
                </a:spcBef>
              </a:pPr>
              <a:endParaRPr lang="en-GB" altLang="en-US" dirty="0"/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D3939EB9-6FAE-46C7-AC83-B078586FC179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279053" y="6116215"/>
              <a:ext cx="3276600" cy="11200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91440" indent="-91440" defTabSz="914400">
                <a:lnSpc>
                  <a:spcPct val="85000"/>
                </a:lnSpc>
                <a:spcBef>
                  <a:spcPct val="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GB" altLang="en-US" sz="1800" spc="-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Console" panose="020B0609040504020204" pitchFamily="49" charset="0"/>
                </a:rPr>
                <a:t>3rd layer can generate arbitrarily complex boundaries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FDD84AA-FEAC-44C5-A05E-FD029C7B2ABF}"/>
                </a:ext>
              </a:extLst>
            </p:cNvPr>
            <p:cNvGrpSpPr/>
            <p:nvPr/>
          </p:nvGrpSpPr>
          <p:grpSpPr>
            <a:xfrm>
              <a:off x="304800" y="1772816"/>
              <a:ext cx="8001000" cy="4343400"/>
              <a:chOff x="304800" y="914400"/>
              <a:chExt cx="8001000" cy="4343400"/>
            </a:xfrm>
          </p:grpSpPr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259768AA-E4C3-4E6C-A93D-3749C355A143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3429000" y="2647950"/>
                <a:ext cx="184150" cy="1004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GB" altLang="en-US"/>
              </a:p>
              <a:p>
                <a:pPr>
                  <a:spcBef>
                    <a:spcPct val="50000"/>
                  </a:spcBef>
                </a:pPr>
                <a:endParaRPr lang="en-GB" altLang="en-US"/>
              </a:p>
            </p:txBody>
          </p:sp>
          <p:sp>
            <p:nvSpPr>
              <p:cNvPr id="11" name="Oval 11">
                <a:extLst>
                  <a:ext uri="{FF2B5EF4-FFF2-40B4-BE49-F238E27FC236}">
                    <a16:creationId xmlns:a16="http://schemas.microsoft.com/office/drawing/2014/main" id="{09B4CCFA-5E31-4227-A6B9-4FF99EF56DC6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990600" y="2819400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" name="Oval 12">
                <a:extLst>
                  <a:ext uri="{FF2B5EF4-FFF2-40B4-BE49-F238E27FC236}">
                    <a16:creationId xmlns:a16="http://schemas.microsoft.com/office/drawing/2014/main" id="{734F813D-AD41-424A-AD69-93683F043BC1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600200" y="3657600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" name="Oval 13">
                <a:extLst>
                  <a:ext uri="{FF2B5EF4-FFF2-40B4-BE49-F238E27FC236}">
                    <a16:creationId xmlns:a16="http://schemas.microsoft.com/office/drawing/2014/main" id="{17748D86-74D9-48C0-982C-33E9124C390E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381000" y="3657600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4" name="Line 14">
                <a:extLst>
                  <a:ext uri="{FF2B5EF4-FFF2-40B4-BE49-F238E27FC236}">
                    <a16:creationId xmlns:a16="http://schemas.microsoft.com/office/drawing/2014/main" id="{17CECF84-F4D6-4854-9D6A-B248581F8DED}"/>
                  </a:ext>
                </a:extLst>
              </p:cNvPr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auto">
              <a:xfrm flipV="1">
                <a:off x="609600" y="3200400"/>
                <a:ext cx="457200" cy="457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" name="Line 15">
                <a:extLst>
                  <a:ext uri="{FF2B5EF4-FFF2-40B4-BE49-F238E27FC236}">
                    <a16:creationId xmlns:a16="http://schemas.microsoft.com/office/drawing/2014/main" id="{189C55C2-043E-49C7-9ED9-714BF5558289}"/>
                  </a:ext>
                </a:extLst>
              </p:cNvPr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 flipH="1" flipV="1">
                <a:off x="1295400" y="3200400"/>
                <a:ext cx="381000" cy="457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6" name="Line 16">
                <a:extLst>
                  <a:ext uri="{FF2B5EF4-FFF2-40B4-BE49-F238E27FC236}">
                    <a16:creationId xmlns:a16="http://schemas.microsoft.com/office/drawing/2014/main" id="{8F2E69A3-8CB0-4472-8049-F4AB3FF21B32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457200" y="1600200"/>
                <a:ext cx="762000" cy="838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" name="Line 18">
                <a:extLst>
                  <a:ext uri="{FF2B5EF4-FFF2-40B4-BE49-F238E27FC236}">
                    <a16:creationId xmlns:a16="http://schemas.microsoft.com/office/drawing/2014/main" id="{C345904E-21AD-43AE-88C6-AF134722CDFA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304800" y="2438400"/>
                <a:ext cx="1676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" name="Line 19">
                <a:extLst>
                  <a:ext uri="{FF2B5EF4-FFF2-40B4-BE49-F238E27FC236}">
                    <a16:creationId xmlns:a16="http://schemas.microsoft.com/office/drawing/2014/main" id="{41163ECD-D797-4B9E-B423-9E752A39670E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 flipV="1">
                <a:off x="457200" y="914400"/>
                <a:ext cx="0" cy="1676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9" name="AutoShape 20">
                <a:extLst>
                  <a:ext uri="{FF2B5EF4-FFF2-40B4-BE49-F238E27FC236}">
                    <a16:creationId xmlns:a16="http://schemas.microsoft.com/office/drawing/2014/main" id="{6B2464D7-91BE-4302-BD08-1F0ACA4CEAEB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57200" y="1600200"/>
                <a:ext cx="838200" cy="838200"/>
              </a:xfrm>
              <a:prstGeom prst="rtTriangl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" name="Line 27">
                <a:extLst>
                  <a:ext uri="{FF2B5EF4-FFF2-40B4-BE49-F238E27FC236}">
                    <a16:creationId xmlns:a16="http://schemas.microsoft.com/office/drawing/2014/main" id="{3A26CFC3-050A-4C3E-AE9C-CD94E0941970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6553200" y="2438400"/>
                <a:ext cx="1676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1" name="Line 28">
                <a:extLst>
                  <a:ext uri="{FF2B5EF4-FFF2-40B4-BE49-F238E27FC236}">
                    <a16:creationId xmlns:a16="http://schemas.microsoft.com/office/drawing/2014/main" id="{7F0D56EC-0D51-4C03-8D78-7B9D0CB66051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5"/>
                </p:custDataLst>
              </p:nvPr>
            </p:nvSpPr>
            <p:spPr bwMode="auto">
              <a:xfrm flipV="1">
                <a:off x="6705600" y="914400"/>
                <a:ext cx="0" cy="1676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2" name="Oval 30">
                <a:extLst>
                  <a:ext uri="{FF2B5EF4-FFF2-40B4-BE49-F238E27FC236}">
                    <a16:creationId xmlns:a16="http://schemas.microsoft.com/office/drawing/2014/main" id="{46ED0DCD-B00C-45BA-AE59-9397612AF6B7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038600" y="2819400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" name="Oval 31">
                <a:extLst>
                  <a:ext uri="{FF2B5EF4-FFF2-40B4-BE49-F238E27FC236}">
                    <a16:creationId xmlns:a16="http://schemas.microsoft.com/office/drawing/2014/main" id="{9CDE1472-1899-4206-AC34-67283ADB4FD3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648200" y="3657600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4" name="Oval 32">
                <a:extLst>
                  <a:ext uri="{FF2B5EF4-FFF2-40B4-BE49-F238E27FC236}">
                    <a16:creationId xmlns:a16="http://schemas.microsoft.com/office/drawing/2014/main" id="{8949B3D8-5400-4ACE-B896-302AC7D6E186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3429000" y="3657600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5" name="Line 33">
                <a:extLst>
                  <a:ext uri="{FF2B5EF4-FFF2-40B4-BE49-F238E27FC236}">
                    <a16:creationId xmlns:a16="http://schemas.microsoft.com/office/drawing/2014/main" id="{80ACD495-5E99-4116-9CEA-632593A74A77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 flipV="1">
                <a:off x="3657600" y="3200400"/>
                <a:ext cx="457200" cy="457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" name="Line 34">
                <a:extLst>
                  <a:ext uri="{FF2B5EF4-FFF2-40B4-BE49-F238E27FC236}">
                    <a16:creationId xmlns:a16="http://schemas.microsoft.com/office/drawing/2014/main" id="{72EBF25D-1346-41D5-B8A6-08A03D03C83B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 flipH="1" flipV="1">
                <a:off x="4343400" y="3200400"/>
                <a:ext cx="381000" cy="457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7" name="Line 36">
                <a:extLst>
                  <a:ext uri="{FF2B5EF4-FFF2-40B4-BE49-F238E27FC236}">
                    <a16:creationId xmlns:a16="http://schemas.microsoft.com/office/drawing/2014/main" id="{925D6017-4019-4747-91C4-422F1ECC0ED3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3429000" y="2438400"/>
                <a:ext cx="1676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8" name="Line 37">
                <a:extLst>
                  <a:ext uri="{FF2B5EF4-FFF2-40B4-BE49-F238E27FC236}">
                    <a16:creationId xmlns:a16="http://schemas.microsoft.com/office/drawing/2014/main" id="{1D317B63-45E2-45C5-9824-75D64EB2DA01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 flipV="1">
                <a:off x="3581400" y="990600"/>
                <a:ext cx="0" cy="1676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9" name="Line 39">
                <a:extLst>
                  <a:ext uri="{FF2B5EF4-FFF2-40B4-BE49-F238E27FC236}">
                    <a16:creationId xmlns:a16="http://schemas.microsoft.com/office/drawing/2014/main" id="{96A9889D-00F5-421F-8B18-274FD9122E94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57200" y="1600200"/>
                <a:ext cx="838200" cy="83820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" name="AutoShape 40">
                <a:extLst>
                  <a:ext uri="{FF2B5EF4-FFF2-40B4-BE49-F238E27FC236}">
                    <a16:creationId xmlns:a16="http://schemas.microsoft.com/office/drawing/2014/main" id="{B5ABA6A3-C08B-4BE9-B4A0-F17E1EF90068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3886200" y="1295400"/>
                <a:ext cx="685800" cy="914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" name="AutoShape 41">
                <a:extLst>
                  <a:ext uri="{FF2B5EF4-FFF2-40B4-BE49-F238E27FC236}">
                    <a16:creationId xmlns:a16="http://schemas.microsoft.com/office/drawing/2014/main" id="{B6E69B3A-A556-4A22-991C-257445A171BC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7162800" y="914400"/>
                <a:ext cx="914400" cy="1143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" name="AutoShape 42">
                <a:extLst>
                  <a:ext uri="{FF2B5EF4-FFF2-40B4-BE49-F238E27FC236}">
                    <a16:creationId xmlns:a16="http://schemas.microsoft.com/office/drawing/2014/main" id="{A88A7509-B24D-432B-B382-5D3B1BAD6047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6781800" y="990600"/>
                <a:ext cx="457200" cy="1295400"/>
              </a:xfrm>
              <a:prstGeom prst="rtTriangle">
                <a:avLst/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" name="AutoShape 43">
                <a:extLst>
                  <a:ext uri="{FF2B5EF4-FFF2-40B4-BE49-F238E27FC236}">
                    <a16:creationId xmlns:a16="http://schemas.microsoft.com/office/drawing/2014/main" id="{2D146679-B781-4FB8-AEAF-EBD1683C24C8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7467600" y="1143000"/>
                <a:ext cx="381000" cy="533400"/>
              </a:xfrm>
              <a:prstGeom prst="rtTriangle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" name="Oval 44">
                <a:extLst>
                  <a:ext uri="{FF2B5EF4-FFF2-40B4-BE49-F238E27FC236}">
                    <a16:creationId xmlns:a16="http://schemas.microsoft.com/office/drawing/2014/main" id="{9B752EB0-AF53-489E-B847-2BE4A200F145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4648200" y="4267200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" name="Oval 45">
                <a:extLst>
                  <a:ext uri="{FF2B5EF4-FFF2-40B4-BE49-F238E27FC236}">
                    <a16:creationId xmlns:a16="http://schemas.microsoft.com/office/drawing/2014/main" id="{7AE2FE04-9C34-4339-BE49-C9FB8C6FAABF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3429000" y="4267200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6" name="Line 46">
                <a:extLst>
                  <a:ext uri="{FF2B5EF4-FFF2-40B4-BE49-F238E27FC236}">
                    <a16:creationId xmlns:a16="http://schemas.microsoft.com/office/drawing/2014/main" id="{BD15FE8E-613D-4680-BF76-0E16B6EA05C1}"/>
                  </a:ext>
                </a:extLst>
              </p:cNvPr>
              <p:cNvSpPr>
                <a:spLocks noChangeShapeType="1"/>
              </p:cNvSpPr>
              <p:nvPr>
                <p:custDataLst>
                  <p:tags r:id="rId30"/>
                </p:custDataLst>
              </p:nvPr>
            </p:nvSpPr>
            <p:spPr bwMode="auto">
              <a:xfrm flipV="1">
                <a:off x="3657600" y="4038600"/>
                <a:ext cx="1066800" cy="228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7" name="Line 47">
                <a:extLst>
                  <a:ext uri="{FF2B5EF4-FFF2-40B4-BE49-F238E27FC236}">
                    <a16:creationId xmlns:a16="http://schemas.microsoft.com/office/drawing/2014/main" id="{790A78EA-551F-493C-9A95-0CBE4740E5BA}"/>
                  </a:ext>
                </a:extLst>
              </p:cNvPr>
              <p:cNvSpPr>
                <a:spLocks noChangeShapeType="1"/>
              </p:cNvSpPr>
              <p:nvPr>
                <p:custDataLst>
                  <p:tags r:id="rId31"/>
                </p:custDataLst>
              </p:nvPr>
            </p:nvSpPr>
            <p:spPr bwMode="auto">
              <a:xfrm flipH="1" flipV="1">
                <a:off x="3733800" y="3962400"/>
                <a:ext cx="990600" cy="3048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8" name="Line 48">
                <a:extLst>
                  <a:ext uri="{FF2B5EF4-FFF2-40B4-BE49-F238E27FC236}">
                    <a16:creationId xmlns:a16="http://schemas.microsoft.com/office/drawing/2014/main" id="{5CA3445B-7933-41B0-A043-06DB58D8DF15}"/>
                  </a:ext>
                </a:extLst>
              </p:cNvPr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 flipV="1">
                <a:off x="3581400" y="4038600"/>
                <a:ext cx="0" cy="228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9" name="Line 49">
                <a:extLst>
                  <a:ext uri="{FF2B5EF4-FFF2-40B4-BE49-F238E27FC236}">
                    <a16:creationId xmlns:a16="http://schemas.microsoft.com/office/drawing/2014/main" id="{5372FA1E-5B2D-4B42-AC4D-5D7E1AB9A1F2}"/>
                  </a:ext>
                </a:extLst>
              </p:cNvPr>
              <p:cNvSpPr>
                <a:spLocks noChangeShapeType="1"/>
              </p:cNvSpPr>
              <p:nvPr>
                <p:custDataLst>
                  <p:tags r:id="rId33"/>
                </p:custDataLst>
              </p:nvPr>
            </p:nvSpPr>
            <p:spPr bwMode="auto">
              <a:xfrm flipV="1">
                <a:off x="4876800" y="4038600"/>
                <a:ext cx="0" cy="228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0" name="Oval 50">
                <a:extLst>
                  <a:ext uri="{FF2B5EF4-FFF2-40B4-BE49-F238E27FC236}">
                    <a16:creationId xmlns:a16="http://schemas.microsoft.com/office/drawing/2014/main" id="{A3EEB55B-8446-43F4-9880-9D5F4B603BE7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7315200" y="2819400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" name="Oval 51">
                <a:extLst>
                  <a:ext uri="{FF2B5EF4-FFF2-40B4-BE49-F238E27FC236}">
                    <a16:creationId xmlns:a16="http://schemas.microsoft.com/office/drawing/2014/main" id="{069F1EF9-8F9B-49FD-8F35-09FB598F071C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7924800" y="3657600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" name="Oval 52">
                <a:extLst>
                  <a:ext uri="{FF2B5EF4-FFF2-40B4-BE49-F238E27FC236}">
                    <a16:creationId xmlns:a16="http://schemas.microsoft.com/office/drawing/2014/main" id="{34A0B2CA-6950-461A-AD31-A11F4997B313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6705600" y="3657600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" name="Line 53">
                <a:extLst>
                  <a:ext uri="{FF2B5EF4-FFF2-40B4-BE49-F238E27FC236}">
                    <a16:creationId xmlns:a16="http://schemas.microsoft.com/office/drawing/2014/main" id="{16344494-09D0-47D5-A0A2-D5E39DB8DB5F}"/>
                  </a:ext>
                </a:extLst>
              </p:cNvPr>
              <p:cNvSpPr>
                <a:spLocks noChangeShapeType="1"/>
              </p:cNvSpPr>
              <p:nvPr>
                <p:custDataLst>
                  <p:tags r:id="rId37"/>
                </p:custDataLst>
              </p:nvPr>
            </p:nvSpPr>
            <p:spPr bwMode="auto">
              <a:xfrm flipV="1">
                <a:off x="6934200" y="3200400"/>
                <a:ext cx="457200" cy="457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4" name="Line 54">
                <a:extLst>
                  <a:ext uri="{FF2B5EF4-FFF2-40B4-BE49-F238E27FC236}">
                    <a16:creationId xmlns:a16="http://schemas.microsoft.com/office/drawing/2014/main" id="{161B9A54-03C3-41C0-B648-A0FFFFDC1FEA}"/>
                  </a:ext>
                </a:extLst>
              </p:cNvPr>
              <p:cNvSpPr>
                <a:spLocks noChangeShapeType="1"/>
              </p:cNvSpPr>
              <p:nvPr>
                <p:custDataLst>
                  <p:tags r:id="rId38"/>
                </p:custDataLst>
              </p:nvPr>
            </p:nvSpPr>
            <p:spPr bwMode="auto">
              <a:xfrm flipH="1" flipV="1">
                <a:off x="7620000" y="3200400"/>
                <a:ext cx="381000" cy="457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5" name="Oval 55">
                <a:extLst>
                  <a:ext uri="{FF2B5EF4-FFF2-40B4-BE49-F238E27FC236}">
                    <a16:creationId xmlns:a16="http://schemas.microsoft.com/office/drawing/2014/main" id="{3FCF5B24-5C1A-48E1-8EAB-0A4BFD2A0D27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7924800" y="4267200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6" name="Oval 56">
                <a:extLst>
                  <a:ext uri="{FF2B5EF4-FFF2-40B4-BE49-F238E27FC236}">
                    <a16:creationId xmlns:a16="http://schemas.microsoft.com/office/drawing/2014/main" id="{85010903-43D5-41AA-9B5E-4F9073B0BA18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6705600" y="4267200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7" name="Line 57">
                <a:extLst>
                  <a:ext uri="{FF2B5EF4-FFF2-40B4-BE49-F238E27FC236}">
                    <a16:creationId xmlns:a16="http://schemas.microsoft.com/office/drawing/2014/main" id="{679554A8-E759-4282-AB28-9FAA927ABEF6}"/>
                  </a:ext>
                </a:extLst>
              </p:cNvPr>
              <p:cNvSpPr>
                <a:spLocks noChangeShapeType="1"/>
              </p:cNvSpPr>
              <p:nvPr>
                <p:custDataLst>
                  <p:tags r:id="rId41"/>
                </p:custDataLst>
              </p:nvPr>
            </p:nvSpPr>
            <p:spPr bwMode="auto">
              <a:xfrm flipV="1">
                <a:off x="6934200" y="4038600"/>
                <a:ext cx="1066800" cy="228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8" name="Line 58">
                <a:extLst>
                  <a:ext uri="{FF2B5EF4-FFF2-40B4-BE49-F238E27FC236}">
                    <a16:creationId xmlns:a16="http://schemas.microsoft.com/office/drawing/2014/main" id="{20BDCC4A-75BF-4A25-B35A-F1013B3E8C42}"/>
                  </a:ext>
                </a:extLst>
              </p:cNvPr>
              <p:cNvSpPr>
                <a:spLocks noChangeShapeType="1"/>
              </p:cNvSpPr>
              <p:nvPr>
                <p:custDataLst>
                  <p:tags r:id="rId42"/>
                </p:custDataLst>
              </p:nvPr>
            </p:nvSpPr>
            <p:spPr bwMode="auto">
              <a:xfrm flipH="1" flipV="1">
                <a:off x="7010400" y="3962400"/>
                <a:ext cx="990600" cy="3048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9" name="Line 59">
                <a:extLst>
                  <a:ext uri="{FF2B5EF4-FFF2-40B4-BE49-F238E27FC236}">
                    <a16:creationId xmlns:a16="http://schemas.microsoft.com/office/drawing/2014/main" id="{705D1125-B7F7-4B85-8E5D-247904672E0E}"/>
                  </a:ext>
                </a:extLst>
              </p:cNvPr>
              <p:cNvSpPr>
                <a:spLocks noChangeShapeType="1"/>
              </p:cNvSpPr>
              <p:nvPr>
                <p:custDataLst>
                  <p:tags r:id="rId43"/>
                </p:custDataLst>
              </p:nvPr>
            </p:nvSpPr>
            <p:spPr bwMode="auto">
              <a:xfrm flipV="1">
                <a:off x="6858000" y="4038600"/>
                <a:ext cx="0" cy="228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0" name="Line 60">
                <a:extLst>
                  <a:ext uri="{FF2B5EF4-FFF2-40B4-BE49-F238E27FC236}">
                    <a16:creationId xmlns:a16="http://schemas.microsoft.com/office/drawing/2014/main" id="{D13A3884-A968-4A64-9E73-D716990CC056}"/>
                  </a:ext>
                </a:extLst>
              </p:cNvPr>
              <p:cNvSpPr>
                <a:spLocks noChangeShapeType="1"/>
              </p:cNvSpPr>
              <p:nvPr>
                <p:custDataLst>
                  <p:tags r:id="rId44"/>
                </p:custDataLst>
              </p:nvPr>
            </p:nvSpPr>
            <p:spPr bwMode="auto">
              <a:xfrm flipV="1">
                <a:off x="8153400" y="4038600"/>
                <a:ext cx="0" cy="228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" name="Oval 61">
                <a:extLst>
                  <a:ext uri="{FF2B5EF4-FFF2-40B4-BE49-F238E27FC236}">
                    <a16:creationId xmlns:a16="http://schemas.microsoft.com/office/drawing/2014/main" id="{E2DA5FCB-B04E-4FCD-89AB-7AA453F4ACDE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7924800" y="4876800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2" name="Oval 62">
                <a:extLst>
                  <a:ext uri="{FF2B5EF4-FFF2-40B4-BE49-F238E27FC236}">
                    <a16:creationId xmlns:a16="http://schemas.microsoft.com/office/drawing/2014/main" id="{06B2492B-517F-4A1B-8D8F-B67A7EC1ABC1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6705600" y="4876800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3" name="Line 63">
                <a:extLst>
                  <a:ext uri="{FF2B5EF4-FFF2-40B4-BE49-F238E27FC236}">
                    <a16:creationId xmlns:a16="http://schemas.microsoft.com/office/drawing/2014/main" id="{7387BB66-016F-45BB-A806-EA170D9FFFB1}"/>
                  </a:ext>
                </a:extLst>
              </p:cNvPr>
              <p:cNvSpPr>
                <a:spLocks noChangeShapeType="1"/>
              </p:cNvSpPr>
              <p:nvPr>
                <p:custDataLst>
                  <p:tags r:id="rId47"/>
                </p:custDataLst>
              </p:nvPr>
            </p:nvSpPr>
            <p:spPr bwMode="auto">
              <a:xfrm flipV="1">
                <a:off x="6934200" y="4648200"/>
                <a:ext cx="1066800" cy="228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4" name="Line 64">
                <a:extLst>
                  <a:ext uri="{FF2B5EF4-FFF2-40B4-BE49-F238E27FC236}">
                    <a16:creationId xmlns:a16="http://schemas.microsoft.com/office/drawing/2014/main" id="{EB8259FD-157E-41CD-816A-FAEF13F8CA65}"/>
                  </a:ext>
                </a:extLst>
              </p:cNvPr>
              <p:cNvSpPr>
                <a:spLocks noChangeShapeType="1"/>
              </p:cNvSpPr>
              <p:nvPr>
                <p:custDataLst>
                  <p:tags r:id="rId48"/>
                </p:custDataLst>
              </p:nvPr>
            </p:nvSpPr>
            <p:spPr bwMode="auto">
              <a:xfrm flipH="1" flipV="1">
                <a:off x="7010400" y="4572000"/>
                <a:ext cx="990600" cy="3048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" name="Line 65">
                <a:extLst>
                  <a:ext uri="{FF2B5EF4-FFF2-40B4-BE49-F238E27FC236}">
                    <a16:creationId xmlns:a16="http://schemas.microsoft.com/office/drawing/2014/main" id="{B5B4547B-A411-4936-B464-3E852B527D7C}"/>
                  </a:ext>
                </a:extLst>
              </p:cNvPr>
              <p:cNvSpPr>
                <a:spLocks noChangeShapeType="1"/>
              </p:cNvSpPr>
              <p:nvPr>
                <p:custDataLst>
                  <p:tags r:id="rId49"/>
                </p:custDataLst>
              </p:nvPr>
            </p:nvSpPr>
            <p:spPr bwMode="auto">
              <a:xfrm flipV="1">
                <a:off x="6858000" y="4648200"/>
                <a:ext cx="0" cy="228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6" name="Line 66">
                <a:extLst>
                  <a:ext uri="{FF2B5EF4-FFF2-40B4-BE49-F238E27FC236}">
                    <a16:creationId xmlns:a16="http://schemas.microsoft.com/office/drawing/2014/main" id="{2AEBF786-2AAD-4AE3-AA60-D5EF6946838F}"/>
                  </a:ext>
                </a:extLst>
              </p:cNvPr>
              <p:cNvSpPr>
                <a:spLocks noChangeShapeType="1"/>
              </p:cNvSpPr>
              <p:nvPr>
                <p:custDataLst>
                  <p:tags r:id="rId50"/>
                </p:custDataLst>
              </p:nvPr>
            </p:nvSpPr>
            <p:spPr bwMode="auto">
              <a:xfrm flipV="1">
                <a:off x="8153400" y="4648200"/>
                <a:ext cx="0" cy="228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462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7DD6-F856-43FE-85C5-339478EF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153253"/>
            <a:ext cx="10757837" cy="1450757"/>
          </a:xfrm>
        </p:spPr>
        <p:txBody>
          <a:bodyPr/>
          <a:lstStyle/>
          <a:p>
            <a:r>
              <a:rPr lang="en-US" sz="3600" dirty="0">
                <a:latin typeface="Lucida Console" panose="020B0609040504020204" pitchFamily="49" charset="0"/>
                <a:ea typeface="+mn-ea"/>
                <a:cs typeface="+mn-cs"/>
              </a:rPr>
              <a:t>Backpropagation learning algorithm ‘BP’</a:t>
            </a: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9EB55114-7A44-4D8F-B3E9-DC3046DE0BE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97279" y="3076074"/>
            <a:ext cx="9346132" cy="1143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2000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</a:rPr>
              <a:t>Forward pass phase: computes ‘functional signal’, feed forward </a:t>
            </a:r>
          </a:p>
          <a:p>
            <a:r>
              <a:rPr lang="en-GB" altLang="en-US" sz="2000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</a:rPr>
              <a:t>propagation of input pattern signals through network</a:t>
            </a:r>
            <a:endParaRPr lang="en-US" altLang="en-US" sz="2000" spc="-50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4C12F6-E1B6-4331-AB8D-D3E2AA002B00}"/>
              </a:ext>
            </a:extLst>
          </p:cNvPr>
          <p:cNvSpPr/>
          <p:nvPr/>
        </p:nvSpPr>
        <p:spPr>
          <a:xfrm>
            <a:off x="1097279" y="2522440"/>
            <a:ext cx="2685351" cy="3277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" indent="-91440" defTabSz="914400">
              <a:lnSpc>
                <a:spcPct val="85000"/>
              </a:lnSpc>
              <a:spcBef>
                <a:spcPct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BP has two phases: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D9338D-B14C-4A43-B674-734707E041CB}"/>
              </a:ext>
            </a:extLst>
          </p:cNvPr>
          <p:cNvSpPr/>
          <p:nvPr/>
        </p:nvSpPr>
        <p:spPr>
          <a:xfrm>
            <a:off x="1097278" y="4785972"/>
            <a:ext cx="9346131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000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</a:rPr>
              <a:t>Backward pass phase:  computes ‘error signal’, propagates the error backwards  through network starting at output units  (where the error is the difference between actual and desired </a:t>
            </a:r>
          </a:p>
          <a:p>
            <a:r>
              <a:rPr lang="en-GB" altLang="en-US" sz="2000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</a:rPr>
              <a:t>output values) </a:t>
            </a:r>
            <a:endParaRPr lang="en-US" altLang="en-US" sz="2000" spc="-50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859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7DD6-F856-43FE-85C5-339478EF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153253"/>
            <a:ext cx="10757837" cy="1450757"/>
          </a:xfrm>
        </p:spPr>
        <p:txBody>
          <a:bodyPr/>
          <a:lstStyle/>
          <a:p>
            <a:r>
              <a:rPr lang="en-US" sz="3600" dirty="0">
                <a:latin typeface="Lucida Console" panose="020B0609040504020204" pitchFamily="49" charset="0"/>
                <a:ea typeface="+mn-ea"/>
                <a:cs typeface="+mn-cs"/>
              </a:rPr>
              <a:t>Backpropagation learning algorithm ‘BP’</a:t>
            </a:r>
          </a:p>
        </p:txBody>
      </p:sp>
      <p:pic>
        <p:nvPicPr>
          <p:cNvPr id="8194" name="Picture 2" descr="Related image">
            <a:extLst>
              <a:ext uri="{FF2B5EF4-FFF2-40B4-BE49-F238E27FC236}">
                <a16:creationId xmlns:a16="http://schemas.microsoft.com/office/drawing/2014/main" id="{BE9264F5-CC65-4DD0-874F-06C1D494D03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513" y="2030830"/>
            <a:ext cx="54483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588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7DD6-F856-43FE-85C5-339478EF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153253"/>
            <a:ext cx="10757837" cy="1450757"/>
          </a:xfrm>
        </p:spPr>
        <p:txBody>
          <a:bodyPr/>
          <a:lstStyle/>
          <a:p>
            <a:r>
              <a:rPr lang="en-US" sz="3600" dirty="0">
                <a:latin typeface="Lucida Console" panose="020B0609040504020204" pitchFamily="49" charset="0"/>
                <a:ea typeface="+mn-ea"/>
                <a:cs typeface="+mn-cs"/>
              </a:rPr>
              <a:t>Backpropagation learning algorithm ‘BP’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73C750-A838-45E0-83AB-41675B9D0CAA}"/>
              </a:ext>
            </a:extLst>
          </p:cNvPr>
          <p:cNvSpPr txBox="1"/>
          <p:nvPr/>
        </p:nvSpPr>
        <p:spPr>
          <a:xfrm>
            <a:off x="1228725" y="2057400"/>
            <a:ext cx="10115550" cy="4201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Lucida Console" panose="020B0609040504020204" pitchFamily="49" charset="0"/>
              </a:rPr>
              <a:t>● Error gradient along all connection weights were measured by propagating the error from output layer.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Lucida Console" panose="020B0609040504020204" pitchFamily="49" charset="0"/>
              </a:rPr>
              <a:t>● First, a forward pass is performed - output of every neuron in every layer is computed.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Lucida Console" panose="020B0609040504020204" pitchFamily="49" charset="0"/>
              </a:rPr>
              <a:t>● Output error is estimated. 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Lucida Console" panose="020B0609040504020204" pitchFamily="49" charset="0"/>
              </a:rPr>
              <a:t>● Then compute how much each neuron in last hidden layer contributed to output error.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Lucida Console" panose="020B0609040504020204" pitchFamily="49" charset="0"/>
              </a:rPr>
              <a:t>● This is repeated backwards until input layer.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Lucida Console" panose="020B0609040504020204" pitchFamily="49" charset="0"/>
              </a:rPr>
              <a:t>● Last step is Gradient Descent on all connection weights using error gradients estimated in previous steps.</a:t>
            </a:r>
            <a:endParaRPr lang="en-IN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71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-534570" y="959999"/>
            <a:ext cx="8041440" cy="858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+mn-ea"/>
                <a:cs typeface="+mn-cs"/>
              </a:rPr>
              <a:t>Activation: Sigmoid</a:t>
            </a:r>
          </a:p>
        </p:txBody>
      </p:sp>
      <p:pic>
        <p:nvPicPr>
          <p:cNvPr id="13" name="Εικόνα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40" y="1874498"/>
            <a:ext cx="3041650" cy="2159000"/>
          </a:xfrm>
          <a:prstGeom prst="rect">
            <a:avLst/>
          </a:prstGeom>
        </p:spPr>
      </p:pic>
      <p:sp>
        <p:nvSpPr>
          <p:cNvPr id="14" name="Ορθογώνιο 13"/>
          <p:cNvSpPr/>
          <p:nvPr/>
        </p:nvSpPr>
        <p:spPr>
          <a:xfrm>
            <a:off x="5114790" y="1723571"/>
            <a:ext cx="6108970" cy="4204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.AppleSystemUIFont" charset="-120"/>
              <a:buChar char="+"/>
              <a:defRPr/>
            </a:pPr>
            <a:r>
              <a:rPr lang="en-US" dirty="0"/>
              <a:t>Nice interpretation as the </a:t>
            </a:r>
            <a:r>
              <a:rPr lang="en-US" b="1" dirty="0">
                <a:solidFill>
                  <a:schemeClr val="accent2"/>
                </a:solidFill>
              </a:rPr>
              <a:t>firing rate</a:t>
            </a:r>
            <a:r>
              <a:rPr lang="en-US" dirty="0"/>
              <a:t> of a neuron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dirty="0"/>
              <a:t>0 = not firing at all 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dirty="0"/>
              <a:t>1 = fully firing</a:t>
            </a:r>
          </a:p>
          <a:p>
            <a:pPr marL="285750" lvl="2" indent="-285750">
              <a:lnSpc>
                <a:spcPct val="150000"/>
              </a:lnSpc>
              <a:buFont typeface=".AppleSystemUIFont" charset="-120"/>
              <a:buChar char="-"/>
              <a:defRPr/>
            </a:pPr>
            <a:r>
              <a:rPr lang="en-US" dirty="0"/>
              <a:t>Sigmoid neurons </a:t>
            </a:r>
            <a:r>
              <a:rPr lang="en-US" b="1" dirty="0">
                <a:solidFill>
                  <a:schemeClr val="accent2"/>
                </a:solidFill>
              </a:rPr>
              <a:t>saturate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/>
                </a:solidFill>
              </a:rPr>
              <a:t>kill gradients</a:t>
            </a:r>
            <a:r>
              <a:rPr lang="en-US" dirty="0"/>
              <a:t>, thus NN will barely learn</a:t>
            </a:r>
            <a:endParaRPr lang="en-US" b="1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150000"/>
              </a:lnSpc>
              <a:buSzPct val="110000"/>
              <a:buFont typeface="Arial" charset="0"/>
              <a:buChar char="•"/>
              <a:defRPr/>
            </a:pPr>
            <a:r>
              <a:rPr lang="en-US" dirty="0"/>
              <a:t>when the neuron’s activation are 0 or 1 (saturate)</a:t>
            </a:r>
          </a:p>
          <a:p>
            <a:pPr marL="1200150" lvl="2" indent="-285750">
              <a:lnSpc>
                <a:spcPct val="150000"/>
              </a:lnSpc>
              <a:buSzPct val="110000"/>
              <a:buFont typeface="AppleColorEmoji" charset="0"/>
              <a:buChar char="🙁"/>
              <a:defRPr/>
            </a:pPr>
            <a:r>
              <a:rPr lang="en-US" dirty="0"/>
              <a:t>gradient at these regions almost zero </a:t>
            </a:r>
          </a:p>
          <a:p>
            <a:pPr marL="1200150" lvl="2" indent="-285750">
              <a:lnSpc>
                <a:spcPct val="150000"/>
              </a:lnSpc>
              <a:buSzPct val="110000"/>
              <a:buFont typeface="AppleColorEmoji" charset="0"/>
              <a:buChar char="🙁"/>
              <a:defRPr/>
            </a:pPr>
            <a:r>
              <a:rPr lang="en-US" dirty="0"/>
              <a:t>almost no signal will flow to its weights </a:t>
            </a:r>
          </a:p>
          <a:p>
            <a:pPr marL="1200150" lvl="2" indent="-285750">
              <a:lnSpc>
                <a:spcPct val="150000"/>
              </a:lnSpc>
              <a:buSzPct val="110000"/>
              <a:buFont typeface="AppleColorEmoji" charset="0"/>
              <a:buChar char="🙁"/>
              <a:defRPr/>
            </a:pPr>
            <a:r>
              <a:rPr lang="en-US" dirty="0"/>
              <a:t>if initial weights are too large then most neurons would saturate</a:t>
            </a:r>
          </a:p>
        </p:txBody>
      </p:sp>
      <p:sp>
        <p:nvSpPr>
          <p:cNvPr id="2" name="Ορθογώνιο 1"/>
          <p:cNvSpPr/>
          <p:nvPr/>
        </p:nvSpPr>
        <p:spPr>
          <a:xfrm>
            <a:off x="968240" y="4774291"/>
            <a:ext cx="3898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Takes a real-valued number and “squashes” it into range between 0 and 1. </a:t>
            </a:r>
          </a:p>
          <a:p>
            <a:pPr>
              <a:defRPr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62460" y="4210918"/>
                <a:ext cx="12378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i="1">
                              <a:latin typeface="Cambria Math" charset="0"/>
                            </a:rPr>
                            <m:t>𝑛</m:t>
                          </m:r>
                        </m:sup>
                      </m:sSup>
                      <m:r>
                        <a:rPr lang="is-IS" sz="2000" i="1">
                          <a:latin typeface="Cambria Math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l-GR" sz="2000" i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460" y="4210918"/>
                <a:ext cx="1237839" cy="307777"/>
              </a:xfrm>
              <a:prstGeom prst="rect">
                <a:avLst/>
              </a:prstGeom>
              <a:blipFill>
                <a:blip r:embed="rId4"/>
                <a:stretch>
                  <a:fillRect l="-4926" b="-6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009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-744120" y="1004271"/>
            <a:ext cx="8041440" cy="858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+mn-ea"/>
                <a:cs typeface="+mn-cs"/>
              </a:rPr>
              <a:t>Activation: </a:t>
            </a:r>
            <a:r>
              <a:rPr lang="en-US" sz="36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+mn-ea"/>
                <a:cs typeface="+mn-cs"/>
              </a:rPr>
              <a:t>Tanh</a:t>
            </a:r>
            <a:endParaRPr lang="en-US" sz="3600" spc="-50" dirty="0">
              <a:solidFill>
                <a:schemeClr val="tx1">
                  <a:lumMod val="75000"/>
                  <a:lumOff val="25000"/>
                </a:schemeClr>
              </a:solidFill>
              <a:latin typeface="Lucida Console" panose="020B0609040504020204" pitchFamily="49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Ορθογώνιο 13"/>
              <p:cNvSpPr/>
              <p:nvPr/>
            </p:nvSpPr>
            <p:spPr>
              <a:xfrm>
                <a:off x="5128665" y="2207333"/>
                <a:ext cx="5729835" cy="12951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2" indent="-285750">
                  <a:lnSpc>
                    <a:spcPct val="150000"/>
                  </a:lnSpc>
                  <a:buFont typeface=".AppleSystemUIFont" charset="-120"/>
                  <a:buChar char="-"/>
                  <a:defRPr/>
                </a:pPr>
                <a:r>
                  <a:rPr lang="en-US" dirty="0"/>
                  <a:t>Like sigmoid, </a:t>
                </a:r>
                <a:r>
                  <a:rPr lang="en-US" dirty="0" err="1"/>
                  <a:t>tanh</a:t>
                </a:r>
                <a:r>
                  <a:rPr lang="en-US" dirty="0"/>
                  <a:t> neurons </a:t>
                </a:r>
                <a:r>
                  <a:rPr lang="en-US" b="1" dirty="0">
                    <a:solidFill>
                      <a:schemeClr val="accent2"/>
                    </a:solidFill>
                  </a:rPr>
                  <a:t>saturate</a:t>
                </a:r>
              </a:p>
              <a:p>
                <a:pPr marL="285750" lvl="2" indent="-285750">
                  <a:lnSpc>
                    <a:spcPct val="150000"/>
                  </a:lnSpc>
                  <a:buFont typeface=".AppleSystemUIFont" charset="-120"/>
                  <a:buChar char="-"/>
                  <a:defRPr/>
                </a:pPr>
                <a:r>
                  <a:rPr lang="en-US" dirty="0"/>
                  <a:t>Unlike sigmoid, output is </a:t>
                </a:r>
                <a:r>
                  <a:rPr lang="en-US" b="1" dirty="0">
                    <a:solidFill>
                      <a:schemeClr val="accent2"/>
                    </a:solidFill>
                  </a:rPr>
                  <a:t>zero-centered</a:t>
                </a:r>
              </a:p>
              <a:p>
                <a:pPr marL="285750" lvl="2" indent="-285750">
                  <a:lnSpc>
                    <a:spcPct val="150000"/>
                  </a:lnSpc>
                  <a:buFont typeface=".AppleSystemUIFont" charset="-120"/>
                  <a:buChar char="-"/>
                  <a:defRPr/>
                </a:pPr>
                <a:r>
                  <a:rPr lang="en-US" dirty="0" err="1"/>
                  <a:t>Tanh</a:t>
                </a:r>
                <a:r>
                  <a:rPr lang="en-US" dirty="0"/>
                  <a:t> is a </a:t>
                </a:r>
                <a:r>
                  <a:rPr lang="en-US" b="1" dirty="0">
                    <a:solidFill>
                      <a:schemeClr val="accent2"/>
                    </a:solidFill>
                  </a:rPr>
                  <a:t>scaled sigmoid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charset="0"/>
                      </a:rPr>
                      <m:t>=2</m:t>
                    </m:r>
                    <m:r>
                      <a:rPr lang="en-US" i="1">
                        <a:latin typeface="Cambria Math" charset="0"/>
                      </a:rPr>
                      <m:t>𝑠𝑖𝑔𝑚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Ορθογώνιο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665" y="2207333"/>
                <a:ext cx="5729835" cy="1295163"/>
              </a:xfrm>
              <a:prstGeom prst="rect">
                <a:avLst/>
              </a:prstGeom>
              <a:blipFill>
                <a:blip r:embed="rId3"/>
                <a:stretch>
                  <a:fillRect l="-1170" b="-79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Ορθογώνιο 1"/>
          <p:cNvSpPr/>
          <p:nvPr/>
        </p:nvSpPr>
        <p:spPr>
          <a:xfrm>
            <a:off x="960791" y="5169413"/>
            <a:ext cx="3898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Takes a real-valued number and “squashes” it into range between -1 and 1. </a:t>
            </a:r>
          </a:p>
          <a:p>
            <a:pPr>
              <a:defRPr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70466" y="4454566"/>
                <a:ext cx="14302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i="1">
                              <a:latin typeface="Cambria Math" charset="0"/>
                            </a:rPr>
                            <m:t>𝑛</m:t>
                          </m:r>
                        </m:sup>
                      </m:sSup>
                      <m:r>
                        <a:rPr lang="is-IS" sz="2000" i="1">
                          <a:latin typeface="Cambria Math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el-GR" sz="2000" i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466" y="4454566"/>
                <a:ext cx="1430200" cy="307777"/>
              </a:xfrm>
              <a:prstGeom prst="rect">
                <a:avLst/>
              </a:prstGeom>
              <a:blipFill>
                <a:blip r:embed="rId4"/>
                <a:stretch>
                  <a:fillRect l="-3846" b="-6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Εικόνα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066" y="1975480"/>
            <a:ext cx="2993318" cy="211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4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-734595" y="941939"/>
            <a:ext cx="8041440" cy="858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+mn-ea"/>
                <a:cs typeface="+mn-cs"/>
              </a:rPr>
              <a:t>Activation: </a:t>
            </a:r>
            <a:r>
              <a:rPr lang="en-US" sz="36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+mn-ea"/>
                <a:cs typeface="+mn-cs"/>
              </a:rPr>
              <a:t>ReLU</a:t>
            </a:r>
            <a:endParaRPr lang="en-US" sz="3600" spc="-50" dirty="0">
              <a:solidFill>
                <a:schemeClr val="tx1">
                  <a:lumMod val="75000"/>
                  <a:lumOff val="25000"/>
                </a:schemeClr>
              </a:solidFill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2" name="Ορθογώνιο 1"/>
          <p:cNvSpPr/>
          <p:nvPr/>
        </p:nvSpPr>
        <p:spPr>
          <a:xfrm>
            <a:off x="905081" y="5441182"/>
            <a:ext cx="3898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Takes a real-valued number and thresholds it at zero</a:t>
            </a:r>
          </a:p>
          <a:p>
            <a:pPr>
              <a:defRPr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05953" y="4891437"/>
                <a:ext cx="102675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i="1">
                              <a:latin typeface="Cambria Math" charset="0"/>
                            </a:rPr>
                            <m:t>𝑛</m:t>
                          </m:r>
                        </m:sup>
                      </m:sSup>
                      <m:r>
                        <a:rPr lang="is-IS" sz="2000" i="1">
                          <a:latin typeface="Cambria Math" charset="0"/>
                        </a:rPr>
                        <m:t>→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+</m:t>
                          </m:r>
                        </m:sub>
                        <m:sup>
                          <m:r>
                            <a:rPr lang="en-US" sz="2000" i="1">
                              <a:latin typeface="Cambria Math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l-GR" sz="2000" i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953" y="4891437"/>
                <a:ext cx="1026755" cy="307777"/>
              </a:xfrm>
              <a:prstGeom prst="rect">
                <a:avLst/>
              </a:prstGeom>
              <a:blipFill>
                <a:blip r:embed="rId3"/>
                <a:stretch>
                  <a:fillRect l="-5325" r="-1775" b="-137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Εικόνα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747" y="1935466"/>
            <a:ext cx="2993318" cy="214083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408617" y="1857755"/>
            <a:ext cx="6602283" cy="4204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Most Deep Networks use </a:t>
            </a:r>
            <a:r>
              <a:rPr lang="en-US" dirty="0" err="1"/>
              <a:t>ReLU</a:t>
            </a:r>
            <a:r>
              <a:rPr lang="en-US" dirty="0"/>
              <a:t> nowadays </a:t>
            </a:r>
          </a:p>
          <a:p>
            <a:pPr marL="285750" indent="-285750">
              <a:lnSpc>
                <a:spcPct val="150000"/>
              </a:lnSpc>
              <a:buFont typeface="AppleColorEmoji" charset="0"/>
              <a:buChar char="🙂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ppleColorEmoji" charset="0"/>
              <a:buChar char="🙂"/>
            </a:pPr>
            <a:r>
              <a:rPr lang="en-US" dirty="0"/>
              <a:t>Trains much </a:t>
            </a:r>
            <a:r>
              <a:rPr lang="en-US" b="1" dirty="0">
                <a:solidFill>
                  <a:schemeClr val="accent2"/>
                </a:solidFill>
              </a:rPr>
              <a:t>faster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accelerates the convergence of SGD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due to linear, non-saturating form </a:t>
            </a:r>
          </a:p>
          <a:p>
            <a:pPr marL="285750" indent="-285750">
              <a:lnSpc>
                <a:spcPct val="150000"/>
              </a:lnSpc>
              <a:buFont typeface="AppleColorEmoji" charset="0"/>
              <a:buChar char="🙂"/>
            </a:pPr>
            <a:r>
              <a:rPr lang="en-US" dirty="0"/>
              <a:t>Less expensive operations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compared to sigmoid/</a:t>
            </a:r>
            <a:r>
              <a:rPr lang="en-US" dirty="0" err="1"/>
              <a:t>tanh</a:t>
            </a:r>
            <a:r>
              <a:rPr lang="en-US" dirty="0"/>
              <a:t> (exponentials etc.)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implemented by simply thresholding a matrix at zero</a:t>
            </a:r>
          </a:p>
          <a:p>
            <a:pPr marL="285750" indent="-285750">
              <a:lnSpc>
                <a:spcPct val="150000"/>
              </a:lnSpc>
              <a:buFont typeface="AppleColorEmoji" charset="0"/>
              <a:buChar char="🙂"/>
            </a:pPr>
            <a:r>
              <a:rPr lang="en-US" dirty="0"/>
              <a:t>More </a:t>
            </a:r>
            <a:r>
              <a:rPr lang="en-US" b="1" dirty="0">
                <a:solidFill>
                  <a:schemeClr val="accent2"/>
                </a:solidFill>
              </a:rPr>
              <a:t>expressive </a:t>
            </a:r>
          </a:p>
          <a:p>
            <a:pPr marL="285750" indent="-285750">
              <a:lnSpc>
                <a:spcPct val="150000"/>
              </a:lnSpc>
              <a:buFont typeface="AppleColorEmoji" charset="0"/>
              <a:buChar char="🙂"/>
            </a:pPr>
            <a:r>
              <a:rPr lang="en-US" dirty="0"/>
              <a:t>Prevents the </a:t>
            </a:r>
            <a:r>
              <a:rPr lang="en-US" b="1" dirty="0">
                <a:solidFill>
                  <a:schemeClr val="accent2"/>
                </a:solidFill>
              </a:rPr>
              <a:t>gradient vanishing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Ορθογώνιο 7"/>
              <p:cNvSpPr/>
              <p:nvPr/>
            </p:nvSpPr>
            <p:spPr>
              <a:xfrm>
                <a:off x="973679" y="4408148"/>
                <a:ext cx="19483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charset="0"/>
                        </a:rPr>
                        <m:t>f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000000"/>
                          </a:solidFill>
                          <a:latin typeface="Cambria Math" charset="0"/>
                        </a:rPr>
                        <m:t>max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charset="0"/>
                        </a:rPr>
                        <m:t>⁡(0,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8" name="Ορθογώνιο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679" y="4408148"/>
                <a:ext cx="1948354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7240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-734595" y="941939"/>
            <a:ext cx="8041440" cy="858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+mn-ea"/>
                <a:cs typeface="+mn-cs"/>
              </a:rPr>
              <a:t>Activation: </a:t>
            </a:r>
            <a:r>
              <a:rPr lang="en-US" sz="36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+mn-ea"/>
                <a:cs typeface="+mn-cs"/>
              </a:rPr>
              <a:t>ReLU</a:t>
            </a:r>
            <a:endParaRPr lang="en-US" sz="3600" spc="-50" dirty="0">
              <a:solidFill>
                <a:schemeClr val="tx1">
                  <a:lumMod val="75000"/>
                  <a:lumOff val="25000"/>
                </a:schemeClr>
              </a:solidFill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2" name="Ορθογώνιο 1"/>
          <p:cNvSpPr/>
          <p:nvPr/>
        </p:nvSpPr>
        <p:spPr>
          <a:xfrm>
            <a:off x="905081" y="5441182"/>
            <a:ext cx="3898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Takes a real-valued number and thresholds it at zero</a:t>
            </a:r>
          </a:p>
          <a:p>
            <a:pPr>
              <a:defRPr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05953" y="4891437"/>
                <a:ext cx="102675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i="1">
                              <a:latin typeface="Cambria Math" charset="0"/>
                            </a:rPr>
                            <m:t>𝑛</m:t>
                          </m:r>
                        </m:sup>
                      </m:sSup>
                      <m:r>
                        <a:rPr lang="is-IS" sz="2000" i="1">
                          <a:latin typeface="Cambria Math" charset="0"/>
                        </a:rPr>
                        <m:t>→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+</m:t>
                          </m:r>
                        </m:sub>
                        <m:sup>
                          <m:r>
                            <a:rPr lang="en-US" sz="2000" i="1">
                              <a:latin typeface="Cambria Math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l-GR" sz="2000" i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953" y="4891437"/>
                <a:ext cx="1026755" cy="307777"/>
              </a:xfrm>
              <a:prstGeom prst="rect">
                <a:avLst/>
              </a:prstGeom>
              <a:blipFill>
                <a:blip r:embed="rId3"/>
                <a:stretch>
                  <a:fillRect l="-5325" r="-1775" b="-137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Εικόνα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747" y="1935466"/>
            <a:ext cx="2993318" cy="214083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408617" y="1857755"/>
            <a:ext cx="6602283" cy="4204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Most Deep Networks use </a:t>
            </a:r>
            <a:r>
              <a:rPr lang="en-US" dirty="0" err="1"/>
              <a:t>ReLU</a:t>
            </a:r>
            <a:r>
              <a:rPr lang="en-US" dirty="0"/>
              <a:t> nowadays </a:t>
            </a:r>
          </a:p>
          <a:p>
            <a:pPr marL="285750" indent="-285750">
              <a:lnSpc>
                <a:spcPct val="150000"/>
              </a:lnSpc>
              <a:buFont typeface="AppleColorEmoji" charset="0"/>
              <a:buChar char="🙂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ppleColorEmoji" charset="0"/>
              <a:buChar char="🙂"/>
            </a:pPr>
            <a:r>
              <a:rPr lang="en-US" dirty="0"/>
              <a:t>Trains much </a:t>
            </a:r>
            <a:r>
              <a:rPr lang="en-US" b="1" dirty="0">
                <a:solidFill>
                  <a:schemeClr val="accent2"/>
                </a:solidFill>
              </a:rPr>
              <a:t>faster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accelerates the convergence of SGD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due to linear, non-saturating form </a:t>
            </a:r>
          </a:p>
          <a:p>
            <a:pPr marL="285750" indent="-285750">
              <a:lnSpc>
                <a:spcPct val="150000"/>
              </a:lnSpc>
              <a:buFont typeface="AppleColorEmoji" charset="0"/>
              <a:buChar char="🙂"/>
            </a:pPr>
            <a:r>
              <a:rPr lang="en-US" dirty="0"/>
              <a:t>Less expensive operations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compared to sigmoid/</a:t>
            </a:r>
            <a:r>
              <a:rPr lang="en-US" dirty="0" err="1"/>
              <a:t>tanh</a:t>
            </a:r>
            <a:r>
              <a:rPr lang="en-US" dirty="0"/>
              <a:t> (exponentials etc.)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implemented by simply thresholding a matrix at zero</a:t>
            </a:r>
          </a:p>
          <a:p>
            <a:pPr marL="285750" indent="-285750">
              <a:lnSpc>
                <a:spcPct val="150000"/>
              </a:lnSpc>
              <a:buFont typeface="AppleColorEmoji" charset="0"/>
              <a:buChar char="🙂"/>
            </a:pPr>
            <a:r>
              <a:rPr lang="en-US" dirty="0"/>
              <a:t>More </a:t>
            </a:r>
            <a:r>
              <a:rPr lang="en-US" b="1" dirty="0">
                <a:solidFill>
                  <a:schemeClr val="accent2"/>
                </a:solidFill>
              </a:rPr>
              <a:t>expressive </a:t>
            </a:r>
          </a:p>
          <a:p>
            <a:pPr marL="285750" indent="-285750">
              <a:lnSpc>
                <a:spcPct val="150000"/>
              </a:lnSpc>
              <a:buFont typeface="AppleColorEmoji" charset="0"/>
              <a:buChar char="🙂"/>
            </a:pPr>
            <a:r>
              <a:rPr lang="en-US" dirty="0"/>
              <a:t>Prevents the </a:t>
            </a:r>
            <a:r>
              <a:rPr lang="en-US" b="1" dirty="0">
                <a:solidFill>
                  <a:schemeClr val="accent2"/>
                </a:solidFill>
              </a:rPr>
              <a:t>gradient vanishing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Ορθογώνιο 7"/>
              <p:cNvSpPr/>
              <p:nvPr/>
            </p:nvSpPr>
            <p:spPr>
              <a:xfrm>
                <a:off x="973679" y="4408148"/>
                <a:ext cx="19483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charset="0"/>
                        </a:rPr>
                        <m:t>f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000000"/>
                          </a:solidFill>
                          <a:latin typeface="Cambria Math" charset="0"/>
                        </a:rPr>
                        <m:t>max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charset="0"/>
                        </a:rPr>
                        <m:t>⁡(0,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8" name="Ορθογώνιο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679" y="4408148"/>
                <a:ext cx="1948354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634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635" y="1780030"/>
            <a:ext cx="3821145" cy="2044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28562" y="3868335"/>
            <a:ext cx="70986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L2 = weight decay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Regularization term that penalizes big weights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Weight decay value determines how dominant regularization is during gradient computation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Big weight decay coefficient </a:t>
            </a:r>
            <a:r>
              <a:rPr lang="en-US" dirty="0">
                <a:sym typeface="Wingdings"/>
              </a:rPr>
              <a:t> big </a:t>
            </a:r>
            <a:r>
              <a:rPr lang="en-US" dirty="0"/>
              <a:t>penalty for big weights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050532" y="998490"/>
            <a:ext cx="8041440" cy="858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+mn-ea"/>
                <a:cs typeface="+mn-cs"/>
              </a:rPr>
              <a:t>Regularization</a:t>
            </a:r>
          </a:p>
        </p:txBody>
      </p:sp>
      <p:sp>
        <p:nvSpPr>
          <p:cNvPr id="9" name="Ορθογώνιο 8"/>
          <p:cNvSpPr/>
          <p:nvPr/>
        </p:nvSpPr>
        <p:spPr>
          <a:xfrm>
            <a:off x="5916645" y="1837909"/>
            <a:ext cx="50467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Dropout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Randomly drop units (along with their connections) during training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Each unit retained with fixed probability p, independent of other units </a:t>
            </a:r>
          </a:p>
          <a:p>
            <a:pPr marL="285750" indent="-285750">
              <a:buClr>
                <a:schemeClr val="tx1"/>
              </a:buClr>
              <a:buFont typeface="Arial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Hyper-parameter</a:t>
            </a:r>
            <a:r>
              <a:rPr lang="en-US" dirty="0"/>
              <a:t> p to be chosen (tuned)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71814" y="5120846"/>
            <a:ext cx="75988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Early-stopping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Use validation error to decide when to stop training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Stop when monitored quantity has not improved after n subsequent epochs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n is called patience 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91692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050532" y="998490"/>
            <a:ext cx="9007868" cy="858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+mn-ea"/>
                <a:cs typeface="+mn-cs"/>
              </a:rPr>
              <a:t>Implementation of XOR Gate MLP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804C31-4E9F-4C5F-88FC-414FAE35D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37" y="2052637"/>
            <a:ext cx="8157923" cy="372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8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7DD6-F856-43FE-85C5-339478EF7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Lucida Console" panose="020B0609040504020204" pitchFamily="49" charset="0"/>
                <a:ea typeface="+mn-ea"/>
                <a:cs typeface="+mn-cs"/>
              </a:rPr>
              <a:t>Perceptron Model</a:t>
            </a:r>
            <a:endParaRPr lang="en-IN" sz="3600" dirty="0"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pic>
        <p:nvPicPr>
          <p:cNvPr id="1026" name="Picture 2" descr="Image result for perceptron algorithm">
            <a:extLst>
              <a:ext uri="{FF2B5EF4-FFF2-40B4-BE49-F238E27FC236}">
                <a16:creationId xmlns:a16="http://schemas.microsoft.com/office/drawing/2014/main" id="{878F7E0D-FF1C-44D9-8BCF-E923E17A7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1895264"/>
            <a:ext cx="828675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3323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7DD6-F856-43FE-85C5-339478EF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53253"/>
            <a:ext cx="10058400" cy="1450757"/>
          </a:xfrm>
        </p:spPr>
        <p:txBody>
          <a:bodyPr/>
          <a:lstStyle/>
          <a:p>
            <a:r>
              <a:rPr lang="en-US" sz="3600" dirty="0">
                <a:latin typeface="Lucida Console" panose="020B0609040504020204" pitchFamily="49" charset="0"/>
                <a:ea typeface="+mn-ea"/>
                <a:cs typeface="+mn-cs"/>
              </a:rPr>
              <a:t>Deep Neural Networks</a:t>
            </a:r>
            <a:endParaRPr lang="en-IN" sz="3600" dirty="0"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pic>
        <p:nvPicPr>
          <p:cNvPr id="9218" name="Picture 2" descr="Image result for deep neural network">
            <a:extLst>
              <a:ext uri="{FF2B5EF4-FFF2-40B4-BE49-F238E27FC236}">
                <a16:creationId xmlns:a16="http://schemas.microsoft.com/office/drawing/2014/main" id="{CB6F228C-93F5-45D9-AE8D-B175B34A9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2195513"/>
            <a:ext cx="8970232" cy="336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3834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91A13-E17A-4119-9708-13E891389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455" y="334230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Lucida Console" panose="020B0609040504020204" pitchFamily="49" charset="0"/>
                <a:ea typeface="+mn-ea"/>
                <a:cs typeface="+mn-cs"/>
              </a:rPr>
              <a:t>Thank You</a:t>
            </a:r>
            <a:endParaRPr lang="en-IN" sz="4000" dirty="0"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5AF61-627E-4704-A91C-B68B16C44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704" y="3192680"/>
            <a:ext cx="10058401" cy="1095375"/>
          </a:xfrm>
        </p:spPr>
        <p:txBody>
          <a:bodyPr>
            <a:normAutofit/>
          </a:bodyPr>
          <a:lstStyle/>
          <a:p>
            <a:pPr algn="ctr"/>
            <a:r>
              <a:rPr lang="en-US" sz="3600" spc="-50" dirty="0">
                <a:latin typeface="Lucida Console" panose="020B0609040504020204" pitchFamily="49" charset="0"/>
              </a:rPr>
              <a:t>ANY QUERIES ?</a:t>
            </a:r>
            <a:endParaRPr lang="en-IN" sz="3600" spc="-5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787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7DD6-F856-43FE-85C5-339478EF7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Lucida Console" panose="020B0609040504020204" pitchFamily="49" charset="0"/>
                <a:ea typeface="+mn-ea"/>
                <a:cs typeface="+mn-cs"/>
              </a:rPr>
              <a:t>Perceptron Model</a:t>
            </a:r>
            <a:endParaRPr lang="en-IN" sz="3600" dirty="0"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pic>
        <p:nvPicPr>
          <p:cNvPr id="2050" name="Picture 2" descr="Image result for perceptron algorithm">
            <a:extLst>
              <a:ext uri="{FF2B5EF4-FFF2-40B4-BE49-F238E27FC236}">
                <a16:creationId xmlns:a16="http://schemas.microsoft.com/office/drawing/2014/main" id="{9C198E27-BBA5-405B-A999-A1330230D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3" y="1909763"/>
            <a:ext cx="5591175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547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7DD6-F856-43FE-85C5-339478EF7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Lucida Console" panose="020B0609040504020204" pitchFamily="49" charset="0"/>
                <a:ea typeface="+mn-ea"/>
                <a:cs typeface="+mn-cs"/>
              </a:rPr>
              <a:t>Perceptron Algorithm</a:t>
            </a:r>
            <a:endParaRPr lang="en-IN" sz="3600" dirty="0"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pic>
        <p:nvPicPr>
          <p:cNvPr id="3074" name="Picture 2" descr="Image result for simple perceptron algorithm">
            <a:extLst>
              <a:ext uri="{FF2B5EF4-FFF2-40B4-BE49-F238E27FC236}">
                <a16:creationId xmlns:a16="http://schemas.microsoft.com/office/drawing/2014/main" id="{33C4DF6B-3F56-4AD2-8640-365816913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1838325"/>
            <a:ext cx="4859607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181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7DD6-F856-43FE-85C5-339478EF7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Lucida Console" panose="020B0609040504020204" pitchFamily="49" charset="0"/>
                <a:ea typeface="+mn-ea"/>
                <a:cs typeface="+mn-cs"/>
              </a:rPr>
              <a:t>Learning AND gate</a:t>
            </a:r>
            <a:endParaRPr lang="en-IN" sz="3600" dirty="0"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pic>
        <p:nvPicPr>
          <p:cNvPr id="4100" name="Picture 4" descr="Related image">
            <a:extLst>
              <a:ext uri="{FF2B5EF4-FFF2-40B4-BE49-F238E27FC236}">
                <a16:creationId xmlns:a16="http://schemas.microsoft.com/office/drawing/2014/main" id="{5CDA7CC7-036C-4300-A0FE-7ECD76AC4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8" y="1938338"/>
            <a:ext cx="2462212" cy="367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AND GATE perceptron">
            <a:extLst>
              <a:ext uri="{FF2B5EF4-FFF2-40B4-BE49-F238E27FC236}">
                <a16:creationId xmlns:a16="http://schemas.microsoft.com/office/drawing/2014/main" id="{A34A1176-DAE8-4AFE-8592-664DE44E6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2418665"/>
            <a:ext cx="423862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625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7DD6-F856-43FE-85C5-339478EF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9928"/>
            <a:ext cx="10058400" cy="1450757"/>
          </a:xfrm>
        </p:spPr>
        <p:txBody>
          <a:bodyPr/>
          <a:lstStyle/>
          <a:p>
            <a:r>
              <a:rPr lang="en-US" dirty="0"/>
              <a:t>Learning AND gate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F82A5B3-961B-4D05-96EF-B9B1936DC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156999"/>
              </p:ext>
            </p:extLst>
          </p:nvPr>
        </p:nvGraphicFramePr>
        <p:xfrm>
          <a:off x="676542" y="3538453"/>
          <a:ext cx="381952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881">
                  <a:extLst>
                    <a:ext uri="{9D8B030D-6E8A-4147-A177-3AD203B41FA5}">
                      <a16:colId xmlns:a16="http://schemas.microsoft.com/office/drawing/2014/main" val="1186248982"/>
                    </a:ext>
                  </a:extLst>
                </a:gridCol>
                <a:gridCol w="954881">
                  <a:extLst>
                    <a:ext uri="{9D8B030D-6E8A-4147-A177-3AD203B41FA5}">
                      <a16:colId xmlns:a16="http://schemas.microsoft.com/office/drawing/2014/main" val="3914377344"/>
                    </a:ext>
                  </a:extLst>
                </a:gridCol>
                <a:gridCol w="954881">
                  <a:extLst>
                    <a:ext uri="{9D8B030D-6E8A-4147-A177-3AD203B41FA5}">
                      <a16:colId xmlns:a16="http://schemas.microsoft.com/office/drawing/2014/main" val="2238092892"/>
                    </a:ext>
                  </a:extLst>
                </a:gridCol>
                <a:gridCol w="954881">
                  <a:extLst>
                    <a:ext uri="{9D8B030D-6E8A-4147-A177-3AD203B41FA5}">
                      <a16:colId xmlns:a16="http://schemas.microsoft.com/office/drawing/2014/main" val="1153548494"/>
                    </a:ext>
                  </a:extLst>
                </a:gridCol>
              </a:tblGrid>
              <a:tr h="323708">
                <a:tc>
                  <a:txBody>
                    <a:bodyPr/>
                    <a:lstStyle/>
                    <a:p>
                      <a:r>
                        <a:rPr lang="en-US" dirty="0"/>
                        <a:t>w1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(x1,x2)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05482"/>
                  </a:ext>
                </a:extLst>
              </a:tr>
              <a:tr h="3237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(0,1)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16231"/>
                  </a:ext>
                </a:extLst>
              </a:tr>
              <a:tr h="3237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(1,1)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-0.5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951088"/>
                  </a:ext>
                </a:extLst>
              </a:tr>
              <a:tr h="32370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(0,0)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861427"/>
                  </a:ext>
                </a:extLst>
              </a:tr>
              <a:tr h="32370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(1,0)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-0.5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231045"/>
                  </a:ext>
                </a:extLst>
              </a:tr>
              <a:tr h="32370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4265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635FB9C-C4F6-490F-80C6-736C7754BA83}"/>
              </a:ext>
            </a:extLst>
          </p:cNvPr>
          <p:cNvSpPr txBox="1"/>
          <p:nvPr/>
        </p:nvSpPr>
        <p:spPr>
          <a:xfrm>
            <a:off x="1439556" y="1879163"/>
            <a:ext cx="2056653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 = w1.x1 + w2.x2 –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endParaRPr lang="en-US" dirty="0"/>
          </a:p>
          <a:p>
            <a:endParaRPr lang="en-IN" dirty="0"/>
          </a:p>
          <a:p>
            <a:r>
              <a:rPr lang="en-IN" dirty="0"/>
              <a:t>W1=1,  w2=1, 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2.5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AA761C-E7C3-4391-A249-45C80F60E62D}"/>
              </a:ext>
            </a:extLst>
          </p:cNvPr>
          <p:cNvSpPr txBox="1"/>
          <p:nvPr/>
        </p:nvSpPr>
        <p:spPr>
          <a:xfrm>
            <a:off x="1663776" y="5760796"/>
            <a:ext cx="184505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x1 +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x2 – </a:t>
            </a:r>
            <a:r>
              <a:rPr lang="en-US" dirty="0">
                <a:solidFill>
                  <a:srgbClr val="FF0000"/>
                </a:solidFill>
              </a:rPr>
              <a:t>2.5</a:t>
            </a:r>
            <a:r>
              <a:rPr lang="en-US" dirty="0"/>
              <a:t> = 0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2237E5-E38A-4609-879D-269FEADA0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407" y="3429000"/>
            <a:ext cx="2641379" cy="26479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79301E-BA1F-4C53-B130-C02E29F8F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570" y="1812488"/>
            <a:ext cx="2641379" cy="28232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56F29D-BB4B-4335-8734-60C186682859}"/>
              </a:ext>
            </a:extLst>
          </p:cNvPr>
          <p:cNvSpPr txBox="1"/>
          <p:nvPr/>
        </p:nvSpPr>
        <p:spPr>
          <a:xfrm>
            <a:off x="1545353" y="2918638"/>
            <a:ext cx="184505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x1 +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x2 – </a:t>
            </a:r>
            <a:r>
              <a:rPr lang="en-US" dirty="0">
                <a:solidFill>
                  <a:srgbClr val="FF0000"/>
                </a:solidFill>
              </a:rPr>
              <a:t>2.5</a:t>
            </a:r>
            <a:r>
              <a:rPr lang="en-US" dirty="0"/>
              <a:t> = 0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7C124D-5EC2-4428-8D1B-3F7C3C8ADB9D}"/>
              </a:ext>
            </a:extLst>
          </p:cNvPr>
          <p:cNvCxnSpPr/>
          <p:nvPr/>
        </p:nvCxnSpPr>
        <p:spPr>
          <a:xfrm flipV="1">
            <a:off x="3508833" y="2294661"/>
            <a:ext cx="2349042" cy="762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052603-DACB-40E2-9574-2721F6A8AD7D}"/>
              </a:ext>
            </a:extLst>
          </p:cNvPr>
          <p:cNvCxnSpPr>
            <a:cxnSpLocks/>
          </p:cNvCxnSpPr>
          <p:nvPr/>
        </p:nvCxnSpPr>
        <p:spPr>
          <a:xfrm flipV="1">
            <a:off x="3613608" y="5829300"/>
            <a:ext cx="5402799" cy="699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999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7DD6-F856-43FE-85C5-339478EF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9928"/>
            <a:ext cx="10058400" cy="1450757"/>
          </a:xfrm>
        </p:spPr>
        <p:txBody>
          <a:bodyPr/>
          <a:lstStyle/>
          <a:p>
            <a:r>
              <a:rPr lang="en-US" sz="3600" dirty="0">
                <a:latin typeface="Lucida Console" panose="020B0609040504020204" pitchFamily="49" charset="0"/>
                <a:ea typeface="+mn-ea"/>
                <a:cs typeface="+mn-cs"/>
              </a:rPr>
              <a:t>Learning AND gate</a:t>
            </a:r>
            <a:endParaRPr lang="en-IN" sz="3600" dirty="0"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7208A0-7215-420D-BEAF-6AE7DF7E2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037" y="2266950"/>
            <a:ext cx="47720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77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7DD6-F856-43FE-85C5-339478EF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53253"/>
            <a:ext cx="10058400" cy="1450757"/>
          </a:xfrm>
        </p:spPr>
        <p:txBody>
          <a:bodyPr/>
          <a:lstStyle/>
          <a:p>
            <a:r>
              <a:rPr lang="en-US" sz="3600" dirty="0">
                <a:latin typeface="Lucida Console" panose="020B0609040504020204" pitchFamily="49" charset="0"/>
                <a:ea typeface="+mn-ea"/>
                <a:cs typeface="+mn-cs"/>
              </a:rPr>
              <a:t>Implementing AND gate</a:t>
            </a:r>
            <a:endParaRPr lang="en-IN" sz="3600" dirty="0"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47D3C4-A591-45FA-AE55-80103C77775F}"/>
              </a:ext>
            </a:extLst>
          </p:cNvPr>
          <p:cNvSpPr/>
          <p:nvPr/>
        </p:nvSpPr>
        <p:spPr>
          <a:xfrm>
            <a:off x="8882365" y="3429000"/>
            <a:ext cx="31286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  <a:latin typeface="Lucida Console" panose="020B0609040504020204" pitchFamily="49" charset="0"/>
              </a:rPr>
              <a:t>Tools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Sklearn</a:t>
            </a:r>
            <a:endParaRPr lang="en-US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ucida Console" panose="020B0609040504020204" pitchFamily="49" charset="0"/>
            </a:endParaRPr>
          </a:p>
          <a:p>
            <a:r>
              <a:rPr lang="en-US" u="sng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Try It For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Lucida Console" panose="020B0609040504020204" pitchFamily="49" charset="0"/>
              </a:rPr>
              <a:t>OR, NAND, NOR, XOR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CD35B-79EE-4751-BEC0-CCECCA730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18423"/>
            <a:ext cx="4419600" cy="4411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06AFE6-9B8B-4123-B66B-7D15EBBB0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312" y="2452687"/>
            <a:ext cx="30575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564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2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97B77E9C-0CFD-471F-B191-2C3A86066C9D}" vid="{09B682FA-89E8-49F3-BC40-2B35C1EE87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1048</TotalTime>
  <Words>1271</Words>
  <Application>Microsoft Office PowerPoint</Application>
  <PresentationFormat>Widescreen</PresentationFormat>
  <Paragraphs>261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Adobe Fangsong Std R</vt:lpstr>
      <vt:lpstr>.AppleSystemUIFont</vt:lpstr>
      <vt:lpstr>AppleColorEmoji</vt:lpstr>
      <vt:lpstr>Arial</vt:lpstr>
      <vt:lpstr>Calibri</vt:lpstr>
      <vt:lpstr>Calibri Light</vt:lpstr>
      <vt:lpstr>Cambria Math</vt:lpstr>
      <vt:lpstr>Lucida Console</vt:lpstr>
      <vt:lpstr>Times New Roman</vt:lpstr>
      <vt:lpstr>Wingdings</vt:lpstr>
      <vt:lpstr>Theme2</vt:lpstr>
      <vt:lpstr>Neural Networks</vt:lpstr>
      <vt:lpstr>Perceptron</vt:lpstr>
      <vt:lpstr>Perceptron Model</vt:lpstr>
      <vt:lpstr>Perceptron Model</vt:lpstr>
      <vt:lpstr>Perceptron Algorithm</vt:lpstr>
      <vt:lpstr>Learning AND gate</vt:lpstr>
      <vt:lpstr>Learning AND gate</vt:lpstr>
      <vt:lpstr>Learning AND gate</vt:lpstr>
      <vt:lpstr>Implementing AND gate</vt:lpstr>
      <vt:lpstr>More Gates</vt:lpstr>
      <vt:lpstr>Multi Layer Perceptron(MLP)</vt:lpstr>
      <vt:lpstr>Again to XOR problem</vt:lpstr>
      <vt:lpstr>Solution XOR problem</vt:lpstr>
      <vt:lpstr>Solution XOR problem</vt:lpstr>
      <vt:lpstr>Solution XOR problem</vt:lpstr>
      <vt:lpstr>Three layer networks</vt:lpstr>
      <vt:lpstr>Three layer networks</vt:lpstr>
      <vt:lpstr>Three layer networks</vt:lpstr>
      <vt:lpstr>What do each of these layer do ?</vt:lpstr>
      <vt:lpstr>What do each of these layer do ?</vt:lpstr>
      <vt:lpstr>Backpropagation learning algorithm ‘BP’</vt:lpstr>
      <vt:lpstr>Backpropagation learning algorithm ‘BP’</vt:lpstr>
      <vt:lpstr>Backpropagation learning algorithm ‘BP’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Deep Neural Networks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</dc:title>
  <dc:creator>Shailesh Sivan</dc:creator>
  <cp:lastModifiedBy>Sahad Razack</cp:lastModifiedBy>
  <cp:revision>32</cp:revision>
  <dcterms:created xsi:type="dcterms:W3CDTF">2019-03-14T04:06:34Z</dcterms:created>
  <dcterms:modified xsi:type="dcterms:W3CDTF">2020-07-12T16:00:25Z</dcterms:modified>
</cp:coreProperties>
</file>