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86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80" r:id="rId20"/>
    <p:sldId id="283" r:id="rId21"/>
    <p:sldId id="284" r:id="rId22"/>
    <p:sldId id="273" r:id="rId23"/>
    <p:sldId id="274" r:id="rId24"/>
    <p:sldId id="275" r:id="rId25"/>
    <p:sldId id="276" r:id="rId26"/>
    <p:sldId id="277" r:id="rId27"/>
    <p:sldId id="278" r:id="rId28"/>
    <p:sldId id="281" r:id="rId29"/>
    <p:sldId id="282" r:id="rId30"/>
  </p:sldIdLst>
  <p:sldSz cx="12192000" cy="6858000"/>
  <p:notesSz cx="6858000" cy="9144000"/>
  <p:embeddedFontLst>
    <p:embeddedFont>
      <p:font typeface="Play" panose="020B0604020202020204" charset="0"/>
      <p:regular r:id="rId32"/>
      <p:bold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XPUKIMGU3MwhAXCKxXDHHeztT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4E4393-97D0-4854-A5C1-A981F0AB7F1E}">
  <a:tblStyle styleId="{4E4E4393-97D0-4854-A5C1-A981F0AB7F1E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tcBdr/>
        <a:fill>
          <a:solidFill>
            <a:srgbClr val="CAD1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1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4304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3308d182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3308d182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83308d182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941560" y="424272"/>
            <a:ext cx="10308879" cy="439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</a:pPr>
            <a:r>
              <a:rPr lang="en-US" b="0" i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Identifying subclasses of pitches and optimal pitch permutations for starting </a:t>
            </a:r>
            <a:r>
              <a:rPr lang="en-US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b="0" i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itchers in Major League Baseball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3999" y="531314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Sebastian Kirkpatrick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</a:pPr>
            <a:r>
              <a:rPr lang="en-US" sz="4800" dirty="0">
                <a:latin typeface="Roboto"/>
                <a:ea typeface="Roboto"/>
                <a:cs typeface="Roboto"/>
                <a:sym typeface="Roboto"/>
              </a:rPr>
              <a:t>Modeling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007847-AA74-5182-18B6-6397E495B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2414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Mixed Effects Linear Model</a:t>
            </a:r>
          </a:p>
          <a:p>
            <a:pPr lvl="1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 Sequential Models</a:t>
            </a:r>
          </a:p>
          <a:p>
            <a:pPr marL="1543050" lvl="2" indent="-514350">
              <a:buFont typeface="+mj-lt"/>
              <a:buAutoNum type="arabicPeriod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Primary Pitch Type</a:t>
            </a:r>
          </a:p>
          <a:p>
            <a:pPr marL="1543050" lvl="2" indent="-514350">
              <a:buFont typeface="+mj-lt"/>
              <a:buAutoNum type="arabicPeriod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Pitch Subtype (Clusters)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Separate Models for RHP &amp; LHP</a:t>
            </a:r>
          </a:p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Response: Out-Value</a:t>
            </a:r>
          </a:p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Goal: Identify Pitch Permutation’s Relationship to Out-Value</a:t>
            </a:r>
          </a:p>
        </p:txBody>
      </p:sp>
    </p:spTree>
    <p:extLst>
      <p:ext uri="{BB962C8B-B14F-4D97-AF65-F5344CB8AC3E}">
        <p14:creationId xmlns:p14="http://schemas.microsoft.com/office/powerpoint/2010/main" val="210814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/>
        </p:nvSpPr>
        <p:spPr>
          <a:xfrm flipH="1">
            <a:off x="3203418" y="1613118"/>
            <a:ext cx="5785163" cy="36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RHP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0025"/>
            <a:ext cx="12192000" cy="64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0025"/>
            <a:ext cx="12192000" cy="64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13"/>
          <p:cNvGraphicFramePr/>
          <p:nvPr/>
        </p:nvGraphicFramePr>
        <p:xfrm>
          <a:off x="583445" y="439008"/>
          <a:ext cx="8397600" cy="2630100"/>
        </p:xfrm>
        <a:graphic>
          <a:graphicData uri="http://schemas.openxmlformats.org/drawingml/2006/table">
            <a:tbl>
              <a:tblPr firstRow="1" bandRow="1">
                <a:noFill/>
                <a:tableStyleId>{4E4E4393-97D0-4854-A5C1-A981F0AB7F1E}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Subtype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Release Speed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Vertical Break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Horizontal Break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FF1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92.44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12.78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-2.84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FF2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93.86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18.24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-3.95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FF3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92.42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16.13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-9.18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FF4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95.57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12.92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-11.04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FF5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96.49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16.99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-9.07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9" name="Google Shape;169;p13"/>
          <p:cNvGraphicFramePr/>
          <p:nvPr/>
        </p:nvGraphicFramePr>
        <p:xfrm>
          <a:off x="3270815" y="3788875"/>
          <a:ext cx="8397600" cy="2191750"/>
        </p:xfrm>
        <a:graphic>
          <a:graphicData uri="http://schemas.openxmlformats.org/drawingml/2006/table">
            <a:tbl>
              <a:tblPr firstRow="1" bandRow="1">
                <a:noFill/>
                <a:tableStyleId>{4E4E4393-97D0-4854-A5C1-A981F0AB7F1E}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Release Speed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Vertical Break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Horizontal Break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FC1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88.49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7.97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3.54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FC2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86.83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3.02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5.26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FC3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89.64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10.80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-0.80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FC4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94.19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9.21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2.71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14"/>
          <p:cNvGraphicFramePr/>
          <p:nvPr/>
        </p:nvGraphicFramePr>
        <p:xfrm>
          <a:off x="583445" y="439008"/>
          <a:ext cx="8397600" cy="2630100"/>
        </p:xfrm>
        <a:graphic>
          <a:graphicData uri="http://schemas.openxmlformats.org/drawingml/2006/table">
            <a:tbl>
              <a:tblPr firstRow="1" bandRow="1">
                <a:noFill/>
                <a:tableStyleId>{4E4E4393-97D0-4854-A5C1-A981F0AB7F1E}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Subtype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Release Speed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Vertical Break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Horizontal Break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FF1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92.44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12.78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-2.84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FF2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93.86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18.24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-3.95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FF3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92.42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16.13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-9.18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FF4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95.57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12.92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-11.04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FF5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96.49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16.99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-9.07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6" name="Google Shape;176;p14"/>
          <p:cNvGraphicFramePr/>
          <p:nvPr/>
        </p:nvGraphicFramePr>
        <p:xfrm>
          <a:off x="3270815" y="3788875"/>
          <a:ext cx="8397600" cy="2191750"/>
        </p:xfrm>
        <a:graphic>
          <a:graphicData uri="http://schemas.openxmlformats.org/drawingml/2006/table">
            <a:tbl>
              <a:tblPr firstRow="1" bandRow="1">
                <a:noFill/>
                <a:tableStyleId>{4E4E4393-97D0-4854-A5C1-A981F0AB7F1E}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Release Speed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Vertical Break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Horizontal Break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FC1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88.49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7.97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3.54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FC2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86.83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3.02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5.26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FC3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89.64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10.80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-0.80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FC4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94.19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9.21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2.71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p15"/>
          <p:cNvGraphicFramePr/>
          <p:nvPr/>
        </p:nvGraphicFramePr>
        <p:xfrm>
          <a:off x="583445" y="439008"/>
          <a:ext cx="8397600" cy="2630100"/>
        </p:xfrm>
        <a:graphic>
          <a:graphicData uri="http://schemas.openxmlformats.org/drawingml/2006/table">
            <a:tbl>
              <a:tblPr firstRow="1" bandRow="1">
                <a:noFill/>
                <a:tableStyleId>{4E4E4393-97D0-4854-A5C1-A981F0AB7F1E}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Subtype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Release Speed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Vertical Break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Horizontal Break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FF1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92.44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12.78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-2.84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FF2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93.86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18.24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-3.95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FF3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92.42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16.13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-9.18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FF4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95.57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12.92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-11.04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FF5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96.49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16.99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-9.07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3" name="Google Shape;183;p15"/>
          <p:cNvGraphicFramePr/>
          <p:nvPr/>
        </p:nvGraphicFramePr>
        <p:xfrm>
          <a:off x="3270815" y="3788875"/>
          <a:ext cx="8397600" cy="2191750"/>
        </p:xfrm>
        <a:graphic>
          <a:graphicData uri="http://schemas.openxmlformats.org/drawingml/2006/table">
            <a:tbl>
              <a:tblPr firstRow="1" bandRow="1">
                <a:noFill/>
                <a:tableStyleId>{4E4E4393-97D0-4854-A5C1-A981F0AB7F1E}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Release Speed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Vertical Break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Horizontal Break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FC1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88.49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7.97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3.54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FC2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86.83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3.02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5.26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FC3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89.64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10.80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-0.80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FC4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94.19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9.21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2.71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4" name="Google Shape;1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5185" y="3561290"/>
            <a:ext cx="33337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/>
        </p:nvSpPr>
        <p:spPr>
          <a:xfrm flipH="1">
            <a:off x="3203418" y="1613118"/>
            <a:ext cx="5785163" cy="36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LHP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p23"/>
          <p:cNvGraphicFramePr/>
          <p:nvPr/>
        </p:nvGraphicFramePr>
        <p:xfrm>
          <a:off x="583445" y="439008"/>
          <a:ext cx="8397600" cy="2630100"/>
        </p:xfrm>
        <a:graphic>
          <a:graphicData uri="http://schemas.openxmlformats.org/drawingml/2006/table">
            <a:tbl>
              <a:tblPr firstRow="1" bandRow="1">
                <a:noFill/>
                <a:tableStyleId>{4E4E4393-97D0-4854-A5C1-A981F0AB7F1E}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Subtype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Release Speed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Vertical Break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Horizontal Break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88.40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6.22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-2.08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81.59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-1.58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-3.51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81.09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-12.47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85.67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2.79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-6.73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84.26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3.61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-1.14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9" name="Google Shape;229;p23"/>
          <p:cNvGraphicFramePr/>
          <p:nvPr/>
        </p:nvGraphicFramePr>
        <p:xfrm>
          <a:off x="3270815" y="3788875"/>
          <a:ext cx="8397600" cy="2630100"/>
        </p:xfrm>
        <a:graphic>
          <a:graphicData uri="http://schemas.openxmlformats.org/drawingml/2006/table">
            <a:tbl>
              <a:tblPr firstRow="1" bandRow="1">
                <a:noFill/>
                <a:tableStyleId>{4E4E4393-97D0-4854-A5C1-A981F0AB7F1E}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Release Speed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Vertical Break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Horizontal Break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88.40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6.22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-2.08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81.59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-1.58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-3.51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81.09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-12.47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SL4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85.67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2.79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-6.73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84.26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3.61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-1.14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24"/>
          <p:cNvGraphicFramePr/>
          <p:nvPr/>
        </p:nvGraphicFramePr>
        <p:xfrm>
          <a:off x="583445" y="439008"/>
          <a:ext cx="8397600" cy="2630100"/>
        </p:xfrm>
        <a:graphic>
          <a:graphicData uri="http://schemas.openxmlformats.org/drawingml/2006/table">
            <a:tbl>
              <a:tblPr firstRow="1" bandRow="1">
                <a:noFill/>
                <a:tableStyleId>{4E4E4393-97D0-4854-A5C1-A981F0AB7F1E}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Subtype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Release Speed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Vertical Break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Horizontal Break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88.40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6.22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-2.08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81.59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-1.58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-3.51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81.09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-12.47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85.67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2.79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-6.73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84.26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3.61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-1.14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5" name="Google Shape;235;p24"/>
          <p:cNvGraphicFramePr/>
          <p:nvPr/>
        </p:nvGraphicFramePr>
        <p:xfrm>
          <a:off x="3270815" y="3788875"/>
          <a:ext cx="8397600" cy="2630100"/>
        </p:xfrm>
        <a:graphic>
          <a:graphicData uri="http://schemas.openxmlformats.org/drawingml/2006/table">
            <a:tbl>
              <a:tblPr firstRow="1" bandRow="1">
                <a:noFill/>
                <a:tableStyleId>{4E4E4393-97D0-4854-A5C1-A981F0AB7F1E}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Release Speed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Vertical Break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Horizontal Break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88.40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6.22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-2.08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81.59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-1.58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-3.51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81.09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-12.47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SL4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85.67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2.79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-6.73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84.26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3.61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-1.14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6" name="Google Shape;23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986" y="3995703"/>
            <a:ext cx="3334801" cy="2423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3308d1825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Motivations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6" name="Google Shape;96;g283308d1825_0_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 488: Multivariate Analysis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“Using Clustering to Find Pitch Subtypes and Effective Pairings” (Eno Sarris)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Cluster Identification 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What’s New?</a:t>
            </a:r>
          </a:p>
          <a:p>
            <a:pPr lvl="1">
              <a:spcBef>
                <a:spcPts val="1000"/>
              </a:spcBef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2023 Data</a:t>
            </a:r>
          </a:p>
          <a:p>
            <a:pPr lvl="1">
              <a:spcBef>
                <a:spcPts val="1000"/>
              </a:spcBef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Isolate the Value of Each Permutation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spcBef>
                <a:spcPts val="1000"/>
              </a:spcBef>
            </a:pPr>
            <a:endParaRPr lang="en-US" sz="3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endParaRPr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>
            <a:spLocks noGrp="1"/>
          </p:cNvSpPr>
          <p:nvPr>
            <p:ph type="title"/>
          </p:nvPr>
        </p:nvSpPr>
        <p:spPr>
          <a:xfrm>
            <a:off x="838200" y="1765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</a:pPr>
            <a:r>
              <a:rPr lang="en-US" sz="4800" dirty="0">
                <a:latin typeface="Roboto"/>
                <a:ea typeface="Roboto"/>
                <a:cs typeface="Roboto"/>
                <a:sym typeface="Roboto"/>
              </a:rPr>
              <a:t>What’s Next?</a:t>
            </a:r>
            <a:endParaRPr dirty="0"/>
          </a:p>
        </p:txBody>
      </p:sp>
      <p:sp>
        <p:nvSpPr>
          <p:cNvPr id="255" name="Google Shape;255;p27"/>
          <p:cNvSpPr txBox="1">
            <a:spLocks noGrp="1"/>
          </p:cNvSpPr>
          <p:nvPr>
            <p:ph type="body" idx="1"/>
          </p:nvPr>
        </p:nvSpPr>
        <p:spPr>
          <a:xfrm>
            <a:off x="838200" y="1689823"/>
            <a:ext cx="10515600" cy="485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>
                <a:latin typeface="Roboto"/>
                <a:ea typeface="Roboto"/>
                <a:cs typeface="Roboto"/>
                <a:sym typeface="Roboto"/>
              </a:rPr>
              <a:t>Add More Data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latin typeface="Roboto"/>
                <a:ea typeface="Roboto"/>
                <a:cs typeface="Roboto"/>
                <a:sym typeface="Roboto"/>
              </a:rPr>
              <a:t>2024 season, past seasons?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>
                <a:latin typeface="Roboto"/>
                <a:ea typeface="Roboto"/>
                <a:cs typeface="Roboto"/>
                <a:sym typeface="Roboto"/>
              </a:rPr>
              <a:t>Ignore Primary Pitch Types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latin typeface="Roboto"/>
                <a:ea typeface="Roboto"/>
                <a:cs typeface="Roboto"/>
                <a:sym typeface="Roboto"/>
              </a:rPr>
              <a:t>Fixes a lot of “not enough data” issues</a:t>
            </a:r>
            <a:endParaRPr sz="3600" dirty="0"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>
                <a:latin typeface="Roboto"/>
                <a:ea typeface="Roboto"/>
                <a:cs typeface="Roboto"/>
                <a:sym typeface="Roboto"/>
              </a:rPr>
              <a:t>Better Clustering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latin typeface="Roboto"/>
                <a:ea typeface="Roboto"/>
                <a:cs typeface="Roboto"/>
                <a:sym typeface="Roboto"/>
              </a:rPr>
              <a:t>More variables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latin typeface="Roboto"/>
                <a:ea typeface="Roboto"/>
                <a:cs typeface="Roboto"/>
                <a:sym typeface="Roboto"/>
              </a:rPr>
              <a:t>Explore other clustering methods</a:t>
            </a:r>
            <a:endParaRPr dirty="0"/>
          </a:p>
          <a:p>
            <a:pPr marL="685800" lvl="1" indent="-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>
              <a:latin typeface="Roboto"/>
              <a:ea typeface="Roboto"/>
              <a:cs typeface="Roboto"/>
              <a:sym typeface="Roboto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>
              <a:latin typeface="Roboto"/>
              <a:ea typeface="Roboto"/>
              <a:cs typeface="Roboto"/>
              <a:sym typeface="Roboto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>
              <a:latin typeface="Roboto"/>
              <a:ea typeface="Roboto"/>
              <a:cs typeface="Roboto"/>
              <a:sym typeface="Roboto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>
              <a:latin typeface="Roboto"/>
              <a:ea typeface="Roboto"/>
              <a:cs typeface="Roboto"/>
              <a:sym typeface="Roboto"/>
            </a:endParaRPr>
          </a:p>
          <a:p>
            <a:pPr marL="6858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>
              <a:latin typeface="Roboto"/>
              <a:ea typeface="Roboto"/>
              <a:cs typeface="Roboto"/>
              <a:sym typeface="Roboto"/>
            </a:endParaRPr>
          </a:p>
          <a:p>
            <a:pPr marL="685800" lvl="1" indent="-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>
              <a:latin typeface="Roboto"/>
              <a:ea typeface="Roboto"/>
              <a:cs typeface="Roboto"/>
              <a:sym typeface="Roboto"/>
            </a:endParaRPr>
          </a:p>
          <a:p>
            <a:pPr marL="1143000" lvl="2" indent="-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>
              <a:latin typeface="Roboto"/>
              <a:ea typeface="Roboto"/>
              <a:cs typeface="Roboto"/>
              <a:sym typeface="Roboto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</a:pPr>
            <a:r>
              <a:rPr lang="en-US" sz="8000" b="1" dirty="0">
                <a:latin typeface="Roboto"/>
                <a:ea typeface="Roboto"/>
                <a:cs typeface="Roboto"/>
                <a:sym typeface="Roboto"/>
              </a:rPr>
              <a:t>Acknowledgements</a:t>
            </a:r>
            <a:endParaRPr dirty="0"/>
          </a:p>
        </p:txBody>
      </p:sp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838200" y="2145671"/>
            <a:ext cx="10515600" cy="4167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 dirty="0">
                <a:latin typeface="Roboto"/>
                <a:ea typeface="Roboto"/>
                <a:cs typeface="Roboto"/>
                <a:sym typeface="Roboto"/>
              </a:rPr>
              <a:t>Co-Authors: Mena Whalen and Gregory J. Matthews (Loyola University Chicago)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endParaRPr sz="4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 dirty="0">
                <a:latin typeface="Roboto"/>
                <a:ea typeface="Roboto"/>
                <a:cs typeface="Roboto"/>
                <a:sym typeface="Roboto"/>
              </a:rPr>
              <a:t>Shout-Out: Quang Nguyen (Carnegie Mellon University) - @qntkhvn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0025"/>
            <a:ext cx="12192000" cy="64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0025"/>
            <a:ext cx="12192000" cy="64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0025"/>
            <a:ext cx="12192000" cy="64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Google Shape;209;p20"/>
          <p:cNvGraphicFramePr/>
          <p:nvPr/>
        </p:nvGraphicFramePr>
        <p:xfrm>
          <a:off x="583445" y="439008"/>
          <a:ext cx="8397600" cy="2630100"/>
        </p:xfrm>
        <a:graphic>
          <a:graphicData uri="http://schemas.openxmlformats.org/drawingml/2006/table">
            <a:tbl>
              <a:tblPr firstRow="1" bandRow="1">
                <a:noFill/>
                <a:tableStyleId>{4E4E4393-97D0-4854-A5C1-A981F0AB7F1E}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Subtype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Release Speed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Vertical Break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Horizontal Break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88.40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6.22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-2.08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81.59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-1.58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-3.51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81.09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-12.47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85.67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2.79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-6.73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84.26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3.61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-1.14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0" name="Google Shape;210;p20"/>
          <p:cNvGraphicFramePr/>
          <p:nvPr/>
        </p:nvGraphicFramePr>
        <p:xfrm>
          <a:off x="3270815" y="3788875"/>
          <a:ext cx="8397600" cy="2630100"/>
        </p:xfrm>
        <a:graphic>
          <a:graphicData uri="http://schemas.openxmlformats.org/drawingml/2006/table">
            <a:tbl>
              <a:tblPr firstRow="1" bandRow="1">
                <a:noFill/>
                <a:tableStyleId>{4E4E4393-97D0-4854-A5C1-A981F0AB7F1E}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Release Speed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Vertical Break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Horizontal Break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88.40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6.22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-2.08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81.59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-1.58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-3.51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81.09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-12.47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85.67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2.79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-6.73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84.26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3.61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-1.14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p21"/>
          <p:cNvGraphicFramePr/>
          <p:nvPr/>
        </p:nvGraphicFramePr>
        <p:xfrm>
          <a:off x="583445" y="439008"/>
          <a:ext cx="8397600" cy="2630100"/>
        </p:xfrm>
        <a:graphic>
          <a:graphicData uri="http://schemas.openxmlformats.org/drawingml/2006/table">
            <a:tbl>
              <a:tblPr firstRow="1" bandRow="1">
                <a:noFill/>
                <a:tableStyleId>{4E4E4393-97D0-4854-A5C1-A981F0AB7F1E}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Subtype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Release Speed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Vertical Break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Horizontal Break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88.40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6.22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-2.08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SL2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81.59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-1.58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-3.51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81.09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-12.47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85.67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2.79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-6.73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84.26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3.61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-1.14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6" name="Google Shape;216;p21"/>
          <p:cNvGraphicFramePr/>
          <p:nvPr/>
        </p:nvGraphicFramePr>
        <p:xfrm>
          <a:off x="3270815" y="3788875"/>
          <a:ext cx="8397600" cy="2630100"/>
        </p:xfrm>
        <a:graphic>
          <a:graphicData uri="http://schemas.openxmlformats.org/drawingml/2006/table">
            <a:tbl>
              <a:tblPr firstRow="1" bandRow="1">
                <a:noFill/>
                <a:tableStyleId>{4E4E4393-97D0-4854-A5C1-A981F0AB7F1E}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Release Speed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Vertical Break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Horizontal Break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88.40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6.22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-2.08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81.59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-1.58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-3.51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81.09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-12.47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SL4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85.67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2.79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-6.73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84.26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3.61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-1.14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22"/>
          <p:cNvGraphicFramePr/>
          <p:nvPr/>
        </p:nvGraphicFramePr>
        <p:xfrm>
          <a:off x="583445" y="439008"/>
          <a:ext cx="8397600" cy="2630100"/>
        </p:xfrm>
        <a:graphic>
          <a:graphicData uri="http://schemas.openxmlformats.org/drawingml/2006/table">
            <a:tbl>
              <a:tblPr firstRow="1" bandRow="1">
                <a:noFill/>
                <a:tableStyleId>{4E4E4393-97D0-4854-A5C1-A981F0AB7F1E}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Subtype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Release Speed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Vertical Break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Horizontal Break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88.40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6.22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-2.08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SL2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81.59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-1.58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-3.51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81.09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-12.47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85.67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2.79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-6.73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84.26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3.61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-1.14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2" name="Google Shape;222;p22"/>
          <p:cNvGraphicFramePr/>
          <p:nvPr/>
        </p:nvGraphicFramePr>
        <p:xfrm>
          <a:off x="3270815" y="3788875"/>
          <a:ext cx="8397600" cy="2630100"/>
        </p:xfrm>
        <a:graphic>
          <a:graphicData uri="http://schemas.openxmlformats.org/drawingml/2006/table">
            <a:tbl>
              <a:tblPr firstRow="1" bandRow="1">
                <a:noFill/>
                <a:tableStyleId>{4E4E4393-97D0-4854-A5C1-A981F0AB7F1E}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Release Speed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Vertical Break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Horizontal Break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88.40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6.22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-2.08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81.59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-1.58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-3.51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81.09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-12.47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SL4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85.67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2.79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-6.73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84.26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3.61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-1.14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23" name="Google Shape;22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986" y="3995703"/>
            <a:ext cx="3334801" cy="2423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25"/>
          <p:cNvGraphicFramePr/>
          <p:nvPr/>
        </p:nvGraphicFramePr>
        <p:xfrm>
          <a:off x="583445" y="439008"/>
          <a:ext cx="8397600" cy="2630100"/>
        </p:xfrm>
        <a:graphic>
          <a:graphicData uri="http://schemas.openxmlformats.org/drawingml/2006/table">
            <a:tbl>
              <a:tblPr firstRow="1" bandRow="1">
                <a:noFill/>
                <a:tableStyleId>{4E4E4393-97D0-4854-A5C1-A981F0AB7F1E}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Subtype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Release Speed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Vertical Break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Horizontal Break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88.40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6.22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-2.08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81.59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-1.58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-3.51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81.09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-12.47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85.67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2.79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-6.73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SL5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84.26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3.61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-1.14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2" name="Google Shape;242;p25"/>
          <p:cNvGraphicFramePr/>
          <p:nvPr/>
        </p:nvGraphicFramePr>
        <p:xfrm>
          <a:off x="3270815" y="3788875"/>
          <a:ext cx="8397600" cy="2630100"/>
        </p:xfrm>
        <a:graphic>
          <a:graphicData uri="http://schemas.openxmlformats.org/drawingml/2006/table">
            <a:tbl>
              <a:tblPr firstRow="1" bandRow="1">
                <a:noFill/>
                <a:tableStyleId>{4E4E4393-97D0-4854-A5C1-A981F0AB7F1E}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Release Speed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Vertical Break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Horizontal Break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88.40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6.22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-2.08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81.59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-1.58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-3.51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SL3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81.09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-2.44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-12.47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85.67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2.79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-6.73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84.26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3.61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-1.14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" name="Google Shape;247;p26"/>
          <p:cNvGraphicFramePr/>
          <p:nvPr/>
        </p:nvGraphicFramePr>
        <p:xfrm>
          <a:off x="583445" y="439008"/>
          <a:ext cx="8397600" cy="2630100"/>
        </p:xfrm>
        <a:graphic>
          <a:graphicData uri="http://schemas.openxmlformats.org/drawingml/2006/table">
            <a:tbl>
              <a:tblPr firstRow="1" bandRow="1">
                <a:noFill/>
                <a:tableStyleId>{4E4E4393-97D0-4854-A5C1-A981F0AB7F1E}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Subtype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Release Speed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Vertical Break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Horizontal Break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88.40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6.22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-2.08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81.59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-1.58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-3.51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81.09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-12.47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85.67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2.79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-6.73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SL5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84.26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3.61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-1.14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8" name="Google Shape;248;p26"/>
          <p:cNvGraphicFramePr/>
          <p:nvPr/>
        </p:nvGraphicFramePr>
        <p:xfrm>
          <a:off x="3270815" y="3788875"/>
          <a:ext cx="8397600" cy="2630100"/>
        </p:xfrm>
        <a:graphic>
          <a:graphicData uri="http://schemas.openxmlformats.org/drawingml/2006/table">
            <a:tbl>
              <a:tblPr firstRow="1" bandRow="1">
                <a:noFill/>
                <a:tableStyleId>{4E4E4393-97D0-4854-A5C1-A981F0AB7F1E}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Release Speed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Vertical Break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Horizontal Break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88.40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6.22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-2.08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81.59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-1.58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-3.51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SL3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81.09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-2.44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-12.47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85.67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2.79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-6.73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84.26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3.61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-1.14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49" name="Google Shape;24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986" y="3998879"/>
            <a:ext cx="3334801" cy="242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5227997" y="0"/>
            <a:ext cx="4737225" cy="4042752"/>
          </a:xfrm>
          <a:prstGeom prst="flowChartConnector">
            <a:avLst/>
          </a:prstGeom>
          <a:solidFill>
            <a:schemeClr val="accent2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3727387" y="2809945"/>
            <a:ext cx="4737225" cy="4042752"/>
          </a:xfrm>
          <a:prstGeom prst="flowChartConnector">
            <a:avLst/>
          </a:prstGeom>
          <a:solidFill>
            <a:schemeClr val="accent4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578696" y="0"/>
            <a:ext cx="4737225" cy="4042752"/>
          </a:xfrm>
          <a:prstGeom prst="flowChartConnector">
            <a:avLst/>
          </a:prstGeom>
          <a:solidFill>
            <a:schemeClr val="accent6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4913390" y="2021376"/>
            <a:ext cx="2372008" cy="1987405"/>
          </a:xfrm>
          <a:prstGeom prst="flowChartConnector">
            <a:avLst/>
          </a:prstGeom>
          <a:solidFill>
            <a:schemeClr val="l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Clustering 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6769493" y="1660521"/>
            <a:ext cx="246815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 Speed</a:t>
            </a:r>
            <a:endParaRPr dirty="0"/>
          </a:p>
        </p:txBody>
      </p:sp>
      <p:sp>
        <p:nvSpPr>
          <p:cNvPr id="107" name="Google Shape;107;p2"/>
          <p:cNvSpPr txBox="1"/>
          <p:nvPr/>
        </p:nvSpPr>
        <p:spPr>
          <a:xfrm>
            <a:off x="1991662" y="1717516"/>
            <a:ext cx="3911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 Break</a:t>
            </a:r>
            <a:endParaRPr dirty="0"/>
          </a:p>
        </p:txBody>
      </p:sp>
      <p:sp>
        <p:nvSpPr>
          <p:cNvPr id="108" name="Google Shape;108;p2"/>
          <p:cNvSpPr txBox="1"/>
          <p:nvPr/>
        </p:nvSpPr>
        <p:spPr>
          <a:xfrm>
            <a:off x="4140353" y="5035052"/>
            <a:ext cx="3911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Vertical Break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0025"/>
            <a:ext cx="12192000" cy="64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l="3751" r="289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0025"/>
            <a:ext cx="12192000" cy="64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0025"/>
            <a:ext cx="12192000" cy="64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93272" y="2552052"/>
            <a:ext cx="1805421" cy="1310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</a:pPr>
            <a:r>
              <a:rPr lang="en-US" sz="4800" dirty="0">
                <a:latin typeface="Roboto"/>
                <a:ea typeface="Roboto"/>
                <a:cs typeface="Roboto"/>
                <a:sym typeface="Roboto"/>
              </a:rPr>
              <a:t>Modeling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007847-AA74-5182-18B6-6397E495B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24146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Mixed Effects Linear Model</a:t>
            </a:r>
          </a:p>
          <a:p>
            <a:pPr lvl="1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 Sequential Models</a:t>
            </a:r>
          </a:p>
          <a:p>
            <a:pPr marL="1543050" lvl="2" indent="-514350">
              <a:buFont typeface="+mj-lt"/>
              <a:buAutoNum type="arabicPeriod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Primary Pitch Type</a:t>
            </a:r>
          </a:p>
          <a:p>
            <a:pPr marL="1543050" lvl="2" indent="-514350">
              <a:buFont typeface="+mj-lt"/>
              <a:buAutoNum type="arabicPeriod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Pitch Subtype (Clusters)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Separate Models for RHP &amp; LHP</a:t>
            </a:r>
          </a:p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Response: Out-Value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0025"/>
            <a:ext cx="12192000" cy="64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Microsoft Office PowerPoint</Application>
  <PresentationFormat>Widescreen</PresentationFormat>
  <Paragraphs>527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Roboto</vt:lpstr>
      <vt:lpstr>Play</vt:lpstr>
      <vt:lpstr>Arial</vt:lpstr>
      <vt:lpstr>Office Theme</vt:lpstr>
      <vt:lpstr>Identifying subclasses of pitches and optimal pitch permutations for starting pitchers in Major League Baseball</vt:lpstr>
      <vt:lpstr>Motivations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Modeling</vt:lpstr>
      <vt:lpstr>PowerPoint Presentation</vt:lpstr>
      <vt:lpstr>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Next?</vt:lpstr>
      <vt:lpstr>Acknowledgements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Kirkpatrick, Sebastian</dc:creator>
  <cp:lastModifiedBy>Kirkpatrick, Sebastian</cp:lastModifiedBy>
  <cp:revision>1</cp:revision>
  <dcterms:created xsi:type="dcterms:W3CDTF">2024-08-21T21:13:57Z</dcterms:created>
  <dcterms:modified xsi:type="dcterms:W3CDTF">2024-08-24T20:06:39Z</dcterms:modified>
</cp:coreProperties>
</file>