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43891200" cy="32918400"/>
  <p:notesSz cx="6858000" cy="9144000"/>
  <p:custDataLst>
    <p:tags r:id="rId6"/>
  </p:custDataLst>
  <p:defaultTextStyle>
    <a:defPPr>
      <a:defRPr lang="en-US"/>
    </a:defPPr>
    <a:lvl1pPr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5pPr>
    <a:lvl6pPr marL="2286000" algn="l" defTabSz="914400" rtl="0" eaLnBrk="1" latinLnBrk="0" hangingPunct="1">
      <a:defRPr sz="3500" kern="1200">
        <a:solidFill>
          <a:schemeClr val="tx1"/>
        </a:solidFill>
        <a:latin typeface="Arial" panose="020B0604020202020204" pitchFamily="34" charset="0"/>
        <a:ea typeface="+mn-ea"/>
        <a:cs typeface="+mn-cs"/>
      </a:defRPr>
    </a:lvl6pPr>
    <a:lvl7pPr marL="2743200" algn="l" defTabSz="914400" rtl="0" eaLnBrk="1" latinLnBrk="0" hangingPunct="1">
      <a:defRPr sz="3500" kern="1200">
        <a:solidFill>
          <a:schemeClr val="tx1"/>
        </a:solidFill>
        <a:latin typeface="Arial" panose="020B0604020202020204" pitchFamily="34" charset="0"/>
        <a:ea typeface="+mn-ea"/>
        <a:cs typeface="+mn-cs"/>
      </a:defRPr>
    </a:lvl7pPr>
    <a:lvl8pPr marL="3200400" algn="l" defTabSz="914400" rtl="0" eaLnBrk="1" latinLnBrk="0" hangingPunct="1">
      <a:defRPr sz="3500" kern="1200">
        <a:solidFill>
          <a:schemeClr val="tx1"/>
        </a:solidFill>
        <a:latin typeface="Arial" panose="020B0604020202020204" pitchFamily="34" charset="0"/>
        <a:ea typeface="+mn-ea"/>
        <a:cs typeface="+mn-cs"/>
      </a:defRPr>
    </a:lvl8pPr>
    <a:lvl9pPr marL="3657600" algn="l" defTabSz="914400" rtl="0" eaLnBrk="1" latinLnBrk="0" hangingPunct="1">
      <a:defRPr sz="3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0722"/>
    <a:srgbClr val="FFFFB3"/>
    <a:srgbClr val="FFFFD1"/>
    <a:srgbClr val="FFFF99"/>
    <a:srgbClr val="FEFDC6"/>
    <a:srgbClr val="FFECC5"/>
    <a:srgbClr val="33CC33"/>
    <a:srgbClr val="78002F"/>
    <a:srgbClr val="F8E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283" autoAdjust="0"/>
  </p:normalViewPr>
  <p:slideViewPr>
    <p:cSldViewPr>
      <p:cViewPr>
        <p:scale>
          <a:sx n="23" d="100"/>
          <a:sy n="23" d="100"/>
        </p:scale>
        <p:origin x="984" y="100"/>
      </p:cViewPr>
      <p:guideLst>
        <p:guide orient="horz" pos="10368"/>
        <p:guide pos="1382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7" cy="7055644"/>
          </a:xfrm>
        </p:spPr>
        <p:txBody>
          <a:bodyPr/>
          <a:lstStyle/>
          <a:p>
            <a:r>
              <a:rPr lang="en-US"/>
              <a:t>Click to edit Master title style</a:t>
            </a:r>
          </a:p>
        </p:txBody>
      </p:sp>
      <p:sp>
        <p:nvSpPr>
          <p:cNvPr id="3" name="Subtitle 2"/>
          <p:cNvSpPr>
            <a:spLocks noGrp="1"/>
          </p:cNvSpPr>
          <p:nvPr>
            <p:ph type="subTitle" idx="1"/>
          </p:nvPr>
        </p:nvSpPr>
        <p:spPr>
          <a:xfrm>
            <a:off x="6582834" y="18653523"/>
            <a:ext cx="30725533" cy="8412956"/>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0C834E-2F21-4ADA-94F6-2295701800A7}" type="slidenum">
              <a:rPr lang="en-US" altLang="en-US"/>
              <a:pPr>
                <a:defRPr/>
              </a:pPr>
              <a:t>‹#›</a:t>
            </a:fld>
            <a:endParaRPr lang="en-US" altLang="en-US"/>
          </a:p>
        </p:txBody>
      </p:sp>
    </p:spTree>
    <p:custDataLst>
      <p:tags r:id="rId1"/>
    </p:custDataLst>
    <p:extLst>
      <p:ext uri="{BB962C8B-B14F-4D97-AF65-F5344CB8AC3E}">
        <p14:creationId xmlns:p14="http://schemas.microsoft.com/office/powerpoint/2010/main" val="213942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F433DE-49BA-4683-A0EB-053B16819DB6}" type="slidenum">
              <a:rPr lang="en-US" altLang="en-US"/>
              <a:pPr>
                <a:defRPr/>
              </a:pPr>
              <a:t>‹#›</a:t>
            </a:fld>
            <a:endParaRPr lang="en-US" altLang="en-US"/>
          </a:p>
        </p:txBody>
      </p:sp>
    </p:spTree>
    <p:extLst>
      <p:ext uri="{BB962C8B-B14F-4D97-AF65-F5344CB8AC3E}">
        <p14:creationId xmlns:p14="http://schemas.microsoft.com/office/powerpoint/2010/main" val="16140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8022"/>
            <a:ext cx="9876367" cy="28088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C5D33F-FB73-4E2A-84C5-37C7BCB22E34}" type="slidenum">
              <a:rPr lang="en-US" altLang="en-US"/>
              <a:pPr>
                <a:defRPr/>
              </a:pPr>
              <a:t>‹#›</a:t>
            </a:fld>
            <a:endParaRPr lang="en-US" altLang="en-US"/>
          </a:p>
        </p:txBody>
      </p:sp>
    </p:spTree>
    <p:extLst>
      <p:ext uri="{BB962C8B-B14F-4D97-AF65-F5344CB8AC3E}">
        <p14:creationId xmlns:p14="http://schemas.microsoft.com/office/powerpoint/2010/main" val="28799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B866CF-3908-4261-8409-6FF53599B37F}" type="slidenum">
              <a:rPr lang="en-US" altLang="en-US"/>
              <a:pPr>
                <a:defRPr/>
              </a:pPr>
              <a:t>‹#›</a:t>
            </a:fld>
            <a:endParaRPr lang="en-US" altLang="en-US"/>
          </a:p>
        </p:txBody>
      </p:sp>
    </p:spTree>
    <p:extLst>
      <p:ext uri="{BB962C8B-B14F-4D97-AF65-F5344CB8AC3E}">
        <p14:creationId xmlns:p14="http://schemas.microsoft.com/office/powerpoint/2010/main" val="112784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7" cy="6538913"/>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6DF5FD-06F7-485D-A31E-3D5300B832D8}" type="slidenum">
              <a:rPr lang="en-US" altLang="en-US"/>
              <a:pPr>
                <a:defRPr/>
              </a:pPr>
              <a:t>‹#›</a:t>
            </a:fld>
            <a:endParaRPr lang="en-US" altLang="en-US"/>
          </a:p>
        </p:txBody>
      </p:sp>
    </p:spTree>
    <p:extLst>
      <p:ext uri="{BB962C8B-B14F-4D97-AF65-F5344CB8AC3E}">
        <p14:creationId xmlns:p14="http://schemas.microsoft.com/office/powerpoint/2010/main" val="11785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2867"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78D61E-F6E4-48E6-806F-05EF7798B2A6}" type="slidenum">
              <a:rPr lang="en-US" altLang="en-US"/>
              <a:pPr>
                <a:defRPr/>
              </a:pPr>
              <a:t>‹#›</a:t>
            </a:fld>
            <a:endParaRPr lang="en-US" altLang="en-US"/>
          </a:p>
        </p:txBody>
      </p:sp>
    </p:spTree>
    <p:extLst>
      <p:ext uri="{BB962C8B-B14F-4D97-AF65-F5344CB8AC3E}">
        <p14:creationId xmlns:p14="http://schemas.microsoft.com/office/powerpoint/2010/main" val="195307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7" y="7368778"/>
            <a:ext cx="19399251"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7" y="10439401"/>
            <a:ext cx="19399251"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AD2C1A-7A7B-4E41-AB64-7C938E9F1C2D}" type="slidenum">
              <a:rPr lang="en-US" altLang="en-US"/>
              <a:pPr>
                <a:defRPr/>
              </a:pPr>
              <a:t>‹#›</a:t>
            </a:fld>
            <a:endParaRPr lang="en-US" altLang="en-US"/>
          </a:p>
        </p:txBody>
      </p:sp>
    </p:spTree>
    <p:extLst>
      <p:ext uri="{BB962C8B-B14F-4D97-AF65-F5344CB8AC3E}">
        <p14:creationId xmlns:p14="http://schemas.microsoft.com/office/powerpoint/2010/main" val="308448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AD5584-3C64-4E93-86F2-1564F0ADB3CB}" type="slidenum">
              <a:rPr lang="en-US" altLang="en-US"/>
              <a:pPr>
                <a:defRPr/>
              </a:pPr>
              <a:t>‹#›</a:t>
            </a:fld>
            <a:endParaRPr lang="en-US" altLang="en-US"/>
          </a:p>
        </p:txBody>
      </p:sp>
    </p:spTree>
    <p:extLst>
      <p:ext uri="{BB962C8B-B14F-4D97-AF65-F5344CB8AC3E}">
        <p14:creationId xmlns:p14="http://schemas.microsoft.com/office/powerpoint/2010/main" val="35597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48E349-1732-4319-B942-240F677D651A}" type="slidenum">
              <a:rPr lang="en-US" altLang="en-US"/>
              <a:pPr>
                <a:defRPr/>
              </a:pPr>
              <a:t>‹#›</a:t>
            </a:fld>
            <a:endParaRPr lang="en-US" altLang="en-US"/>
          </a:p>
        </p:txBody>
      </p:sp>
    </p:spTree>
    <p:extLst>
      <p:ext uri="{BB962C8B-B14F-4D97-AF65-F5344CB8AC3E}">
        <p14:creationId xmlns:p14="http://schemas.microsoft.com/office/powerpoint/2010/main" val="426741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7159817" y="1310879"/>
            <a:ext cx="24536400" cy="2809517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CF9A08-07F2-4F79-9167-DF68881905B7}" type="slidenum">
              <a:rPr lang="en-US" altLang="en-US"/>
              <a:pPr>
                <a:defRPr/>
              </a:pPr>
              <a:t>‹#›</a:t>
            </a:fld>
            <a:endParaRPr lang="en-US" altLang="en-US"/>
          </a:p>
        </p:txBody>
      </p:sp>
    </p:spTree>
    <p:extLst>
      <p:ext uri="{BB962C8B-B14F-4D97-AF65-F5344CB8AC3E}">
        <p14:creationId xmlns:p14="http://schemas.microsoft.com/office/powerpoint/2010/main" val="226659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7" cy="271938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7" cy="1975127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7" cy="386357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DCC650-4B9B-4635-AD8B-A01C68F8513C}" type="slidenum">
              <a:rPr lang="en-US" altLang="en-US"/>
              <a:pPr>
                <a:defRPr/>
              </a:pPr>
              <a:t>‹#›</a:t>
            </a:fld>
            <a:endParaRPr lang="en-US" altLang="en-US"/>
          </a:p>
        </p:txBody>
      </p:sp>
    </p:spTree>
    <p:extLst>
      <p:ext uri="{BB962C8B-B14F-4D97-AF65-F5344CB8AC3E}">
        <p14:creationId xmlns:p14="http://schemas.microsoft.com/office/powerpoint/2010/main" val="37483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7625"/>
            <a:ext cx="3950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2338" y="7680325"/>
            <a:ext cx="39506525"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23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eaLnBrk="1" hangingPunct="1">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3938" y="29976763"/>
            <a:ext cx="139033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ctr" eaLnBrk="1" hangingPunct="1">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1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r" eaLnBrk="1" hangingPunct="1">
              <a:defRPr sz="5025" smtClean="0"/>
            </a:lvl1pPr>
          </a:lstStyle>
          <a:p>
            <a:pPr>
              <a:defRPr/>
            </a:pPr>
            <a:fld id="{FDFF9B68-EC2B-4B1D-90F1-F2D2DD4A6CFB}" type="slidenum">
              <a:rPr lang="en-US" altLang="en-US"/>
              <a:pPr>
                <a:defRPr/>
              </a:pPr>
              <a:t>‹#›</a:t>
            </a:fld>
            <a:endParaRPr lang="en-US" altLang="en-US"/>
          </a:p>
        </p:txBody>
      </p:sp>
      <p:sp>
        <p:nvSpPr>
          <p:cNvPr id="1031" name="Rectangle 7"/>
          <p:cNvSpPr>
            <a:spLocks noChangeArrowheads="1"/>
          </p:cNvSpPr>
          <p:nvPr userDrawn="1"/>
        </p:nvSpPr>
        <p:spPr bwMode="auto">
          <a:xfrm>
            <a:off x="0" y="0"/>
            <a:ext cx="43891200" cy="3429000"/>
          </a:xfrm>
          <a:prstGeom prst="rect">
            <a:avLst/>
          </a:prstGeom>
          <a:solidFill>
            <a:srgbClr val="5A0722"/>
          </a:solidFill>
          <a:ln>
            <a:noFill/>
          </a:ln>
        </p:spPr>
        <p:txBody>
          <a:bodyPr wrap="none" anchor="ctr"/>
          <a:lstStyle>
            <a:lvl1pPr eaLnBrk="0" hangingPunct="0">
              <a:defRPr sz="3500">
                <a:solidFill>
                  <a:schemeClr val="tx1"/>
                </a:solidFill>
                <a:latin typeface="Arial" panose="020B0604020202020204" pitchFamily="34" charset="0"/>
              </a:defRPr>
            </a:lvl1pPr>
            <a:lvl2pPr marL="742950" indent="-285750" eaLnBrk="0" hangingPunct="0">
              <a:defRPr sz="3500">
                <a:solidFill>
                  <a:schemeClr val="tx1"/>
                </a:solidFill>
                <a:latin typeface="Arial" panose="020B0604020202020204" pitchFamily="34" charset="0"/>
              </a:defRPr>
            </a:lvl2pPr>
            <a:lvl3pPr marL="1143000" indent="-228600" eaLnBrk="0" hangingPunct="0">
              <a:defRPr sz="3500">
                <a:solidFill>
                  <a:schemeClr val="tx1"/>
                </a:solidFill>
                <a:latin typeface="Arial" panose="020B0604020202020204" pitchFamily="34" charset="0"/>
              </a:defRPr>
            </a:lvl3pPr>
            <a:lvl4pPr marL="1600200" indent="-228600" eaLnBrk="0" hangingPunct="0">
              <a:defRPr sz="3500">
                <a:solidFill>
                  <a:schemeClr val="tx1"/>
                </a:solidFill>
                <a:latin typeface="Arial" panose="020B0604020202020204" pitchFamily="34" charset="0"/>
              </a:defRPr>
            </a:lvl4pPr>
            <a:lvl5pPr marL="2057400" indent="-228600" eaLnBrk="0" hangingPunct="0">
              <a:defRPr sz="3500">
                <a:solidFill>
                  <a:schemeClr val="tx1"/>
                </a:solidFill>
                <a:latin typeface="Arial" panose="020B0604020202020204" pitchFamily="34" charset="0"/>
              </a:defRPr>
            </a:lvl5pPr>
            <a:lvl6pPr marL="2514600" indent="-228600" eaLnBrk="0" fontAlgn="base" hangingPunct="0">
              <a:spcBef>
                <a:spcPct val="0"/>
              </a:spcBef>
              <a:spcAft>
                <a:spcPct val="0"/>
              </a:spcAft>
              <a:defRPr sz="3500">
                <a:solidFill>
                  <a:schemeClr val="tx1"/>
                </a:solidFill>
                <a:latin typeface="Arial" panose="020B0604020202020204" pitchFamily="34" charset="0"/>
              </a:defRPr>
            </a:lvl6pPr>
            <a:lvl7pPr marL="2971800" indent="-228600" eaLnBrk="0" fontAlgn="base" hangingPunct="0">
              <a:spcBef>
                <a:spcPct val="0"/>
              </a:spcBef>
              <a:spcAft>
                <a:spcPct val="0"/>
              </a:spcAft>
              <a:defRPr sz="3500">
                <a:solidFill>
                  <a:schemeClr val="tx1"/>
                </a:solidFill>
                <a:latin typeface="Arial" panose="020B0604020202020204" pitchFamily="34" charset="0"/>
              </a:defRPr>
            </a:lvl7pPr>
            <a:lvl8pPr marL="3429000" indent="-228600" eaLnBrk="0" fontAlgn="base" hangingPunct="0">
              <a:spcBef>
                <a:spcPct val="0"/>
              </a:spcBef>
              <a:spcAft>
                <a:spcPct val="0"/>
              </a:spcAft>
              <a:defRPr sz="3500">
                <a:solidFill>
                  <a:schemeClr val="tx1"/>
                </a:solidFill>
                <a:latin typeface="Arial" panose="020B0604020202020204" pitchFamily="34" charset="0"/>
              </a:defRPr>
            </a:lvl8pPr>
            <a:lvl9pPr marL="3886200" indent="-228600"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defRPr/>
            </a:pPr>
            <a:endParaRPr lang="en-US" altLang="en-US" sz="2625"/>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0888" rtl="0" eaLnBrk="0" fontAlgn="base" hangingPunct="0">
        <a:spcBef>
          <a:spcPct val="0"/>
        </a:spcBef>
        <a:spcAft>
          <a:spcPct val="0"/>
        </a:spcAft>
        <a:defRPr sz="15900">
          <a:solidFill>
            <a:schemeClr val="tx2"/>
          </a:solidFill>
          <a:latin typeface="+mj-lt"/>
          <a:ea typeface="+mj-ea"/>
          <a:cs typeface="+mj-cs"/>
        </a:defRPr>
      </a:lvl1pPr>
      <a:lvl2pPr algn="ctr" defTabSz="3290888" rtl="0" eaLnBrk="0" fontAlgn="base" hangingPunct="0">
        <a:spcBef>
          <a:spcPct val="0"/>
        </a:spcBef>
        <a:spcAft>
          <a:spcPct val="0"/>
        </a:spcAft>
        <a:defRPr sz="15900">
          <a:solidFill>
            <a:schemeClr val="tx2"/>
          </a:solidFill>
          <a:latin typeface="Arial" charset="0"/>
        </a:defRPr>
      </a:lvl2pPr>
      <a:lvl3pPr algn="ctr" defTabSz="3290888" rtl="0" eaLnBrk="0" fontAlgn="base" hangingPunct="0">
        <a:spcBef>
          <a:spcPct val="0"/>
        </a:spcBef>
        <a:spcAft>
          <a:spcPct val="0"/>
        </a:spcAft>
        <a:defRPr sz="15900">
          <a:solidFill>
            <a:schemeClr val="tx2"/>
          </a:solidFill>
          <a:latin typeface="Arial" charset="0"/>
        </a:defRPr>
      </a:lvl3pPr>
      <a:lvl4pPr algn="ctr" defTabSz="3290888" rtl="0" eaLnBrk="0" fontAlgn="base" hangingPunct="0">
        <a:spcBef>
          <a:spcPct val="0"/>
        </a:spcBef>
        <a:spcAft>
          <a:spcPct val="0"/>
        </a:spcAft>
        <a:defRPr sz="15900">
          <a:solidFill>
            <a:schemeClr val="tx2"/>
          </a:solidFill>
          <a:latin typeface="Arial" charset="0"/>
        </a:defRPr>
      </a:lvl4pPr>
      <a:lvl5pPr algn="ctr" defTabSz="3290888" rtl="0" eaLnBrk="0" fontAlgn="base" hangingPunct="0">
        <a:spcBef>
          <a:spcPct val="0"/>
        </a:spcBef>
        <a:spcAft>
          <a:spcPct val="0"/>
        </a:spcAft>
        <a:defRPr sz="15900">
          <a:solidFill>
            <a:schemeClr val="tx2"/>
          </a:solidFill>
          <a:latin typeface="Arial" charset="0"/>
        </a:defRPr>
      </a:lvl5pPr>
      <a:lvl6pPr marL="342900" algn="ctr" defTabSz="3292079" rtl="0" fontAlgn="base">
        <a:spcBef>
          <a:spcPct val="0"/>
        </a:spcBef>
        <a:spcAft>
          <a:spcPct val="0"/>
        </a:spcAft>
        <a:defRPr sz="15900">
          <a:solidFill>
            <a:schemeClr val="tx2"/>
          </a:solidFill>
          <a:latin typeface="Arial" charset="0"/>
        </a:defRPr>
      </a:lvl6pPr>
      <a:lvl7pPr marL="685800" algn="ctr" defTabSz="3292079" rtl="0" fontAlgn="base">
        <a:spcBef>
          <a:spcPct val="0"/>
        </a:spcBef>
        <a:spcAft>
          <a:spcPct val="0"/>
        </a:spcAft>
        <a:defRPr sz="15900">
          <a:solidFill>
            <a:schemeClr val="tx2"/>
          </a:solidFill>
          <a:latin typeface="Arial" charset="0"/>
        </a:defRPr>
      </a:lvl7pPr>
      <a:lvl8pPr marL="1028700" algn="ctr" defTabSz="3292079" rtl="0" fontAlgn="base">
        <a:spcBef>
          <a:spcPct val="0"/>
        </a:spcBef>
        <a:spcAft>
          <a:spcPct val="0"/>
        </a:spcAft>
        <a:defRPr sz="15900">
          <a:solidFill>
            <a:schemeClr val="tx2"/>
          </a:solidFill>
          <a:latin typeface="Arial" charset="0"/>
        </a:defRPr>
      </a:lvl8pPr>
      <a:lvl9pPr marL="1371600" algn="ctr" defTabSz="3292079" rtl="0" fontAlgn="base">
        <a:spcBef>
          <a:spcPct val="0"/>
        </a:spcBef>
        <a:spcAft>
          <a:spcPct val="0"/>
        </a:spcAft>
        <a:defRPr sz="15900">
          <a:solidFill>
            <a:schemeClr val="tx2"/>
          </a:solidFill>
          <a:latin typeface="Arial" charset="0"/>
        </a:defRPr>
      </a:lvl9pPr>
    </p:titleStyle>
    <p:bodyStyle>
      <a:lvl1pPr marL="1233488" indent="-1233488" algn="l" defTabSz="3290888" rtl="0" eaLnBrk="0" fontAlgn="base" hangingPunct="0">
        <a:spcBef>
          <a:spcPct val="20000"/>
        </a:spcBef>
        <a:spcAft>
          <a:spcPct val="0"/>
        </a:spcAft>
        <a:buChar char="•"/>
        <a:defRPr sz="11500">
          <a:solidFill>
            <a:schemeClr val="tx1"/>
          </a:solidFill>
          <a:latin typeface="+mn-lt"/>
          <a:ea typeface="+mn-ea"/>
          <a:cs typeface="+mn-cs"/>
        </a:defRPr>
      </a:lvl1pPr>
      <a:lvl2pPr marL="2674938" indent="-1028700" algn="l" defTabSz="3290888" rtl="0" eaLnBrk="0" fontAlgn="base" hangingPunct="0">
        <a:spcBef>
          <a:spcPct val="20000"/>
        </a:spcBef>
        <a:spcAft>
          <a:spcPct val="0"/>
        </a:spcAft>
        <a:buChar char="–"/>
        <a:defRPr sz="10100">
          <a:solidFill>
            <a:schemeClr val="tx1"/>
          </a:solidFill>
          <a:latin typeface="+mn-lt"/>
        </a:defRPr>
      </a:lvl2pPr>
      <a:lvl3pPr marL="4114800" indent="-822325" algn="l" defTabSz="3290888" rtl="0" eaLnBrk="0" fontAlgn="base" hangingPunct="0">
        <a:spcBef>
          <a:spcPct val="20000"/>
        </a:spcBef>
        <a:spcAft>
          <a:spcPct val="0"/>
        </a:spcAft>
        <a:buChar char="•"/>
        <a:defRPr sz="8700">
          <a:solidFill>
            <a:schemeClr val="tx1"/>
          </a:solidFill>
          <a:latin typeface="+mn-lt"/>
        </a:defRPr>
      </a:lvl3pPr>
      <a:lvl4pPr marL="5761038" indent="-822325" algn="l" defTabSz="3290888" rtl="0" eaLnBrk="0" fontAlgn="base" hangingPunct="0">
        <a:spcBef>
          <a:spcPct val="20000"/>
        </a:spcBef>
        <a:spcAft>
          <a:spcPct val="0"/>
        </a:spcAft>
        <a:buChar char="–"/>
        <a:defRPr sz="7200">
          <a:solidFill>
            <a:schemeClr val="tx1"/>
          </a:solidFill>
          <a:latin typeface="+mn-lt"/>
        </a:defRPr>
      </a:lvl4pPr>
      <a:lvl5pPr marL="7405688" indent="-822325" algn="l" defTabSz="3290888"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hyperlink" Target="https://billpetti.github.io/baseballr/" TargetMode="Externa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13.png"/><Relationship Id="rId1" Type="http://schemas.openxmlformats.org/officeDocument/2006/relationships/tags" Target="../tags/tag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B829856-732D-6520-0DB9-840647527B68}"/>
              </a:ext>
            </a:extLst>
          </p:cNvPr>
          <p:cNvPicPr>
            <a:picLocks noChangeAspect="1"/>
          </p:cNvPicPr>
          <p:nvPr/>
        </p:nvPicPr>
        <p:blipFill>
          <a:blip r:embed="rId3"/>
          <a:stretch>
            <a:fillRect/>
          </a:stretch>
        </p:blipFill>
        <p:spPr>
          <a:xfrm>
            <a:off x="340071" y="18342785"/>
            <a:ext cx="5924550" cy="5229225"/>
          </a:xfrm>
          <a:prstGeom prst="rect">
            <a:avLst/>
          </a:prstGeom>
        </p:spPr>
      </p:pic>
      <p:pic>
        <p:nvPicPr>
          <p:cNvPr id="2066" name="Picture 2065">
            <a:extLst>
              <a:ext uri="{FF2B5EF4-FFF2-40B4-BE49-F238E27FC236}">
                <a16:creationId xmlns:a16="http://schemas.microsoft.com/office/drawing/2014/main" id="{4DCD481E-5C22-D99F-5F22-BC0DC6B5EB59}"/>
              </a:ext>
            </a:extLst>
          </p:cNvPr>
          <p:cNvPicPr>
            <a:picLocks noChangeAspect="1"/>
          </p:cNvPicPr>
          <p:nvPr/>
        </p:nvPicPr>
        <p:blipFill>
          <a:blip r:embed="rId4"/>
          <a:stretch>
            <a:fillRect/>
          </a:stretch>
        </p:blipFill>
        <p:spPr>
          <a:xfrm>
            <a:off x="26458609" y="16281364"/>
            <a:ext cx="3596850" cy="3177585"/>
          </a:xfrm>
          <a:prstGeom prst="rect">
            <a:avLst/>
          </a:prstGeom>
        </p:spPr>
      </p:pic>
      <p:pic>
        <p:nvPicPr>
          <p:cNvPr id="2067" name="Picture 2066">
            <a:extLst>
              <a:ext uri="{FF2B5EF4-FFF2-40B4-BE49-F238E27FC236}">
                <a16:creationId xmlns:a16="http://schemas.microsoft.com/office/drawing/2014/main" id="{D7491380-1E3E-1CA4-3C55-B470B3F405BF}"/>
              </a:ext>
            </a:extLst>
          </p:cNvPr>
          <p:cNvPicPr>
            <a:picLocks noChangeAspect="1"/>
          </p:cNvPicPr>
          <p:nvPr/>
        </p:nvPicPr>
        <p:blipFill>
          <a:blip r:embed="rId5"/>
          <a:stretch>
            <a:fillRect/>
          </a:stretch>
        </p:blipFill>
        <p:spPr>
          <a:xfrm>
            <a:off x="22801495" y="16281364"/>
            <a:ext cx="3596850" cy="3177585"/>
          </a:xfrm>
          <a:prstGeom prst="rect">
            <a:avLst/>
          </a:prstGeom>
        </p:spPr>
      </p:pic>
      <p:pic>
        <p:nvPicPr>
          <p:cNvPr id="16" name="Picture 15">
            <a:extLst>
              <a:ext uri="{FF2B5EF4-FFF2-40B4-BE49-F238E27FC236}">
                <a16:creationId xmlns:a16="http://schemas.microsoft.com/office/drawing/2014/main" id="{C9032B96-1C0C-E75A-02DF-0F44513A5820}"/>
              </a:ext>
            </a:extLst>
          </p:cNvPr>
          <p:cNvPicPr>
            <a:picLocks noChangeAspect="1"/>
          </p:cNvPicPr>
          <p:nvPr/>
        </p:nvPicPr>
        <p:blipFill>
          <a:blip r:embed="rId6"/>
          <a:stretch>
            <a:fillRect/>
          </a:stretch>
        </p:blipFill>
        <p:spPr>
          <a:xfrm>
            <a:off x="6781354" y="18342785"/>
            <a:ext cx="5924550" cy="5229225"/>
          </a:xfrm>
          <a:prstGeom prst="rect">
            <a:avLst/>
          </a:prstGeom>
        </p:spPr>
      </p:pic>
      <p:sp>
        <p:nvSpPr>
          <p:cNvPr id="2050" name="Rectangle 4"/>
          <p:cNvSpPr>
            <a:spLocks noChangeArrowheads="1"/>
          </p:cNvSpPr>
          <p:nvPr/>
        </p:nvSpPr>
        <p:spPr bwMode="auto">
          <a:xfrm>
            <a:off x="-1588" y="0"/>
            <a:ext cx="438927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nchor="ct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defRPr/>
            </a:pPr>
            <a:r>
              <a:rPr lang="en-US" altLang="en-US" sz="9600" b="1" dirty="0">
                <a:solidFill>
                  <a:schemeClr val="bg1"/>
                </a:solidFill>
                <a:latin typeface="Times New Roman" panose="02020603050405020304" pitchFamily="18" charset="0"/>
                <a:cs typeface="Times New Roman" panose="02020603050405020304" pitchFamily="18" charset="0"/>
              </a:rPr>
              <a:t>Optimal Pitch Subtype Permutations for MLB Starting Pitchers</a:t>
            </a:r>
          </a:p>
          <a:p>
            <a:pPr algn="ctr" eaLnBrk="1" hangingPunct="1">
              <a:defRPr/>
            </a:pPr>
            <a:r>
              <a:rPr lang="en-US" altLang="en-US" sz="3600" b="1" dirty="0">
                <a:solidFill>
                  <a:schemeClr val="bg1"/>
                </a:solidFill>
                <a:latin typeface="Times New Roman" panose="02020603050405020304" pitchFamily="18" charset="0"/>
                <a:cs typeface="Times New Roman" panose="02020603050405020304" pitchFamily="18" charset="0"/>
              </a:rPr>
              <a:t>Sebastian Kirkpatrick               Gregory J. Matthews               Mena CR. Whalen</a:t>
            </a:r>
            <a:endParaRPr lang="en-US" altLang="en-US" sz="3150" b="1"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altLang="en-US" sz="3600" b="1" dirty="0">
                <a:solidFill>
                  <a:schemeClr val="bg1"/>
                </a:solidFill>
                <a:latin typeface="Times New Roman" panose="02020603050405020304" pitchFamily="18" charset="0"/>
                <a:cs typeface="Times New Roman" panose="02020603050405020304" pitchFamily="18" charset="0"/>
              </a:rPr>
              <a:t>      Loyola University Chicago </a:t>
            </a:r>
            <a:endParaRPr lang="en-US" altLang="en-US" sz="3150" b="1" dirty="0">
              <a:solidFill>
                <a:schemeClr val="bg1"/>
              </a:solidFill>
              <a:latin typeface="Times New Roman" panose="02020603050405020304" pitchFamily="18" charset="0"/>
              <a:cs typeface="Times New Roman" panose="02020603050405020304" pitchFamily="18" charset="0"/>
            </a:endParaRPr>
          </a:p>
        </p:txBody>
      </p:sp>
      <p:sp>
        <p:nvSpPr>
          <p:cNvPr id="2058" name="Text Box 19"/>
          <p:cNvSpPr txBox="1">
            <a:spLocks noChangeArrowheads="1"/>
          </p:cNvSpPr>
          <p:nvPr/>
        </p:nvSpPr>
        <p:spPr bwMode="auto">
          <a:xfrm>
            <a:off x="13571270" y="6038020"/>
            <a:ext cx="8806378" cy="319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We evaluated the performance of a pitch on the change in out probability. That value is calculated from a 3-year rolling average of out probability based on the state of the count.</a:t>
            </a:r>
            <a:endParaRPr lang="en-US" altLang="en-US" sz="2400" dirty="0"/>
          </a:p>
        </p:txBody>
      </p:sp>
      <p:sp>
        <p:nvSpPr>
          <p:cNvPr id="2053" name="Rectangle 10"/>
          <p:cNvSpPr>
            <a:spLocks noChangeArrowheads="1"/>
          </p:cNvSpPr>
          <p:nvPr/>
        </p:nvSpPr>
        <p:spPr bwMode="auto">
          <a:xfrm>
            <a:off x="13592672" y="4618038"/>
            <a:ext cx="16705856"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Methods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54" name="Rectangle 10"/>
          <p:cNvSpPr>
            <a:spLocks noChangeArrowheads="1"/>
          </p:cNvSpPr>
          <p:nvPr/>
        </p:nvSpPr>
        <p:spPr bwMode="auto">
          <a:xfrm>
            <a:off x="13591878" y="14910594"/>
            <a:ext cx="16705856" cy="1006475"/>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Results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4" name="Text Box 19"/>
          <p:cNvSpPr txBox="1">
            <a:spLocks noChangeArrowheads="1"/>
          </p:cNvSpPr>
          <p:nvPr/>
        </p:nvSpPr>
        <p:spPr bwMode="auto">
          <a:xfrm>
            <a:off x="15102879" y="28700560"/>
            <a:ext cx="14549537" cy="381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For RHP, the best combination was Four-Seam 1 setting up Cutter 3. In 2023, Jack Flaherty threw that combination the most.  For LHP, the best combination was two different sliders: Slider 4 setting up Slider 5. The primary user of that combination in 2023 was Sean Manaea. While both of those guys had poor 2023 seasons, their 2024 seasons have been much more favorable.</a:t>
            </a:r>
            <a:endParaRPr lang="en-US" altLang="en-US" sz="2625" dirty="0"/>
          </a:p>
        </p:txBody>
      </p:sp>
      <p:sp>
        <p:nvSpPr>
          <p:cNvPr id="2059" name="Text Box 20"/>
          <p:cNvSpPr txBox="1">
            <a:spLocks noChangeArrowheads="1"/>
          </p:cNvSpPr>
          <p:nvPr/>
        </p:nvSpPr>
        <p:spPr bwMode="auto">
          <a:xfrm>
            <a:off x="346075" y="5946775"/>
            <a:ext cx="12452353" cy="966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One facet of pitching strategy in Major League Baseball is to deceive hitter by varying the type of pitches thrown. We are interested in the best sequences of these pitch types. MLB collects the data of each pitch using </a:t>
            </a: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including physical characteristics (e.g. release speed, spin rate, vertical/horizontal movement) and pitch type.</a:t>
            </a:r>
          </a:p>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Previous work [1] has shown that there are subtypes found within each observed pitch types that are not recorded by  </a:t>
            </a: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Using the physical characteristics of the pitches, we employed clustering to identify these subtypes.</a:t>
            </a:r>
          </a:p>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With the subtype classification, we explored the effectives of different subtypes sequences during the 2023 season.</a:t>
            </a:r>
          </a:p>
          <a:p>
            <a:pPr eaLnBrk="1" hangingPunct="1">
              <a:spcBef>
                <a:spcPct val="50000"/>
              </a:spcBef>
              <a:defRPr/>
            </a:pP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data can be accessed via the </a:t>
            </a:r>
            <a:r>
              <a:rPr lang="en-US" altLang="en-US" sz="4000" dirty="0" err="1">
                <a:latin typeface="Times New Roman" panose="02020603050405020304" pitchFamily="18" charset="0"/>
                <a:cs typeface="Times New Roman" panose="02020603050405020304" pitchFamily="18" charset="0"/>
              </a:rPr>
              <a:t>baseballr</a:t>
            </a:r>
            <a:r>
              <a:rPr lang="en-US" altLang="en-US" sz="4000" dirty="0">
                <a:latin typeface="Times New Roman" panose="02020603050405020304" pitchFamily="18" charset="0"/>
                <a:cs typeface="Times New Roman" panose="02020603050405020304" pitchFamily="18" charset="0"/>
              </a:rPr>
              <a:t> package, which can be found at </a:t>
            </a:r>
            <a:r>
              <a:rPr lang="en-US" altLang="en-US" sz="4000" dirty="0">
                <a:latin typeface="Times New Roman" panose="02020603050405020304" pitchFamily="18" charset="0"/>
                <a:cs typeface="Times New Roman" panose="02020603050405020304" pitchFamily="18" charset="0"/>
                <a:hlinkClick r:id="rId7"/>
              </a:rPr>
              <a:t>https://billpetti.github.io/baseballr/</a:t>
            </a:r>
            <a:r>
              <a:rPr lang="en-US" altLang="en-US" sz="40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p:txBody>
      </p:sp>
      <p:sp>
        <p:nvSpPr>
          <p:cNvPr id="2057" name="Rectangle 10"/>
          <p:cNvSpPr>
            <a:spLocks noChangeArrowheads="1"/>
          </p:cNvSpPr>
          <p:nvPr/>
        </p:nvSpPr>
        <p:spPr bwMode="auto">
          <a:xfrm>
            <a:off x="346075" y="461803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Background</a:t>
            </a:r>
            <a:endParaRPr lang="en-US" altLang="en-US" sz="1600" b="1" dirty="0">
              <a:solidFill>
                <a:schemeClr val="bg1"/>
              </a:solidFill>
              <a:latin typeface="Times New Roman" panose="02020603050405020304" pitchFamily="18" charset="0"/>
              <a:cs typeface="Times New Roman" panose="02020603050405020304" pitchFamily="18" charset="0"/>
            </a:endParaRPr>
          </a:p>
        </p:txBody>
      </p:sp>
      <p:sp>
        <p:nvSpPr>
          <p:cNvPr id="2" name="Rectangle 10"/>
          <p:cNvSpPr>
            <a:spLocks noChangeArrowheads="1"/>
          </p:cNvSpPr>
          <p:nvPr/>
        </p:nvSpPr>
        <p:spPr bwMode="auto">
          <a:xfrm>
            <a:off x="346075" y="17107725"/>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EDA</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5" name="Text Box 20"/>
          <p:cNvSpPr txBox="1">
            <a:spLocks noChangeArrowheads="1"/>
          </p:cNvSpPr>
          <p:nvPr/>
        </p:nvSpPr>
        <p:spPr bwMode="auto">
          <a:xfrm>
            <a:off x="311145" y="23149685"/>
            <a:ext cx="12452353" cy="381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Due to low sample sizes of specific pitch types, we combined low-count types into broader types. Knuckle-Curve (KC) was added to Curveball, Splitter (FS) to Changeup, and Sweeper (ST) and Slurve (SL) to Slider, creating 6 primary types: Changeup (CH), Curveball (CU), Cutter (FC), Four-Seam (FF), Sinker (SI), and Slider (SL).</a:t>
            </a:r>
            <a:endParaRPr lang="en-US" altLang="en-US" sz="2625" dirty="0"/>
          </a:p>
        </p:txBody>
      </p:sp>
      <p:sp>
        <p:nvSpPr>
          <p:cNvPr id="2060" name="Rectangle 10"/>
          <p:cNvSpPr>
            <a:spLocks noChangeArrowheads="1"/>
          </p:cNvSpPr>
          <p:nvPr/>
        </p:nvSpPr>
        <p:spPr bwMode="auto">
          <a:xfrm>
            <a:off x="31092773" y="461803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Clustering</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61" name="Rectangle 10"/>
          <p:cNvSpPr>
            <a:spLocks noChangeArrowheads="1"/>
          </p:cNvSpPr>
          <p:nvPr/>
        </p:nvSpPr>
        <p:spPr bwMode="auto">
          <a:xfrm>
            <a:off x="31092774" y="18186174"/>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Discussion &amp; Future Work</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6" name="Text Box 19"/>
          <p:cNvSpPr txBox="1">
            <a:spLocks noChangeArrowheads="1"/>
          </p:cNvSpPr>
          <p:nvPr/>
        </p:nvSpPr>
        <p:spPr bwMode="auto">
          <a:xfrm>
            <a:off x="31092772" y="19058271"/>
            <a:ext cx="12344766" cy="694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eaLnBrk="1" hangingPunct="1">
              <a:lnSpc>
                <a:spcPts val="7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How could this help a player/team?</a:t>
            </a:r>
          </a:p>
          <a:p>
            <a:pPr marL="1314450" lvl="1" indent="-571500" eaLnBrk="1" hangingPunct="1">
              <a:lnSpc>
                <a:spcPts val="7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In-game sequencing decisions</a:t>
            </a:r>
          </a:p>
          <a:p>
            <a:pPr marL="1314450" lvl="1" indent="-571500" eaLnBrk="1" hangingPunct="1">
              <a:lnSpc>
                <a:spcPts val="7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Improved pitch design</a:t>
            </a:r>
          </a:p>
          <a:p>
            <a:pPr marL="571500" indent="-571500" eaLnBrk="1" hangingPunct="1">
              <a:lnSpc>
                <a:spcPts val="7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Consider different inputs for the clustering algorithm</a:t>
            </a:r>
          </a:p>
          <a:p>
            <a:pPr marL="571500" indent="-571500" eaLnBrk="1" hangingPunct="1">
              <a:lnSpc>
                <a:spcPts val="7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Pitch performance alternatives to out-value</a:t>
            </a:r>
          </a:p>
          <a:p>
            <a:pPr marL="571500" indent="-571500" eaLnBrk="1" hangingPunct="1">
              <a:lnSpc>
                <a:spcPts val="7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Do changes in distribution of sequencing affect success?</a:t>
            </a:r>
            <a:endParaRPr lang="en-US"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BFE529-D674-05B0-0CDE-BD8DFAB99AE4}"/>
              </a:ext>
            </a:extLst>
          </p:cNvPr>
          <p:cNvPicPr>
            <a:picLocks noChangeAspect="1"/>
          </p:cNvPicPr>
          <p:nvPr/>
        </p:nvPicPr>
        <p:blipFill>
          <a:blip r:embed="rId8"/>
          <a:stretch>
            <a:fillRect/>
          </a:stretch>
        </p:blipFill>
        <p:spPr>
          <a:xfrm>
            <a:off x="631232" y="430039"/>
            <a:ext cx="2511771" cy="2511771"/>
          </a:xfrm>
          <a:prstGeom prst="rect">
            <a:avLst/>
          </a:prstGeom>
        </p:spPr>
      </p:pic>
      <p:sp>
        <p:nvSpPr>
          <p:cNvPr id="3" name="Rectangle 10">
            <a:extLst>
              <a:ext uri="{FF2B5EF4-FFF2-40B4-BE49-F238E27FC236}">
                <a16:creationId xmlns:a16="http://schemas.microsoft.com/office/drawing/2014/main" id="{F8BC5473-43F1-FF57-7CD5-8403892ADBD0}"/>
              </a:ext>
            </a:extLst>
          </p:cNvPr>
          <p:cNvSpPr>
            <a:spLocks noChangeArrowheads="1"/>
          </p:cNvSpPr>
          <p:nvPr/>
        </p:nvSpPr>
        <p:spPr bwMode="auto">
          <a:xfrm>
            <a:off x="31092772" y="26147713"/>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References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26D785-C0AC-61E5-64DA-C5EFD29D6BC6}"/>
              </a:ext>
            </a:extLst>
          </p:cNvPr>
          <p:cNvPicPr>
            <a:picLocks noChangeAspect="1"/>
          </p:cNvPicPr>
          <p:nvPr/>
        </p:nvPicPr>
        <p:blipFill>
          <a:blip r:embed="rId9"/>
          <a:stretch>
            <a:fillRect/>
          </a:stretch>
        </p:blipFill>
        <p:spPr>
          <a:xfrm>
            <a:off x="22953713" y="5755781"/>
            <a:ext cx="7296368" cy="3864794"/>
          </a:xfrm>
          <a:prstGeom prst="rect">
            <a:avLst/>
          </a:prstGeom>
        </p:spPr>
      </p:pic>
      <p:sp>
        <p:nvSpPr>
          <p:cNvPr id="6" name="Text Box 19">
            <a:extLst>
              <a:ext uri="{FF2B5EF4-FFF2-40B4-BE49-F238E27FC236}">
                <a16:creationId xmlns:a16="http://schemas.microsoft.com/office/drawing/2014/main" id="{30BF7A30-974C-A4AF-B0C7-DF4F0BA7B1FD}"/>
              </a:ext>
            </a:extLst>
          </p:cNvPr>
          <p:cNvSpPr txBox="1">
            <a:spLocks noChangeArrowheads="1"/>
          </p:cNvSpPr>
          <p:nvPr/>
        </p:nvSpPr>
        <p:spPr bwMode="auto">
          <a:xfrm>
            <a:off x="13571270" y="9786199"/>
            <a:ext cx="16678811" cy="504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eaLnBrk="1" hangingPunct="1">
              <a:spcBef>
                <a:spcPct val="50000"/>
              </a:spcBef>
              <a:buFont typeface="Arial" panose="020B0604020202020204" pitchFamily="34" charset="0"/>
              <a:buChar char="•"/>
              <a:defRPr/>
            </a:pPr>
            <a:r>
              <a:rPr lang="en-US" altLang="en-US" sz="4000" dirty="0">
                <a:latin typeface="Times New Roman" panose="02020603050405020304" pitchFamily="18" charset="0"/>
                <a:cs typeface="Times New Roman" panose="02020603050405020304" pitchFamily="18" charset="0"/>
              </a:rPr>
              <a:t>Model 1: Mixed effects model predicting out-value as a function of pitch type and previous pitch type, controlling for the game state with fixed effects and random effects for pitcher, batter, and park.</a:t>
            </a:r>
          </a:p>
          <a:p>
            <a:pPr marL="571500" indent="-571500" eaLnBrk="1" hangingPunct="1">
              <a:spcBef>
                <a:spcPct val="50000"/>
              </a:spcBef>
              <a:buFont typeface="Arial" panose="020B0604020202020204" pitchFamily="34" charset="0"/>
              <a:buChar char="•"/>
              <a:defRPr/>
            </a:pPr>
            <a:r>
              <a:rPr lang="en-US" altLang="en-US" sz="4000" dirty="0">
                <a:latin typeface="Times New Roman" panose="02020603050405020304" pitchFamily="18" charset="0"/>
                <a:cs typeface="Times New Roman" panose="02020603050405020304" pitchFamily="18" charset="0"/>
              </a:rPr>
              <a:t>Model 2: Same as Model 1, but using subtype instead of primary type.</a:t>
            </a:r>
            <a:endParaRPr lang="en-US" altLang="en-US" sz="3600" dirty="0">
              <a:latin typeface="Times New Roman" panose="02020603050405020304" pitchFamily="18" charset="0"/>
              <a:cs typeface="Times New Roman" panose="02020603050405020304" pitchFamily="18" charset="0"/>
            </a:endParaRPr>
          </a:p>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Model 1 was estimated using all of the pitching data. We then found the most effective primary pitch type combinations. For those combinations we built Model 2 using the subset of the pitches were those combination occurred. </a:t>
            </a:r>
            <a:endParaRPr lang="en-US" altLang="en-US" sz="2400" dirty="0"/>
          </a:p>
        </p:txBody>
      </p:sp>
      <p:sp>
        <p:nvSpPr>
          <p:cNvPr id="8" name="Text Box 19">
            <a:extLst>
              <a:ext uri="{FF2B5EF4-FFF2-40B4-BE49-F238E27FC236}">
                <a16:creationId xmlns:a16="http://schemas.microsoft.com/office/drawing/2014/main" id="{1598AF65-02CB-3447-80FE-F80EE24FC644}"/>
              </a:ext>
            </a:extLst>
          </p:cNvPr>
          <p:cNvSpPr txBox="1">
            <a:spLocks noChangeArrowheads="1"/>
          </p:cNvSpPr>
          <p:nvPr/>
        </p:nvSpPr>
        <p:spPr bwMode="auto">
          <a:xfrm>
            <a:off x="31126902" y="27469454"/>
            <a:ext cx="12314239" cy="504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[1] </a:t>
            </a:r>
            <a:r>
              <a:rPr lang="en-US" altLang="en-US" sz="4000" dirty="0" err="1">
                <a:latin typeface="Times New Roman" panose="02020603050405020304" pitchFamily="18" charset="0"/>
                <a:cs typeface="Times New Roman" panose="02020603050405020304" pitchFamily="18" charset="0"/>
              </a:rPr>
              <a:t>Dvorocsik</a:t>
            </a:r>
            <a:r>
              <a:rPr lang="en-US" altLang="en-US" sz="4000" dirty="0">
                <a:latin typeface="Times New Roman" panose="02020603050405020304" pitchFamily="18" charset="0"/>
                <a:cs typeface="Times New Roman" panose="02020603050405020304" pitchFamily="18" charset="0"/>
              </a:rPr>
              <a:t>, G., Sarris, E., &amp; Camp, J. (2020). Using Clustering to Find Pitch Subtypes and Effective Pairings. </a:t>
            </a:r>
            <a:r>
              <a:rPr lang="en-US" altLang="en-US" sz="4000" i="1" dirty="0">
                <a:latin typeface="Times New Roman" panose="02020603050405020304" pitchFamily="18" charset="0"/>
                <a:cs typeface="Times New Roman" panose="02020603050405020304" pitchFamily="18" charset="0"/>
              </a:rPr>
              <a:t>Baseball Research Journal, Spring 2020</a:t>
            </a:r>
            <a:r>
              <a:rPr lang="en-US" altLang="en-US" sz="4000" dirty="0">
                <a:latin typeface="Times New Roman" panose="02020603050405020304" pitchFamily="18" charset="0"/>
                <a:cs typeface="Times New Roman" panose="02020603050405020304" pitchFamily="18" charset="0"/>
              </a:rPr>
              <a:t>.</a:t>
            </a:r>
          </a:p>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[2] Johnson, R., Wichern D. (2002). Applied Multivariate Statistical Analysis.</a:t>
            </a:r>
          </a:p>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[3] Everitt, B., Horton T. (2011). An Introduction to Applied Multivariate Analysis with R.</a:t>
            </a:r>
            <a:endParaRPr lang="en-US" altLang="en-US" sz="2625" dirty="0"/>
          </a:p>
        </p:txBody>
      </p:sp>
      <p:pic>
        <p:nvPicPr>
          <p:cNvPr id="20" name="Picture 19">
            <a:extLst>
              <a:ext uri="{FF2B5EF4-FFF2-40B4-BE49-F238E27FC236}">
                <a16:creationId xmlns:a16="http://schemas.microsoft.com/office/drawing/2014/main" id="{38FAC648-6794-7FF1-83F1-3C222EE15F35}"/>
              </a:ext>
            </a:extLst>
          </p:cNvPr>
          <p:cNvPicPr>
            <a:picLocks noChangeAspect="1"/>
          </p:cNvPicPr>
          <p:nvPr/>
        </p:nvPicPr>
        <p:blipFill>
          <a:blip r:embed="rId10"/>
          <a:stretch>
            <a:fillRect/>
          </a:stretch>
        </p:blipFill>
        <p:spPr>
          <a:xfrm>
            <a:off x="1440293" y="27204112"/>
            <a:ext cx="10194059" cy="5399665"/>
          </a:xfrm>
          <a:prstGeom prst="rect">
            <a:avLst/>
          </a:prstGeom>
        </p:spPr>
      </p:pic>
      <p:sp>
        <p:nvSpPr>
          <p:cNvPr id="2063" name="Text Box 19">
            <a:extLst>
              <a:ext uri="{FF2B5EF4-FFF2-40B4-BE49-F238E27FC236}">
                <a16:creationId xmlns:a16="http://schemas.microsoft.com/office/drawing/2014/main" id="{71F12014-0A28-7A2D-D459-CC9665F22D1C}"/>
              </a:ext>
            </a:extLst>
          </p:cNvPr>
          <p:cNvSpPr txBox="1">
            <a:spLocks noChangeArrowheads="1"/>
          </p:cNvSpPr>
          <p:nvPr/>
        </p:nvSpPr>
        <p:spPr bwMode="auto">
          <a:xfrm>
            <a:off x="31126902" y="11884845"/>
            <a:ext cx="12310636" cy="627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The above graphs plot the centroids of the subtype clusters, which were identified by K-Means. The number of clusters were validated by minimizing within-cluster-sum-of-squares while also considering parsimony.</a:t>
            </a:r>
          </a:p>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6 subtypes were observed for Changeup and Curveball, while the other 4 primary types each had 5 subtypes, resulting in 32 total subtypes for both pitcher handedness.</a:t>
            </a:r>
          </a:p>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The color dots represent the pairings we found to be most effective. Blue is the setup and green is the pitch thrown.</a:t>
            </a:r>
          </a:p>
        </p:txBody>
      </p:sp>
      <p:pic>
        <p:nvPicPr>
          <p:cNvPr id="2068" name="Picture 2067">
            <a:extLst>
              <a:ext uri="{FF2B5EF4-FFF2-40B4-BE49-F238E27FC236}">
                <a16:creationId xmlns:a16="http://schemas.microsoft.com/office/drawing/2014/main" id="{886A09F5-D15C-FE2B-EA67-CE1543143E58}"/>
              </a:ext>
            </a:extLst>
          </p:cNvPr>
          <p:cNvPicPr>
            <a:picLocks noChangeAspect="1"/>
          </p:cNvPicPr>
          <p:nvPr/>
        </p:nvPicPr>
        <p:blipFill>
          <a:blip r:embed="rId11"/>
          <a:stretch>
            <a:fillRect/>
          </a:stretch>
        </p:blipFill>
        <p:spPr>
          <a:xfrm>
            <a:off x="17253834" y="16256132"/>
            <a:ext cx="3596850" cy="3177585"/>
          </a:xfrm>
          <a:prstGeom prst="rect">
            <a:avLst/>
          </a:prstGeom>
        </p:spPr>
      </p:pic>
      <p:pic>
        <p:nvPicPr>
          <p:cNvPr id="2069" name="Picture 2068">
            <a:extLst>
              <a:ext uri="{FF2B5EF4-FFF2-40B4-BE49-F238E27FC236}">
                <a16:creationId xmlns:a16="http://schemas.microsoft.com/office/drawing/2014/main" id="{AB1F79C2-FECC-A641-D5C5-2DF613510D37}"/>
              </a:ext>
            </a:extLst>
          </p:cNvPr>
          <p:cNvPicPr>
            <a:picLocks noChangeAspect="1"/>
          </p:cNvPicPr>
          <p:nvPr/>
        </p:nvPicPr>
        <p:blipFill>
          <a:blip r:embed="rId12"/>
          <a:stretch>
            <a:fillRect/>
          </a:stretch>
        </p:blipFill>
        <p:spPr>
          <a:xfrm>
            <a:off x="13595777" y="16256132"/>
            <a:ext cx="3596850" cy="3177585"/>
          </a:xfrm>
          <a:prstGeom prst="rect">
            <a:avLst/>
          </a:prstGeom>
        </p:spPr>
      </p:pic>
      <p:pic>
        <p:nvPicPr>
          <p:cNvPr id="2071" name="Picture 2070">
            <a:extLst>
              <a:ext uri="{FF2B5EF4-FFF2-40B4-BE49-F238E27FC236}">
                <a16:creationId xmlns:a16="http://schemas.microsoft.com/office/drawing/2014/main" id="{B3E9E0A2-5CD2-085C-F120-56D5CECD5E8E}"/>
              </a:ext>
            </a:extLst>
          </p:cNvPr>
          <p:cNvPicPr>
            <a:picLocks noChangeAspect="1"/>
          </p:cNvPicPr>
          <p:nvPr/>
        </p:nvPicPr>
        <p:blipFill>
          <a:blip r:embed="rId13"/>
          <a:stretch>
            <a:fillRect/>
          </a:stretch>
        </p:blipFill>
        <p:spPr>
          <a:xfrm>
            <a:off x="22145037" y="22518787"/>
            <a:ext cx="7609998" cy="5783095"/>
          </a:xfrm>
          <a:prstGeom prst="rect">
            <a:avLst/>
          </a:prstGeom>
        </p:spPr>
      </p:pic>
      <p:pic>
        <p:nvPicPr>
          <p:cNvPr id="2072" name="Picture 2071">
            <a:extLst>
              <a:ext uri="{FF2B5EF4-FFF2-40B4-BE49-F238E27FC236}">
                <a16:creationId xmlns:a16="http://schemas.microsoft.com/office/drawing/2014/main" id="{7468327A-148F-F6AB-8AD7-CDA4130103F3}"/>
              </a:ext>
            </a:extLst>
          </p:cNvPr>
          <p:cNvPicPr>
            <a:picLocks noChangeAspect="1"/>
          </p:cNvPicPr>
          <p:nvPr/>
        </p:nvPicPr>
        <p:blipFill>
          <a:blip r:embed="rId14"/>
          <a:stretch>
            <a:fillRect/>
          </a:stretch>
        </p:blipFill>
        <p:spPr>
          <a:xfrm>
            <a:off x="13972425" y="22518787"/>
            <a:ext cx="7609999" cy="5783096"/>
          </a:xfrm>
          <a:prstGeom prst="rect">
            <a:avLst/>
          </a:prstGeom>
        </p:spPr>
      </p:pic>
      <p:sp>
        <p:nvSpPr>
          <p:cNvPr id="2073" name="Text Box 19">
            <a:extLst>
              <a:ext uri="{FF2B5EF4-FFF2-40B4-BE49-F238E27FC236}">
                <a16:creationId xmlns:a16="http://schemas.microsoft.com/office/drawing/2014/main" id="{3A4CFD33-E18D-92A8-646E-021B39A2BADE}"/>
              </a:ext>
            </a:extLst>
          </p:cNvPr>
          <p:cNvSpPr txBox="1">
            <a:spLocks noChangeArrowheads="1"/>
          </p:cNvSpPr>
          <p:nvPr/>
        </p:nvSpPr>
        <p:spPr bwMode="auto">
          <a:xfrm>
            <a:off x="14673871" y="19637745"/>
            <a:ext cx="14473608" cy="258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Model 1 picks up on a platoon advantage for RHP, but outputs similar out-values for LHP regardless of batter handedness. Based on our results, the most effective RHP primary type combination was a fastball setting up a cutter. For LHP, it was a slider setting up a slider.</a:t>
            </a:r>
          </a:p>
        </p:txBody>
      </p:sp>
      <p:pic>
        <p:nvPicPr>
          <p:cNvPr id="12" name="Picture 11">
            <a:extLst>
              <a:ext uri="{FF2B5EF4-FFF2-40B4-BE49-F238E27FC236}">
                <a16:creationId xmlns:a16="http://schemas.microsoft.com/office/drawing/2014/main" id="{EBE0A742-482E-C92D-C3AC-923E18A52A13}"/>
              </a:ext>
            </a:extLst>
          </p:cNvPr>
          <p:cNvPicPr>
            <a:picLocks noChangeAspect="1"/>
          </p:cNvPicPr>
          <p:nvPr/>
        </p:nvPicPr>
        <p:blipFill>
          <a:blip r:embed="rId15"/>
          <a:stretch>
            <a:fillRect/>
          </a:stretch>
        </p:blipFill>
        <p:spPr>
          <a:xfrm>
            <a:off x="31126905" y="8833790"/>
            <a:ext cx="5974506" cy="2849137"/>
          </a:xfrm>
          <a:prstGeom prst="rect">
            <a:avLst/>
          </a:prstGeom>
        </p:spPr>
      </p:pic>
      <p:pic>
        <p:nvPicPr>
          <p:cNvPr id="13" name="Picture 12">
            <a:extLst>
              <a:ext uri="{FF2B5EF4-FFF2-40B4-BE49-F238E27FC236}">
                <a16:creationId xmlns:a16="http://schemas.microsoft.com/office/drawing/2014/main" id="{ACC164F1-1DC7-F368-EE0B-392858F0853E}"/>
              </a:ext>
            </a:extLst>
          </p:cNvPr>
          <p:cNvPicPr>
            <a:picLocks noChangeAspect="1"/>
          </p:cNvPicPr>
          <p:nvPr/>
        </p:nvPicPr>
        <p:blipFill>
          <a:blip r:embed="rId16"/>
          <a:stretch>
            <a:fillRect/>
          </a:stretch>
        </p:blipFill>
        <p:spPr>
          <a:xfrm>
            <a:off x="31092772" y="5755781"/>
            <a:ext cx="5974507" cy="2849138"/>
          </a:xfrm>
          <a:prstGeom prst="rect">
            <a:avLst/>
          </a:prstGeom>
        </p:spPr>
      </p:pic>
      <p:pic>
        <p:nvPicPr>
          <p:cNvPr id="14" name="Picture 13">
            <a:extLst>
              <a:ext uri="{FF2B5EF4-FFF2-40B4-BE49-F238E27FC236}">
                <a16:creationId xmlns:a16="http://schemas.microsoft.com/office/drawing/2014/main" id="{2FB8084F-B38B-17F7-9B94-637E1F21812E}"/>
              </a:ext>
            </a:extLst>
          </p:cNvPr>
          <p:cNvPicPr>
            <a:picLocks noChangeAspect="1"/>
          </p:cNvPicPr>
          <p:nvPr/>
        </p:nvPicPr>
        <p:blipFill>
          <a:blip r:embed="rId17"/>
          <a:stretch>
            <a:fillRect/>
          </a:stretch>
        </p:blipFill>
        <p:spPr>
          <a:xfrm>
            <a:off x="37418113" y="8833789"/>
            <a:ext cx="5974506" cy="2849137"/>
          </a:xfrm>
          <a:prstGeom prst="rect">
            <a:avLst/>
          </a:prstGeom>
        </p:spPr>
      </p:pic>
      <p:pic>
        <p:nvPicPr>
          <p:cNvPr id="15" name="Picture 14">
            <a:extLst>
              <a:ext uri="{FF2B5EF4-FFF2-40B4-BE49-F238E27FC236}">
                <a16:creationId xmlns:a16="http://schemas.microsoft.com/office/drawing/2014/main" id="{0F81B685-9360-7F50-F290-F4846DB1B025}"/>
              </a:ext>
            </a:extLst>
          </p:cNvPr>
          <p:cNvPicPr>
            <a:picLocks noChangeAspect="1"/>
          </p:cNvPicPr>
          <p:nvPr/>
        </p:nvPicPr>
        <p:blipFill>
          <a:blip r:embed="rId18"/>
          <a:stretch>
            <a:fillRect/>
          </a:stretch>
        </p:blipFill>
        <p:spPr>
          <a:xfrm>
            <a:off x="37418113" y="5755782"/>
            <a:ext cx="5974506" cy="2849137"/>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DEFAULT DESIGN" val="IBuzkK8a"/>
  <p:tag name="ARTICULATE_SLIDE_COUNT"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DC43198397F74FA96F4624C25DDAF9" ma:contentTypeVersion="20" ma:contentTypeDescription="Create a new document." ma:contentTypeScope="" ma:versionID="0bac7c72ba460a3d8f5d0e3abd222965">
  <xsd:schema xmlns:xsd="http://www.w3.org/2001/XMLSchema" xmlns:xs="http://www.w3.org/2001/XMLSchema" xmlns:p="http://schemas.microsoft.com/office/2006/metadata/properties" xmlns:ns1="http://schemas.microsoft.com/sharepoint/v3" xmlns:ns2="432c9ae6-48dd-4486-8b85-83541b859355" xmlns:ns3="a2a134d7-a3fd-4e58-af33-3a5d85c34cdc" targetNamespace="http://schemas.microsoft.com/office/2006/metadata/properties" ma:root="true" ma:fieldsID="b5d061b071a232ba6d39523e25140eed" ns1:_="" ns2:_="" ns3:_="">
    <xsd:import namespace="http://schemas.microsoft.com/sharepoint/v3"/>
    <xsd:import namespace="432c9ae6-48dd-4486-8b85-83541b859355"/>
    <xsd:import namespace="a2a134d7-a3fd-4e58-af33-3a5d85c34cd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2c9ae6-48dd-4486-8b85-83541b859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4ea81705-40ef-4f82-8f09-2686234d89a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a134d7-a3fd-4e58-af33-3a5d85c34cd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7e23e28e-61d5-45f4-84a6-2838e596624b}" ma:internalName="TaxCatchAll" ma:showField="CatchAllData" ma:web="a2a134d7-a3fd-4e58-af33-3a5d85c34c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2c9ae6-48dd-4486-8b85-83541b859355">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TaxCatchAll xmlns="a2a134d7-a3fd-4e58-af33-3a5d85c34c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953379-E1DE-4510-88E8-9547E26E5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32c9ae6-48dd-4486-8b85-83541b859355"/>
    <ds:schemaRef ds:uri="a2a134d7-a3fd-4e58-af33-3a5d85c34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08DC6-7C17-4BEF-9CB1-415DA7206F55}">
  <ds:schemaRefs>
    <ds:schemaRef ds:uri="http://schemas.microsoft.com/office/2006/metadata/properties"/>
    <ds:schemaRef ds:uri="http://schemas.microsoft.com/office/infopath/2007/PartnerControls"/>
    <ds:schemaRef ds:uri="432c9ae6-48dd-4486-8b85-83541b859355"/>
    <ds:schemaRef ds:uri="http://schemas.microsoft.com/sharepoint/v3"/>
    <ds:schemaRef ds:uri="a2a134d7-a3fd-4e58-af33-3a5d85c34cdc"/>
  </ds:schemaRefs>
</ds:datastoreItem>
</file>

<file path=customXml/itemProps3.xml><?xml version="1.0" encoding="utf-8"?>
<ds:datastoreItem xmlns:ds="http://schemas.openxmlformats.org/officeDocument/2006/customXml" ds:itemID="{D36A9C53-A35C-4AF3-B596-6D74DEE60E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678</TotalTime>
  <Words>711</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A 36 by 48 tall</dc:title>
  <dc:creator>Cindy Kranz</dc:creator>
  <cp:lastModifiedBy>Kirkpatrick, Sebastian</cp:lastModifiedBy>
  <cp:revision>27</cp:revision>
  <dcterms:created xsi:type="dcterms:W3CDTF">2004-07-27T20:30:49Z</dcterms:created>
  <dcterms:modified xsi:type="dcterms:W3CDTF">2024-10-30T17:00:06Z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0x01010080DC43198397F74FA96F4624C25DDAF9</vt:lpwstr>
  </property>
  <property fmtid="{D5CDD505-2E9C-101B-9397-08002B2CF9AE}" pid="3" name="ArticulateGUID">
    <vt:lpwstr>C6D13255-3A48-4D5B-891C-2CBA5AE330BE</vt:lpwstr>
  </property>
  <property fmtid="{D5CDD505-2E9C-101B-9397-08002B2CF9AE}" pid="4" name="ArticulatePath">
    <vt:lpwstr>hsc_36x48_landscape_template</vt:lpwstr>
  </property>
</Properties>
</file>