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4" r:id="rId4"/>
    <p:sldId id="266" r:id="rId5"/>
    <p:sldId id="259" r:id="rId6"/>
    <p:sldId id="267" r:id="rId7"/>
    <p:sldId id="261" r:id="rId8"/>
    <p:sldId id="269" r:id="rId9"/>
    <p:sldId id="296" r:id="rId10"/>
    <p:sldId id="288" r:id="rId11"/>
    <p:sldId id="262" r:id="rId12"/>
    <p:sldId id="265" r:id="rId13"/>
    <p:sldId id="274" r:id="rId14"/>
    <p:sldId id="284" r:id="rId15"/>
    <p:sldId id="286" r:id="rId16"/>
    <p:sldId id="289" r:id="rId17"/>
    <p:sldId id="268" r:id="rId18"/>
    <p:sldId id="270" r:id="rId19"/>
    <p:sldId id="273" r:id="rId20"/>
    <p:sldId id="283" r:id="rId21"/>
    <p:sldId id="292" r:id="rId22"/>
    <p:sldId id="293" r:id="rId23"/>
    <p:sldId id="290" r:id="rId24"/>
    <p:sldId id="294" r:id="rId25"/>
    <p:sldId id="291" r:id="rId26"/>
    <p:sldId id="295" r:id="rId27"/>
    <p:sldId id="282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4EABB-2D86-45FF-B75E-8CA17B6F5C7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D747B-739A-47F2-A34F-446FF2400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5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D747B-739A-47F2-A34F-446FF2400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D747B-739A-47F2-A34F-446FF2400D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5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D747B-739A-47F2-A34F-446FF2400D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1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FEC8-DAE3-73B4-19D7-0404FEBEE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1B3CE-37A8-B91C-1EF2-00C7A99B9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9A986-6E30-B597-E76B-D813F970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4E0E-78C1-45A9-BD62-0B02051E4DB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0AFB-AE7C-E9CA-2F15-FFCF3135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00A6D-BB42-8888-43DF-6CBB06B9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270-0262-45B3-BC1E-5C2244B8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3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E2A8-63A4-0B78-93BC-78CFDCCF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BE1ED-BC43-4653-FF36-CE3A37CEB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5BEB-2F4C-DFA8-3C2E-230C21CC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4E0E-78C1-45A9-BD62-0B02051E4DB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0E4C-340D-3047-B90C-6EB0C233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27AF-061F-46E7-7A56-6A6F8C6D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270-0262-45B3-BC1E-5C2244B8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3409F-76CF-24EB-2660-888B0E893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5F21B-C32F-6310-31B4-66C0E9F92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2B1F-C2CB-37F7-EAF0-DB56B31B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4E0E-78C1-45A9-BD62-0B02051E4DB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4239A-2D2B-423C-FD93-9FF5C1D8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FEC5-1D60-4302-853C-B1753A71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270-0262-45B3-BC1E-5C2244B8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5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7402-498A-0DA9-3E99-F3C15192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5CD0-0F65-23BB-2A0A-A96294F4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20518-7CA9-0A0D-C6CF-1B8C7C4D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4E0E-78C1-45A9-BD62-0B02051E4DB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F60A9-55A3-9F8D-643A-1D329557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12BE-4466-4B33-6567-79CBD4D2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270-0262-45B3-BC1E-5C2244B8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8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0147-7919-FB60-B348-0414E8C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5B340-9FC8-09D0-ED24-9735CAFBF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9E41D-DD54-EF1C-53BA-87FF3759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4E0E-78C1-45A9-BD62-0B02051E4DB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81B89-0C37-A4C4-B046-28F573A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4282-E089-744F-3CCF-E1B0930E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270-0262-45B3-BC1E-5C2244B8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7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66F8-6FDE-84EE-FA04-E5016981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2FCC-4C04-09C2-D0AE-1BD8503B4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A918F-4C55-DC47-2BEE-A5BC43304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F013B-2254-CB12-A047-2908CC6F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4E0E-78C1-45A9-BD62-0B02051E4DB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BDFB-FF4E-8D16-ED44-AAED04B5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3A1A4-16C2-FF29-4789-D8793C78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270-0262-45B3-BC1E-5C2244B8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8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41D8-91C9-1423-6948-38417F65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C784E-5FB2-FD88-D4F7-B9083DB0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05B3A-7C24-0577-007D-C2BC088FE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07EAA-B40D-D482-D3F1-5C1F80375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B5F58-6482-6C74-B227-71A3063EC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CB693-203B-EE83-E991-22668AB6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4E0E-78C1-45A9-BD62-0B02051E4DB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26925-EDD1-CB6D-AE34-2D40123F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50394-2275-4EFB-BEA0-75A5869A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270-0262-45B3-BC1E-5C2244B8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1D6A-B2F5-1982-E733-9FD23596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8E6AF-E726-B9EC-2435-27C123EC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4E0E-78C1-45A9-BD62-0B02051E4DB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A301D-1B7C-1E4A-74F4-97D72CD3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B3241-4AB4-FBB5-A42E-EBFE6D32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270-0262-45B3-BC1E-5C2244B8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1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BD6E4-4F61-290A-9A86-8EABD2BC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4E0E-78C1-45A9-BD62-0B02051E4DB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C916D-C570-D14B-D0EE-00635D1E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EAC52-74A0-88CA-7409-28C82DF7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270-0262-45B3-BC1E-5C2244B8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1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C5FE-0274-911A-DBC4-6B7785BC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E39B-807A-DCD3-83B1-46218B948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B240F-D2E5-04A9-4ADA-D3371EF75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B68C4-74B2-6758-CC09-974A0EBE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4E0E-78C1-45A9-BD62-0B02051E4DB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8286E-D017-41DC-5E2D-A0C6AD48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D8FC3-C1CE-A712-BC78-B10F6FA2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270-0262-45B3-BC1E-5C2244B8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04D3-BE9B-1D18-A5E3-DEF366AB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A7166-E3D0-6F56-1423-4A42690B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F7FEA-D1D0-D77D-E4AE-357A4DF87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0A7DF-1FAE-2694-F278-9972F909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4E0E-78C1-45A9-BD62-0B02051E4DB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BCA0F-BFBE-1144-B09C-DBBD9089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834A5-028E-3A57-8035-3FD83879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B270-0262-45B3-BC1E-5C2244B8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7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0B5CF-2F33-6344-EBB0-52551E33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AC3D4-72FC-B2D5-05CD-00319928A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00D6-DB6B-A0C3-12D0-279F2F122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14E0E-78C1-45A9-BD62-0B02051E4DB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8301-CEDF-6165-B8F5-DD040D9AC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8D68-6274-F660-63BE-8907A3638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B2B270-0262-45B3-BC1E-5C2244B8D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5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FBE-64C2-5EA6-3561-132D806C4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560" y="424272"/>
            <a:ext cx="10308879" cy="439998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Identifying subclasses of pitches and optimal pitch permutations for starting </a:t>
            </a:r>
            <a:r>
              <a:rPr lang="en-US" dirty="0">
                <a:highlight>
                  <a:srgbClr val="FFFFFF"/>
                </a:highlight>
                <a:latin typeface="Roboto" panose="02000000000000000000" pitchFamily="2" charset="0"/>
              </a:rPr>
              <a:t>p</a:t>
            </a:r>
            <a:r>
              <a:rPr 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itchers in Major League Baseball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CD99A-829A-1F0E-8527-C2FE5FE09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313143"/>
            <a:ext cx="9144000" cy="1655762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Sebastian Kirkpatrick</a:t>
            </a:r>
          </a:p>
        </p:txBody>
      </p:sp>
    </p:spTree>
    <p:extLst>
      <p:ext uri="{BB962C8B-B14F-4D97-AF65-F5344CB8AC3E}">
        <p14:creationId xmlns:p14="http://schemas.microsoft.com/office/powerpoint/2010/main" val="95144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1135C48-D5A1-CDCB-A586-6F910CD5FB30}"/>
              </a:ext>
            </a:extLst>
          </p:cNvPr>
          <p:cNvSpPr txBox="1"/>
          <p:nvPr/>
        </p:nvSpPr>
        <p:spPr>
          <a:xfrm flipH="1">
            <a:off x="3203418" y="1613118"/>
            <a:ext cx="578516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RHP</a:t>
            </a:r>
          </a:p>
          <a:p>
            <a:pPr algn="ctr"/>
            <a:r>
              <a:rPr lang="en-US" sz="115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9899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C73C52-A3A9-B969-E013-2AE05D8C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7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ED1EB2-0ECF-7587-C32F-4C5302AA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1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B31CBF-91A3-7A16-33CF-C85E20FB0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95007"/>
              </p:ext>
            </p:extLst>
          </p:nvPr>
        </p:nvGraphicFramePr>
        <p:xfrm>
          <a:off x="583445" y="439008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Previous 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93.86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-9.18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95.57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-9.07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451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20A6C6-630F-DB03-D6CA-C59187BDC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0321"/>
              </p:ext>
            </p:extLst>
          </p:nvPr>
        </p:nvGraphicFramePr>
        <p:xfrm>
          <a:off x="3270815" y="3788875"/>
          <a:ext cx="8397592" cy="219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89.64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41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B31CBF-91A3-7A16-33CF-C85E20FB0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07031"/>
              </p:ext>
            </p:extLst>
          </p:nvPr>
        </p:nvGraphicFramePr>
        <p:xfrm>
          <a:off x="583445" y="439008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Previous 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93.86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-9.18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95.57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FF5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96.49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16.99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-9.07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9451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20A6C6-630F-DB03-D6CA-C59187BDC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16806"/>
              </p:ext>
            </p:extLst>
          </p:nvPr>
        </p:nvGraphicFramePr>
        <p:xfrm>
          <a:off x="3270815" y="3788875"/>
          <a:ext cx="8397592" cy="219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FC3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89.64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0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B31CBF-91A3-7A16-33CF-C85E20FB0A95}"/>
              </a:ext>
            </a:extLst>
          </p:cNvPr>
          <p:cNvGraphicFramePr>
            <a:graphicFrameLocks noGrp="1"/>
          </p:cNvGraphicFramePr>
          <p:nvPr/>
        </p:nvGraphicFramePr>
        <p:xfrm>
          <a:off x="583445" y="439008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Previous 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93.86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-9.18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95.57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FF5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96.49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16.99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-9.07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9451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20A6C6-630F-DB03-D6CA-C59187BDC3EB}"/>
              </a:ext>
            </a:extLst>
          </p:cNvPr>
          <p:cNvGraphicFramePr>
            <a:graphicFrameLocks noGrp="1"/>
          </p:cNvGraphicFramePr>
          <p:nvPr/>
        </p:nvGraphicFramePr>
        <p:xfrm>
          <a:off x="3270815" y="3788875"/>
          <a:ext cx="8397592" cy="219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86.83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FC3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89.64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-0.80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6628FE9-E35C-87E8-F035-13124AB6D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185" y="3561290"/>
            <a:ext cx="33337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60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1135C48-D5A1-CDCB-A586-6F910CD5FB30}"/>
              </a:ext>
            </a:extLst>
          </p:cNvPr>
          <p:cNvSpPr txBox="1"/>
          <p:nvPr/>
        </p:nvSpPr>
        <p:spPr>
          <a:xfrm flipH="1">
            <a:off x="3203418" y="1613118"/>
            <a:ext cx="578516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LHP</a:t>
            </a:r>
          </a:p>
          <a:p>
            <a:pPr algn="ctr"/>
            <a:r>
              <a:rPr lang="en-US" sz="115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591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46C23C-68EE-66BB-3171-8FADE42F3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9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B48FD-0687-DF3A-AA70-21D9B526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4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3728BD-0B8A-33F4-C7B1-969CFF86D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8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BB60B72-18CC-BAC9-1E58-92C17526604F}"/>
              </a:ext>
            </a:extLst>
          </p:cNvPr>
          <p:cNvSpPr/>
          <p:nvPr/>
        </p:nvSpPr>
        <p:spPr>
          <a:xfrm>
            <a:off x="5227997" y="0"/>
            <a:ext cx="4737225" cy="4042752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0A46B9F-032C-D4CF-1CA1-F3FFC0C6B0FB}"/>
              </a:ext>
            </a:extLst>
          </p:cNvPr>
          <p:cNvSpPr/>
          <p:nvPr/>
        </p:nvSpPr>
        <p:spPr>
          <a:xfrm>
            <a:off x="3727387" y="2809945"/>
            <a:ext cx="4737225" cy="4042752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813DCC0-ED8B-58C1-3356-A6795B3C2848}"/>
              </a:ext>
            </a:extLst>
          </p:cNvPr>
          <p:cNvSpPr/>
          <p:nvPr/>
        </p:nvSpPr>
        <p:spPr>
          <a:xfrm>
            <a:off x="1578696" y="0"/>
            <a:ext cx="4737225" cy="4042752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55E08BC-053D-AE90-3838-9952FCB356F5}"/>
              </a:ext>
            </a:extLst>
          </p:cNvPr>
          <p:cNvSpPr/>
          <p:nvPr/>
        </p:nvSpPr>
        <p:spPr>
          <a:xfrm>
            <a:off x="4913390" y="2021376"/>
            <a:ext cx="2372008" cy="198740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K-Means Clustering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AD4CD5-3791-C358-D1FD-12CD93DA22A7}"/>
              </a:ext>
            </a:extLst>
          </p:cNvPr>
          <p:cNvSpPr txBox="1"/>
          <p:nvPr/>
        </p:nvSpPr>
        <p:spPr>
          <a:xfrm>
            <a:off x="6820224" y="759765"/>
            <a:ext cx="2372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Release Speed: Out-of-hand velocity, measured           in MPH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20CA9-E570-9B9B-4A62-8AE8EA6FE6A2}"/>
              </a:ext>
            </a:extLst>
          </p:cNvPr>
          <p:cNvSpPr txBox="1"/>
          <p:nvPr/>
        </p:nvSpPr>
        <p:spPr>
          <a:xfrm>
            <a:off x="1614438" y="759765"/>
            <a:ext cx="3911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Break: </a:t>
            </a:r>
          </a:p>
          <a:p>
            <a:pPr algn="ctr"/>
            <a:r>
              <a:rPr lang="en-US" sz="2400" dirty="0"/>
              <a:t>The induced horizontal movement due to spin and drag, measured in inches from the perspective </a:t>
            </a:r>
          </a:p>
          <a:p>
            <a:pPr algn="ctr"/>
            <a:r>
              <a:rPr lang="en-US" sz="2400" dirty="0"/>
              <a:t>of the catcher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E1D6CA-67E7-4FFD-4446-E691032A2682}"/>
              </a:ext>
            </a:extLst>
          </p:cNvPr>
          <p:cNvSpPr txBox="1"/>
          <p:nvPr/>
        </p:nvSpPr>
        <p:spPr>
          <a:xfrm>
            <a:off x="4140353" y="4070251"/>
            <a:ext cx="3911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Vertical Break: </a:t>
            </a:r>
          </a:p>
          <a:p>
            <a:pPr algn="ctr"/>
            <a:r>
              <a:rPr lang="en-US" sz="2400" dirty="0"/>
              <a:t>The induced vertical movement due to spin and drag, measured in inches from the perspective </a:t>
            </a:r>
          </a:p>
          <a:p>
            <a:pPr algn="ctr"/>
            <a:r>
              <a:rPr lang="en-US" sz="2400" dirty="0"/>
              <a:t>of the catcher</a:t>
            </a:r>
          </a:p>
        </p:txBody>
      </p:sp>
    </p:spTree>
    <p:extLst>
      <p:ext uri="{BB962C8B-B14F-4D97-AF65-F5344CB8AC3E}">
        <p14:creationId xmlns:p14="http://schemas.microsoft.com/office/powerpoint/2010/main" val="584006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B31CBF-91A3-7A16-33CF-C85E20FB0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46748"/>
              </p:ext>
            </p:extLst>
          </p:nvPr>
        </p:nvGraphicFramePr>
        <p:xfrm>
          <a:off x="583445" y="439008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Previous 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451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20A6C6-630F-DB03-D6CA-C59187BDC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92502"/>
              </p:ext>
            </p:extLst>
          </p:nvPr>
        </p:nvGraphicFramePr>
        <p:xfrm>
          <a:off x="3270815" y="3788875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3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93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B31CBF-91A3-7A16-33CF-C85E20FB0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391072"/>
              </p:ext>
            </p:extLst>
          </p:nvPr>
        </p:nvGraphicFramePr>
        <p:xfrm>
          <a:off x="583445" y="439008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Previous 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81.59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-1.58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-3.51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451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20A6C6-630F-DB03-D6CA-C59187BDC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81633"/>
              </p:ext>
            </p:extLst>
          </p:nvPr>
        </p:nvGraphicFramePr>
        <p:xfrm>
          <a:off x="3270815" y="3788875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85.67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-6.73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3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54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B31CBF-91A3-7A16-33CF-C85E20FB0A95}"/>
              </a:ext>
            </a:extLst>
          </p:cNvPr>
          <p:cNvGraphicFramePr>
            <a:graphicFrameLocks noGrp="1"/>
          </p:cNvGraphicFramePr>
          <p:nvPr/>
        </p:nvGraphicFramePr>
        <p:xfrm>
          <a:off x="583445" y="439008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Previous 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81.59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-1.58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-3.51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451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20A6C6-630F-DB03-D6CA-C59187BDC3EB}"/>
              </a:ext>
            </a:extLst>
          </p:cNvPr>
          <p:cNvGraphicFramePr>
            <a:graphicFrameLocks noGrp="1"/>
          </p:cNvGraphicFramePr>
          <p:nvPr/>
        </p:nvGraphicFramePr>
        <p:xfrm>
          <a:off x="3270815" y="3788875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85.67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-6.73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361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64231DF-51E7-7DC4-084C-9A1D6B8E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986" y="3995703"/>
            <a:ext cx="3334801" cy="24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3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B31CBF-91A3-7A16-33CF-C85E20FB0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16655"/>
              </p:ext>
            </p:extLst>
          </p:nvPr>
        </p:nvGraphicFramePr>
        <p:xfrm>
          <a:off x="583445" y="439008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Previous 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6.22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-2.08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451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20A6C6-630F-DB03-D6CA-C59187BDC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126142"/>
              </p:ext>
            </p:extLst>
          </p:nvPr>
        </p:nvGraphicFramePr>
        <p:xfrm>
          <a:off x="3270815" y="3788875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85.67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-6.73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3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159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B31CBF-91A3-7A16-33CF-C85E20FB0A95}"/>
              </a:ext>
            </a:extLst>
          </p:cNvPr>
          <p:cNvGraphicFramePr>
            <a:graphicFrameLocks noGrp="1"/>
          </p:cNvGraphicFramePr>
          <p:nvPr/>
        </p:nvGraphicFramePr>
        <p:xfrm>
          <a:off x="583445" y="439008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Previous 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6.22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-2.08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451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20A6C6-630F-DB03-D6CA-C59187BDC3EB}"/>
              </a:ext>
            </a:extLst>
          </p:cNvPr>
          <p:cNvGraphicFramePr>
            <a:graphicFrameLocks noGrp="1"/>
          </p:cNvGraphicFramePr>
          <p:nvPr/>
        </p:nvGraphicFramePr>
        <p:xfrm>
          <a:off x="3270815" y="3788875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85.67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-6.73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361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1729EE3-D63E-2132-7187-2D3339563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986" y="3995703"/>
            <a:ext cx="3334801" cy="242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4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B31CBF-91A3-7A16-33CF-C85E20FB0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60790"/>
              </p:ext>
            </p:extLst>
          </p:nvPr>
        </p:nvGraphicFramePr>
        <p:xfrm>
          <a:off x="583445" y="439008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Previous 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84.26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3.61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9451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20A6C6-630F-DB03-D6CA-C59187BDC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92523"/>
              </p:ext>
            </p:extLst>
          </p:nvPr>
        </p:nvGraphicFramePr>
        <p:xfrm>
          <a:off x="3270815" y="3788875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81.09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-12.47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3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05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B31CBF-91A3-7A16-33CF-C85E20FB0A95}"/>
              </a:ext>
            </a:extLst>
          </p:cNvPr>
          <p:cNvGraphicFramePr>
            <a:graphicFrameLocks noGrp="1"/>
          </p:cNvGraphicFramePr>
          <p:nvPr/>
        </p:nvGraphicFramePr>
        <p:xfrm>
          <a:off x="583445" y="439008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Previous 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-12.47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84.26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3.61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9451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20A6C6-630F-DB03-D6CA-C59187BDC3EB}"/>
              </a:ext>
            </a:extLst>
          </p:cNvPr>
          <p:cNvGraphicFramePr>
            <a:graphicFrameLocks noGrp="1"/>
          </p:cNvGraphicFramePr>
          <p:nvPr/>
        </p:nvGraphicFramePr>
        <p:xfrm>
          <a:off x="3270815" y="3788875"/>
          <a:ext cx="8397592" cy="263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2578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4112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23074422"/>
                    </a:ext>
                  </a:extLst>
                </a:gridCol>
                <a:gridCol w="2301592">
                  <a:extLst>
                    <a:ext uri="{9D8B030D-6E8A-4147-A177-3AD203B41FA5}">
                      <a16:colId xmlns:a16="http://schemas.microsoft.com/office/drawing/2014/main" val="2915626487"/>
                    </a:ext>
                  </a:extLst>
                </a:gridCol>
              </a:tblGrid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Subtype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Release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Vertical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Horizontal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2941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1314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80049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81.09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-2.44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-12.47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70850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06707"/>
                  </a:ext>
                </a:extLst>
              </a:tr>
              <a:tr h="4383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36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BE3798B-0B98-A3FC-D445-70D9B4DC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986" y="3998879"/>
            <a:ext cx="3334801" cy="24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53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FD5E-2B03-C381-66F7-B911E778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396E-845D-6AD9-2D05-F3E24E59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823"/>
            <a:ext cx="10515600" cy="485583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Add More Data</a:t>
            </a:r>
          </a:p>
          <a:p>
            <a:pPr lvl="1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2024 season, past seasons?</a:t>
            </a:r>
          </a:p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Ignore Primary Pitch Types</a:t>
            </a:r>
          </a:p>
          <a:p>
            <a:pPr lvl="1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Fixes a lot of “not enough data” issues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Get Better Clusters</a:t>
            </a:r>
          </a:p>
          <a:p>
            <a:pPr lvl="1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Classifying variables</a:t>
            </a:r>
          </a:p>
          <a:p>
            <a:pPr lvl="1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Cluster selection</a:t>
            </a:r>
          </a:p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Tie Back To My Initial Goal: Pitcher Development</a:t>
            </a:r>
          </a:p>
          <a:p>
            <a:pPr lvl="1"/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9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2D09-75B9-0080-DBAF-4E739637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latin typeface="Roboto" panose="02000000000000000000" pitchFamily="2" charset="0"/>
                <a:ea typeface="Roboto" panose="02000000000000000000" pitchFamily="2" charset="0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69F1-BED3-C88D-8B20-7F9DC522E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671"/>
            <a:ext cx="10515600" cy="416709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Co-Authors: Mena Whalen and Gregory Matthews (Loyola University Chicago)</a:t>
            </a:r>
          </a:p>
          <a:p>
            <a:pPr marL="0" indent="0" algn="ctr">
              <a:buNone/>
            </a:pP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Shout-Out: Quang Nguyen (Carnegie Mellon University)</a:t>
            </a:r>
          </a:p>
        </p:txBody>
      </p:sp>
    </p:spTree>
    <p:extLst>
      <p:ext uri="{BB962C8B-B14F-4D97-AF65-F5344CB8AC3E}">
        <p14:creationId xmlns:p14="http://schemas.microsoft.com/office/powerpoint/2010/main" val="239128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elbow plot&#10;&#10;Description automatically generated">
            <a:extLst>
              <a:ext uri="{FF2B5EF4-FFF2-40B4-BE49-F238E27FC236}">
                <a16:creationId xmlns:a16="http://schemas.microsoft.com/office/drawing/2014/main" id="{5DF476B5-8C14-11F4-4F49-2A011E19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7" y="643466"/>
            <a:ext cx="10511446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33EB4-B86F-03A6-4562-167A8DB0DF12}"/>
              </a:ext>
            </a:extLst>
          </p:cNvPr>
          <p:cNvSpPr txBox="1"/>
          <p:nvPr/>
        </p:nvSpPr>
        <p:spPr>
          <a:xfrm>
            <a:off x="2362954" y="3603279"/>
            <a:ext cx="959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C0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94578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F6FF4A-FA6D-9765-0D8B-BD419D6A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0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758FA-8119-3B40-4ECD-E1953877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51" r="289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4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A2567C-3C61-A45D-AFCF-0F722E31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2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85AFCE-57DB-53ED-8A3F-4707C42C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B5F468-FC09-56EE-113D-36D87A0C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272" y="2552052"/>
            <a:ext cx="1805421" cy="13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3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028A-D92D-CB19-E56F-E9D12259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7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Performance Mixed-Effects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DFA68-C936-629A-5EA0-F0B80191F5D0}"/>
              </a:ext>
            </a:extLst>
          </p:cNvPr>
          <p:cNvSpPr txBox="1"/>
          <p:nvPr/>
        </p:nvSpPr>
        <p:spPr>
          <a:xfrm>
            <a:off x="824624" y="1522345"/>
            <a:ext cx="526458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Fixed Effects: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Pitch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Previous Pitch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Batter Handedness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Runners on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Count Impact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Interaction between Pitch Type and Previous Pitch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6290B-DCE4-435C-C59B-CF780B29D124}"/>
              </a:ext>
            </a:extLst>
          </p:cNvPr>
          <p:cNvSpPr txBox="1"/>
          <p:nvPr/>
        </p:nvSpPr>
        <p:spPr>
          <a:xfrm>
            <a:off x="6089212" y="1517137"/>
            <a:ext cx="52645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Random Effects: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Batter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Pitcher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Stadium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Catcher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31F05-87BE-CFB0-A1B3-11DB517C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2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831</Words>
  <Application>Microsoft Office PowerPoint</Application>
  <PresentationFormat>Widescreen</PresentationFormat>
  <Paragraphs>518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Roboto</vt:lpstr>
      <vt:lpstr>Office Theme</vt:lpstr>
      <vt:lpstr>Identifying subclasses of pitches and optimal pitch permutations for starting pitchers in Major League Baseball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Mixed-Effects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Next?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Kirkpatrick, Sebastian</dc:creator>
  <cp:lastModifiedBy>Kirkpatrick, Sebastian</cp:lastModifiedBy>
  <cp:revision>1</cp:revision>
  <dcterms:created xsi:type="dcterms:W3CDTF">2024-08-21T21:13:57Z</dcterms:created>
  <dcterms:modified xsi:type="dcterms:W3CDTF">2024-08-22T02:39:01Z</dcterms:modified>
</cp:coreProperties>
</file>