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7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16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E9D7F-E762-418D-8A9B-F8943DBB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102DF-AB76-46D8-8BF2-DFC3BA8C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3B163-0332-4FA6-ADB3-68EE8A74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C5AD8-F6C0-4179-AB12-83DF51E1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391F-CF9F-4E98-BFDE-CE96676F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9B88-21CC-4491-B6A6-13218E5F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E7281-7C3C-4ED6-A8D9-10BD9D8F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5536E-C721-401B-ACBE-B86D74E1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AE1A6-66E9-4156-967D-51454492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2533-70BC-4197-A0A4-AAA1A111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1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79054D-F99C-4172-ACF7-B69ED51E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BECE6-1CCA-478B-B3E8-A0792FD6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C4EC4-C84F-48AB-948F-16692997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330BC-6D0F-443E-B55B-785A858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19C7C-A9B8-4275-9C3D-0C4F56F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5A45A-CD59-4559-AE5D-8321222B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31B8B-A474-42C3-A65A-649F1E6F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903D7-CA37-4EBC-A72E-F628961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D20B9-FCD1-4874-8261-412DBC03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16722-C3EB-47F5-8165-B6E4D264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F2C0-4C50-4819-B47C-EBEF31EF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01CC0-0DAE-4F08-AD51-E3183A0D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C48F7-DFFE-453C-B7ED-3D165C81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E777D-8126-4B09-8E68-A27C8B9A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C8B6A-89E4-4AC9-9128-215021BA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9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3BC1-6DB2-47BC-8306-FC79DFB3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08AC7-277E-4C9F-A554-188033F12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4DAAE-E6FE-48DD-AF66-865010D9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471D4-393F-4D1E-A3AB-D0D0CC9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A882C-81E7-4617-8361-AC356B4C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403F0-219C-4064-B031-6FB021E7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8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F348-EF45-45D9-8AE0-A6299F78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0B904-AEB8-4565-A6C8-6BB0B4E5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45775-9D18-4C32-AC9F-43A7D0AF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415124-BE20-462E-8FB6-E4FCEB1B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369EA-985F-4DAD-BD6B-5FC61FAB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0F70-8EF1-4830-8F6D-9C3D9170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5E7EA-103A-4D90-A1AC-BFFFC0E1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8EF84-4479-4891-8763-14865321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3839-3EA8-4CBB-9733-7E666583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8EF9B4-5CDA-4923-84E1-A6F09DC3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8CDAB-7D22-4617-B7A8-65116DD8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5D1A-F719-4814-81F4-BF85EAAA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618CB-1B5F-44D9-935D-EEA306BF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6ED246-3F47-4243-BCFA-6EAFEA6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2685F-88B2-46B5-836D-3267F1DC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9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E907-B5FE-480C-A7B6-CF977C67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C8A61-F395-41AD-9DDE-879C1AF8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B813B-C791-44C1-A08A-E129B224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4BBC2-130C-4EC8-889E-26616B72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AD342-67D4-4AB2-94F3-94B84A8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0CE9C-8617-4BD1-B56A-4A21445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4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34A9-998E-4EC7-88C9-5F051A13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B68193-5E93-4CE9-9A81-8D17B58CC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54EF0-DC69-4EE6-8808-379D25A7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938C9-B69E-4B6F-B6A4-5D2E2106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7A1C0-615A-44DA-92CF-8E06B0DA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4380C-E4B3-48E6-9ECE-95451867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214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E49331-CB7D-4364-A4BE-19B87123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7A86A-B731-4E5F-8CE7-D0E925DA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F7645-03DB-4FCD-844D-9BCA14AD4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900E-7BAA-4632-A447-858BC4B9F9FF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CD5BD-8609-4045-9200-08CAD3107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D1201-CEAB-4C20-BD75-D0FAE919C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8295-9F8C-431F-A456-941708E70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jpeg"  /><Relationship Id="rId3" Type="http://schemas.openxmlformats.org/officeDocument/2006/relationships/image" Target="../media/image1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1712760" descr="EMB00006b4c5a70">
            <a:extLst>
              <a:ext uri="{FF2B5EF4-FFF2-40B4-BE49-F238E27FC236}">
                <a16:creationId xmlns:a16="http://schemas.microsoft.com/office/drawing/2014/main" id="{D53CAE2C-2841-4D03-890A-3A13C7F48A3D}"/>
              </a:ext>
            </a:extLst>
          </p:cNvPr>
          <p:cNvPicPr/>
          <p:nvPr/>
        </p:nvPicPr>
        <p:blipFill>
          <a:blip r:embed="rId2" cstate="print"/>
          <a:srcRect l="6631" t="2855" r="6612" b="2394"/>
          <a:stretch>
            <a:fillRect/>
          </a:stretch>
        </p:blipFill>
        <p:spPr bwMode="auto">
          <a:xfrm>
            <a:off x="739140" y="1992630"/>
            <a:ext cx="5356860" cy="28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B4C0B-6E3B-42FC-92DB-DB5DE59F909F}"/>
              </a:ext>
            </a:extLst>
          </p:cNvPr>
          <p:cNvSpPr txBox="1"/>
          <p:nvPr/>
        </p:nvSpPr>
        <p:spPr>
          <a:xfrm>
            <a:off x="739140" y="5065806"/>
            <a:ext cx="3664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15.6625ms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46.3950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6" name="_x291711464" descr="EMB00006b4c5a71">
            <a:extLst>
              <a:ext uri="{FF2B5EF4-FFF2-40B4-BE49-F238E27FC236}">
                <a16:creationId xmlns:a16="http://schemas.microsoft.com/office/drawing/2014/main" id="{6FADB0F0-63EF-4481-A7DA-158AFD9C113D}"/>
              </a:ext>
            </a:extLst>
          </p:cNvPr>
          <p:cNvPicPr/>
          <p:nvPr/>
        </p:nvPicPr>
        <p:blipFill>
          <a:blip r:embed="rId3" cstate="print"/>
          <a:srcRect l="6631" t="3018" r="6523" b="2997"/>
          <a:stretch>
            <a:fillRect/>
          </a:stretch>
        </p:blipFill>
        <p:spPr bwMode="auto">
          <a:xfrm>
            <a:off x="6096000" y="2015490"/>
            <a:ext cx="5341620" cy="282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217C6-E906-4262-BC46-622856E62F5E}"/>
              </a:ext>
            </a:extLst>
          </p:cNvPr>
          <p:cNvSpPr txBox="1"/>
          <p:nvPr/>
        </p:nvSpPr>
        <p:spPr>
          <a:xfrm>
            <a:off x="6096000" y="5065806"/>
            <a:ext cx="3664786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48.2813ms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259.0879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77206-5E93-4F70-8367-80FEFCBD528E}"/>
              </a:ext>
            </a:extLst>
          </p:cNvPr>
          <p:cNvSpPr txBox="1"/>
          <p:nvPr/>
        </p:nvSpPr>
        <p:spPr>
          <a:xfrm>
            <a:off x="2871260" y="166199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한국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kr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0DA98-8E2D-4590-8592-94DCA843F5E1}"/>
              </a:ext>
            </a:extLst>
          </p:cNvPr>
          <p:cNvSpPr txBox="1"/>
          <p:nvPr/>
        </p:nvSpPr>
        <p:spPr>
          <a:xfrm>
            <a:off x="8228123" y="1661993"/>
            <a:ext cx="135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jp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E506712-4124-49EE-A9E3-4ED29BF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시간에 따른 핑 속도</a:t>
            </a:r>
          </a:p>
        </p:txBody>
      </p:sp>
    </p:spTree>
    <p:extLst>
      <p:ext uri="{BB962C8B-B14F-4D97-AF65-F5344CB8AC3E}">
        <p14:creationId xmlns:p14="http://schemas.microsoft.com/office/powerpoint/2010/main" val="325237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93F5A1-34DD-4F1E-AC01-87139DD42992}"/>
              </a:ext>
            </a:extLst>
          </p:cNvPr>
          <p:cNvPicPr/>
          <p:nvPr/>
        </p:nvPicPr>
        <p:blipFill>
          <a:blip r:embed="rId2" cstate="print"/>
          <a:srcRect l="9212" t="4042" r="8990" b="3735"/>
          <a:stretch>
            <a:fillRect/>
          </a:stretch>
        </p:blipFill>
        <p:spPr bwMode="auto">
          <a:xfrm>
            <a:off x="1133561" y="2190750"/>
            <a:ext cx="462534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39642D-5C4F-4D55-B4F5-ADF8E2096274}"/>
              </a:ext>
            </a:extLst>
          </p:cNvPr>
          <p:cNvPicPr/>
          <p:nvPr/>
        </p:nvPicPr>
        <p:blipFill>
          <a:blip r:embed="rId3" cstate="print"/>
          <a:srcRect l="9212" t="4205" r="9100" b="3505"/>
          <a:stretch>
            <a:fillRect/>
          </a:stretch>
        </p:blipFill>
        <p:spPr bwMode="auto">
          <a:xfrm>
            <a:off x="6433101" y="2190750"/>
            <a:ext cx="4610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52BAE-B164-487A-9FD0-FD4C3B2D0C26}"/>
              </a:ext>
            </a:extLst>
          </p:cNvPr>
          <p:cNvSpPr txBox="1"/>
          <p:nvPr/>
        </p:nvSpPr>
        <p:spPr>
          <a:xfrm>
            <a:off x="398792" y="1564547"/>
            <a:ext cx="6094878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미국 동부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워싱턴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D.C. (us)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2FEE3-AB13-4EFC-8ECA-87537108A360}"/>
              </a:ext>
            </a:extLst>
          </p:cNvPr>
          <p:cNvSpPr txBox="1"/>
          <p:nvPr/>
        </p:nvSpPr>
        <p:spPr>
          <a:xfrm>
            <a:off x="5586330" y="1564547"/>
            <a:ext cx="6094878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유럽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암스테르담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(eu)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C535B-95AA-4653-9305-670A7C28AE04}"/>
              </a:ext>
            </a:extLst>
          </p:cNvPr>
          <p:cNvSpPr txBox="1"/>
          <p:nvPr/>
        </p:nvSpPr>
        <p:spPr>
          <a:xfrm>
            <a:off x="1133561" y="4818387"/>
            <a:ext cx="60950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89/6712*100 = 1.32%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ADA2F-395D-4A8A-B9BB-EF319B3567CD}"/>
              </a:ext>
            </a:extLst>
          </p:cNvPr>
          <p:cNvSpPr txBox="1"/>
          <p:nvPr/>
        </p:nvSpPr>
        <p:spPr>
          <a:xfrm>
            <a:off x="6493670" y="4818387"/>
            <a:ext cx="60950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164/6712*100 = 2.44%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40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175D8E-B216-4FBA-A460-B3415D2808DB}"/>
              </a:ext>
            </a:extLst>
          </p:cNvPr>
          <p:cNvPicPr/>
          <p:nvPr/>
        </p:nvPicPr>
        <p:blipFill>
          <a:blip r:embed="rId2" cstate="print"/>
          <a:srcRect l="9212" t="4439" r="9100" b="3738"/>
          <a:stretch>
            <a:fillRect/>
          </a:stretch>
        </p:blipFill>
        <p:spPr bwMode="auto">
          <a:xfrm>
            <a:off x="832074" y="2202180"/>
            <a:ext cx="4610100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B849C8-65AB-4C7E-8CA7-84D18584FC65}"/>
              </a:ext>
            </a:extLst>
          </p:cNvPr>
          <p:cNvPicPr/>
          <p:nvPr/>
        </p:nvPicPr>
        <p:blipFill>
          <a:blip r:embed="rId3" cstate="print"/>
          <a:srcRect l="9100" t="4205" r="9113" b="3738"/>
          <a:stretch>
            <a:fillRect/>
          </a:stretch>
        </p:blipFill>
        <p:spPr bwMode="auto">
          <a:xfrm>
            <a:off x="6749828" y="2179320"/>
            <a:ext cx="462534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723C7-19D9-4B26-A124-A7D7FD55C17E}"/>
              </a:ext>
            </a:extLst>
          </p:cNvPr>
          <p:cNvSpPr txBox="1"/>
          <p:nvPr/>
        </p:nvSpPr>
        <p:spPr>
          <a:xfrm>
            <a:off x="89685" y="1552672"/>
            <a:ext cx="6094878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남아메리카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상파울루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sa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C6953-89A4-49A1-8158-94D0CBDFF41B}"/>
              </a:ext>
            </a:extLst>
          </p:cNvPr>
          <p:cNvSpPr txBox="1"/>
          <p:nvPr/>
        </p:nvSpPr>
        <p:spPr>
          <a:xfrm>
            <a:off x="7114804" y="1552672"/>
            <a:ext cx="60950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남아프리카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요하네스버그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(za)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DADFD-2ABE-4CFF-92F6-E4520420A494}"/>
              </a:ext>
            </a:extLst>
          </p:cNvPr>
          <p:cNvSpPr txBox="1"/>
          <p:nvPr/>
        </p:nvSpPr>
        <p:spPr>
          <a:xfrm>
            <a:off x="832074" y="4710984"/>
            <a:ext cx="660400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144/6712*100 = 2.14%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6A365-89D2-4440-A2A8-798BE90D8027}"/>
              </a:ext>
            </a:extLst>
          </p:cNvPr>
          <p:cNvSpPr txBox="1"/>
          <p:nvPr/>
        </p:nvSpPr>
        <p:spPr>
          <a:xfrm>
            <a:off x="6749828" y="4655820"/>
            <a:ext cx="660400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125/6712*100 = 1.86%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A31D-5152-47B0-8322-DB3703E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아시아 세 지역의 핑 속도</a:t>
            </a:r>
          </a:p>
        </p:txBody>
      </p:sp>
      <p:pic>
        <p:nvPicPr>
          <p:cNvPr id="3" name="image40.jpg">
            <a:extLst>
              <a:ext uri="{FF2B5EF4-FFF2-40B4-BE49-F238E27FC236}">
                <a16:creationId xmlns:a16="http://schemas.microsoft.com/office/drawing/2014/main" id="{768546F8-7EE4-4A2A-A4CD-43D8666191B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598071"/>
            <a:ext cx="4322202" cy="2308577"/>
          </a:xfrm>
          <a:prstGeom prst="rect">
            <a:avLst/>
          </a:prstGeom>
          <a:ln/>
        </p:spPr>
      </p:pic>
      <p:pic>
        <p:nvPicPr>
          <p:cNvPr id="4" name="image41.jpg">
            <a:extLst>
              <a:ext uri="{FF2B5EF4-FFF2-40B4-BE49-F238E27FC236}">
                <a16:creationId xmlns:a16="http://schemas.microsoft.com/office/drawing/2014/main" id="{139E11F6-7F52-47C4-867F-EA172906B76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41202" y="2598071"/>
            <a:ext cx="4322202" cy="2308577"/>
          </a:xfrm>
          <a:prstGeom prst="rect">
            <a:avLst/>
          </a:prstGeom>
          <a:ln/>
        </p:spPr>
      </p:pic>
      <p:pic>
        <p:nvPicPr>
          <p:cNvPr id="6" name="image43.jpg">
            <a:extLst>
              <a:ext uri="{FF2B5EF4-FFF2-40B4-BE49-F238E27FC236}">
                <a16:creationId xmlns:a16="http://schemas.microsoft.com/office/drawing/2014/main" id="{1E0C6E20-0C2A-42D8-8E90-741575117CC0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69798" y="2598071"/>
            <a:ext cx="4322202" cy="2308577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1FAA3D-D109-4062-A59F-5B120E67D84F}"/>
              </a:ext>
            </a:extLst>
          </p:cNvPr>
          <p:cNvSpPr txBox="1"/>
          <p:nvPr/>
        </p:nvSpPr>
        <p:spPr>
          <a:xfrm>
            <a:off x="477371" y="5114784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9/6712*100 = 0.13%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2B432-9D0C-4CA6-AC02-36CF7102DBB9}"/>
              </a:ext>
            </a:extLst>
          </p:cNvPr>
          <p:cNvSpPr txBox="1"/>
          <p:nvPr/>
        </p:nvSpPr>
        <p:spPr>
          <a:xfrm>
            <a:off x="4464423" y="511478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151/6712*100 = 2.25%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3F7C2-8D47-45FD-99EA-9E96F35688D1}"/>
              </a:ext>
            </a:extLst>
          </p:cNvPr>
          <p:cNvSpPr txBox="1"/>
          <p:nvPr/>
        </p:nvSpPr>
        <p:spPr>
          <a:xfrm>
            <a:off x="8330453" y="5114784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1668/6712*100 = 24.85%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A392-66F2-4B13-B2AB-535E78E96525}"/>
              </a:ext>
            </a:extLst>
          </p:cNvPr>
          <p:cNvSpPr txBox="1"/>
          <p:nvPr/>
        </p:nvSpPr>
        <p:spPr>
          <a:xfrm>
            <a:off x="1435229" y="222873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한국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서울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kr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7ABB-7070-4682-A674-5797B38220AC}"/>
              </a:ext>
            </a:extLst>
          </p:cNvPr>
          <p:cNvSpPr txBox="1"/>
          <p:nvPr/>
        </p:nvSpPr>
        <p:spPr>
          <a:xfrm>
            <a:off x="5252884" y="2228739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일본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도쿄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jp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61D26-04F8-4517-9243-6E1AD7E1DBFE}"/>
              </a:ext>
            </a:extLst>
          </p:cNvPr>
          <p:cNvSpPr txBox="1"/>
          <p:nvPr/>
        </p:nvSpPr>
        <p:spPr>
          <a:xfrm>
            <a:off x="6858888" y="2123005"/>
            <a:ext cx="6344022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아시아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싱가포르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asia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12EB0F-23AB-4B16-AA1D-98809B4C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94546"/>
              </p:ext>
            </p:extLst>
          </p:nvPr>
        </p:nvGraphicFramePr>
        <p:xfrm>
          <a:off x="944418" y="1690688"/>
          <a:ext cx="8487812" cy="428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46">
                  <a:extLst>
                    <a:ext uri="{9D8B030D-6E8A-4147-A177-3AD203B41FA5}">
                      <a16:colId xmlns:a16="http://schemas.microsoft.com/office/drawing/2014/main" val="3477664352"/>
                    </a:ext>
                  </a:extLst>
                </a:gridCol>
                <a:gridCol w="2840347">
                  <a:extLst>
                    <a:ext uri="{9D8B030D-6E8A-4147-A177-3AD203B41FA5}">
                      <a16:colId xmlns:a16="http://schemas.microsoft.com/office/drawing/2014/main" val="1416209249"/>
                    </a:ext>
                  </a:extLst>
                </a:gridCol>
                <a:gridCol w="2786519">
                  <a:extLst>
                    <a:ext uri="{9D8B030D-6E8A-4147-A177-3AD203B41FA5}">
                      <a16:colId xmlns:a16="http://schemas.microsoft.com/office/drawing/2014/main" val="1208102169"/>
                    </a:ext>
                  </a:extLst>
                </a:gridCol>
              </a:tblGrid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평균</a:t>
                      </a:r>
                      <a:r>
                        <a:rPr lang="en-US" sz="1200" kern="100">
                          <a:effectLst/>
                        </a:rPr>
                        <a:t> ping </a:t>
                      </a:r>
                      <a:r>
                        <a:rPr lang="ko-KR" sz="1200" kern="100">
                          <a:effectLst/>
                        </a:rPr>
                        <a:t>속도</a:t>
                      </a:r>
                      <a:r>
                        <a:rPr lang="en-US" sz="1200" kern="100">
                          <a:effectLst/>
                        </a:rPr>
                        <a:t> (ms)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데이터 신뢰도</a:t>
                      </a:r>
                      <a:r>
                        <a:rPr lang="en-US" sz="1200" kern="100">
                          <a:effectLst/>
                        </a:rPr>
                        <a:t> (%)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2083150317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한국 서울</a:t>
                      </a:r>
                      <a:r>
                        <a:rPr lang="en-US" sz="1200" kern="100">
                          <a:effectLst/>
                        </a:rPr>
                        <a:t> (kr)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15.6625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97.09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1428597322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일본 도쿄</a:t>
                      </a:r>
                      <a:r>
                        <a:rPr lang="en-US" sz="1200" kern="100">
                          <a:effectLst/>
                        </a:rPr>
                        <a:t> (jp)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48.2813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97.65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2881055700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아시아 싱가폴</a:t>
                      </a:r>
                      <a:r>
                        <a:rPr lang="en-US" sz="1200" kern="100">
                          <a:effectLst/>
                        </a:rPr>
                        <a:t> (asia)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97.6545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98.86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3061613968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러시아 모스코바</a:t>
                      </a:r>
                      <a:r>
                        <a:rPr lang="en-US" sz="1200" kern="100">
                          <a:effectLst/>
                        </a:rPr>
                        <a:t> (ru)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198.7682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97.56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1205858311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호주 멜버른</a:t>
                      </a:r>
                      <a:r>
                        <a:rPr lang="en-US" sz="1200" kern="100">
                          <a:effectLst/>
                        </a:rPr>
                        <a:t> (au)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167.5513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94.52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4031020516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캐나다 동부 몬트리올</a:t>
                      </a:r>
                      <a:r>
                        <a:rPr lang="en-US" sz="1200" kern="100">
                          <a:effectLst/>
                        </a:rPr>
                        <a:t> (cae)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214.7925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97.79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1465593488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미국 동부 워싱턴</a:t>
                      </a:r>
                      <a:r>
                        <a:rPr lang="en-US" sz="1200" kern="100">
                          <a:effectLst/>
                        </a:rPr>
                        <a:t> D.C. (us)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210.5693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94.25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3524891979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유럽 암스테르담</a:t>
                      </a:r>
                      <a:r>
                        <a:rPr lang="en-US" sz="1200" kern="100">
                          <a:effectLst/>
                        </a:rPr>
                        <a:t> (eu)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254.9663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97.86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2854439894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남아메리카 상파울루</a:t>
                      </a:r>
                      <a:r>
                        <a:rPr lang="en-US" sz="1200" kern="100">
                          <a:effectLst/>
                        </a:rPr>
                        <a:t> (sa)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316.3619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98.68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654548249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sz="1200" kern="100">
                          <a:effectLst/>
                        </a:rPr>
                        <a:t>남아프리카 요하네스버그</a:t>
                      </a:r>
                      <a:r>
                        <a:rPr lang="en-US" sz="1200" kern="100">
                          <a:effectLst/>
                        </a:rPr>
                        <a:t> (za)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342.6903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98.14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4493" marR="74493" marT="74493" marB="74493"/>
                </a:tc>
                <a:extLst>
                  <a:ext uri="{0D108BD9-81ED-4DB2-BD59-A6C34878D82A}">
                    <a16:rowId xmlns:a16="http://schemas.microsoft.com/office/drawing/2014/main" val="3685860476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id="{A8056F89-4015-4863-B23C-ECF59DD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평균 핑 속도와 신뢰도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383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FA109D-A62D-45FF-A0C7-A14DFC93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21790"/>
              </p:ext>
            </p:extLst>
          </p:nvPr>
        </p:nvGraphicFramePr>
        <p:xfrm>
          <a:off x="446770" y="1958469"/>
          <a:ext cx="5348387" cy="314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6612">
                  <a:extLst>
                    <a:ext uri="{9D8B030D-6E8A-4147-A177-3AD203B41FA5}">
                      <a16:colId xmlns:a16="http://schemas.microsoft.com/office/drawing/2014/main" val="740017659"/>
                    </a:ext>
                  </a:extLst>
                </a:gridCol>
                <a:gridCol w="1221106">
                  <a:extLst>
                    <a:ext uri="{9D8B030D-6E8A-4147-A177-3AD203B41FA5}">
                      <a16:colId xmlns:a16="http://schemas.microsoft.com/office/drawing/2014/main" val="3899882022"/>
                    </a:ext>
                  </a:extLst>
                </a:gridCol>
                <a:gridCol w="1210669">
                  <a:extLst>
                    <a:ext uri="{9D8B030D-6E8A-4147-A177-3AD203B41FA5}">
                      <a16:colId xmlns:a16="http://schemas.microsoft.com/office/drawing/2014/main" val="1052944096"/>
                    </a:ext>
                  </a:extLst>
                </a:gridCol>
              </a:tblGrid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지역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0030357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한국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서울</a:t>
                      </a:r>
                      <a:r>
                        <a:rPr lang="en-US" sz="1000" kern="100">
                          <a:effectLst/>
                        </a:rPr>
                        <a:t> (kr)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37.7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127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531696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일본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도쿄</a:t>
                      </a:r>
                      <a:r>
                        <a:rPr lang="en-US" sz="1000" kern="100" dirty="0">
                          <a:effectLst/>
                        </a:rPr>
                        <a:t> (</a:t>
                      </a:r>
                      <a:r>
                        <a:rPr lang="en-US" sz="1000" kern="100" dirty="0" err="1">
                          <a:effectLst/>
                        </a:rPr>
                        <a:t>jp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35.7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139.8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34623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아시아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싱가포르</a:t>
                      </a:r>
                      <a:r>
                        <a:rPr lang="en-US" sz="1000" kern="100">
                          <a:effectLst/>
                        </a:rPr>
                        <a:t> (asia)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1.4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103.9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62448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러시아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모스코바</a:t>
                      </a:r>
                      <a:r>
                        <a:rPr lang="en-US" sz="1000" kern="100">
                          <a:effectLst/>
                        </a:rPr>
                        <a:t> (ru)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55.8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37.6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118295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호주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멜버른</a:t>
                      </a:r>
                      <a:r>
                        <a:rPr lang="en-US" sz="1000" kern="100">
                          <a:effectLst/>
                        </a:rPr>
                        <a:t> (au)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-37.8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145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754393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캐나다 동부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몬트리올</a:t>
                      </a:r>
                      <a:r>
                        <a:rPr lang="en-US" sz="1000" kern="100">
                          <a:effectLst/>
                        </a:rPr>
                        <a:t> (cae)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45.5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-73.6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755473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미국 동부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워싱턴</a:t>
                      </a:r>
                      <a:r>
                        <a:rPr lang="en-US" sz="1000" kern="100">
                          <a:effectLst/>
                        </a:rPr>
                        <a:t> D.C. (us)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38.9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-77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264700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유럽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암스테르담</a:t>
                      </a:r>
                      <a:r>
                        <a:rPr lang="en-US" sz="1000" kern="100">
                          <a:effectLst/>
                        </a:rPr>
                        <a:t> (eu)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52.4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4.9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981338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남아메리카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상파울루</a:t>
                      </a:r>
                      <a:r>
                        <a:rPr lang="en-US" sz="1000" kern="100">
                          <a:effectLst/>
                        </a:rPr>
                        <a:t> (sa)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-23.5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>
                          <a:effectLst/>
                        </a:rPr>
                        <a:t>-46.6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167794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000" kern="100">
                          <a:effectLst/>
                        </a:rPr>
                        <a:t>남아프리카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요하네스버그</a:t>
                      </a:r>
                      <a:r>
                        <a:rPr lang="en-US" sz="1000" kern="100">
                          <a:effectLst/>
                        </a:rPr>
                        <a:t> (za)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-26.2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28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698279"/>
                  </a:ext>
                </a:extLst>
              </a:tr>
            </a:tbl>
          </a:graphicData>
        </a:graphic>
      </p:graphicFrame>
      <p:pic>
        <p:nvPicPr>
          <p:cNvPr id="6" name="_x294654568" descr="EMB00006b4c5a7a">
            <a:extLst>
              <a:ext uri="{FF2B5EF4-FFF2-40B4-BE49-F238E27FC236}">
                <a16:creationId xmlns:a16="http://schemas.microsoft.com/office/drawing/2014/main" id="{005F85F9-D509-4BBB-A46C-FE86446571D8}"/>
              </a:ext>
            </a:extLst>
          </p:cNvPr>
          <p:cNvPicPr/>
          <p:nvPr/>
        </p:nvPicPr>
        <p:blipFill>
          <a:blip r:embed="rId2" cstate="print"/>
          <a:srcRect l="8286" t="4117" r="174" b="4178"/>
          <a:stretch>
            <a:fillRect/>
          </a:stretch>
        </p:blipFill>
        <p:spPr bwMode="auto">
          <a:xfrm>
            <a:off x="6396845" y="2282931"/>
            <a:ext cx="5524500" cy="26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9788A-FA66-4847-A723-1FA2E8783B8A}"/>
              </a:ext>
            </a:extLst>
          </p:cNvPr>
          <p:cNvSpPr txBox="1"/>
          <p:nvPr/>
        </p:nvSpPr>
        <p:spPr>
          <a:xfrm>
            <a:off x="5795157" y="4919451"/>
            <a:ext cx="658338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0-100ms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파랑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100-250ms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빨강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250-400ms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노랑</a:t>
            </a:r>
          </a:p>
        </p:txBody>
      </p:sp>
    </p:spTree>
    <p:extLst>
      <p:ext uri="{BB962C8B-B14F-4D97-AF65-F5344CB8AC3E}">
        <p14:creationId xmlns:p14="http://schemas.microsoft.com/office/powerpoint/2010/main" val="5940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91712328" descr="EMB00006b4c5a72">
            <a:extLst>
              <a:ext uri="{FF2B5EF4-FFF2-40B4-BE49-F238E27FC236}">
                <a16:creationId xmlns:a16="http://schemas.microsoft.com/office/drawing/2014/main" id="{B1583965-0A70-4B92-9A12-6C49EF08E2C9}"/>
              </a:ext>
            </a:extLst>
          </p:cNvPr>
          <p:cNvPicPr/>
          <p:nvPr/>
        </p:nvPicPr>
        <p:blipFill>
          <a:blip r:embed="rId2" cstate="print"/>
          <a:srcRect l="6808" t="3137" r="6612" b="2571"/>
          <a:stretch>
            <a:fillRect/>
          </a:stretch>
        </p:blipFill>
        <p:spPr bwMode="auto">
          <a:xfrm>
            <a:off x="754380" y="2004060"/>
            <a:ext cx="534162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620D7-84B2-4C26-B243-52A3CA99DD60}"/>
              </a:ext>
            </a:extLst>
          </p:cNvPr>
          <p:cNvSpPr txBox="1"/>
          <p:nvPr/>
        </p:nvSpPr>
        <p:spPr>
          <a:xfrm>
            <a:off x="754380" y="5068047"/>
            <a:ext cx="3664786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97.6545ms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322.0420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_x185121384" descr="EMB00006b4c5a76">
            <a:extLst>
              <a:ext uri="{FF2B5EF4-FFF2-40B4-BE49-F238E27FC236}">
                <a16:creationId xmlns:a16="http://schemas.microsoft.com/office/drawing/2014/main" id="{A99302E6-4055-434A-83AC-FD2C0E68D5EF}"/>
              </a:ext>
            </a:extLst>
          </p:cNvPr>
          <p:cNvPicPr/>
          <p:nvPr/>
        </p:nvPicPr>
        <p:blipFill>
          <a:blip r:embed="rId3" cstate="print"/>
          <a:srcRect l="6720" t="3215" r="6700" b="2788"/>
          <a:stretch>
            <a:fillRect/>
          </a:stretch>
        </p:blipFill>
        <p:spPr bwMode="auto">
          <a:xfrm>
            <a:off x="6096000" y="2006002"/>
            <a:ext cx="5394960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16E55-7BF0-475B-B392-66A58DA1FB83}"/>
              </a:ext>
            </a:extLst>
          </p:cNvPr>
          <p:cNvSpPr txBox="1"/>
          <p:nvPr/>
        </p:nvSpPr>
        <p:spPr>
          <a:xfrm>
            <a:off x="6096000" y="5068047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198.7682ms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784.1671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B6D72-FF9C-4BB2-A933-BD5B765D1FB7}"/>
              </a:ext>
            </a:extLst>
          </p:cNvPr>
          <p:cNvSpPr txBox="1"/>
          <p:nvPr/>
        </p:nvSpPr>
        <p:spPr>
          <a:xfrm>
            <a:off x="2661952" y="1588738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아시아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싱가포르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asia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D577-587B-4A69-96EB-55A8A6492B77}"/>
              </a:ext>
            </a:extLst>
          </p:cNvPr>
          <p:cNvSpPr txBox="1"/>
          <p:nvPr/>
        </p:nvSpPr>
        <p:spPr>
          <a:xfrm>
            <a:off x="8003574" y="1587756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러시아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모스코바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ru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19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91714272" descr="EMB00006b4c5a73">
            <a:extLst>
              <a:ext uri="{FF2B5EF4-FFF2-40B4-BE49-F238E27FC236}">
                <a16:creationId xmlns:a16="http://schemas.microsoft.com/office/drawing/2014/main" id="{EF2D3040-14C1-4270-82D4-CDDFF8C09BE1}"/>
              </a:ext>
            </a:extLst>
          </p:cNvPr>
          <p:cNvPicPr/>
          <p:nvPr/>
        </p:nvPicPr>
        <p:blipFill>
          <a:blip r:embed="rId2" cstate="print"/>
          <a:srcRect l="6631" t="3070" r="6700" b="3078"/>
          <a:stretch>
            <a:fillRect/>
          </a:stretch>
        </p:blipFill>
        <p:spPr bwMode="auto">
          <a:xfrm>
            <a:off x="716280" y="2004060"/>
            <a:ext cx="537972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2BDD3C-933A-4A53-BC3D-4B49DF61A0C7}"/>
              </a:ext>
            </a:extLst>
          </p:cNvPr>
          <p:cNvSpPr txBox="1"/>
          <p:nvPr/>
        </p:nvSpPr>
        <p:spPr>
          <a:xfrm>
            <a:off x="716280" y="4960471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167.5513ms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137.6481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_x291714920" descr="EMB00006b4c5a74">
            <a:extLst>
              <a:ext uri="{FF2B5EF4-FFF2-40B4-BE49-F238E27FC236}">
                <a16:creationId xmlns:a16="http://schemas.microsoft.com/office/drawing/2014/main" id="{1E879661-66F1-4EF8-9C20-D9440A25B3FC}"/>
              </a:ext>
            </a:extLst>
          </p:cNvPr>
          <p:cNvPicPr/>
          <p:nvPr/>
        </p:nvPicPr>
        <p:blipFill>
          <a:blip r:embed="rId3" cstate="print"/>
          <a:srcRect l="6720" t="3268" r="6700" b="2684"/>
          <a:stretch>
            <a:fillRect/>
          </a:stretch>
        </p:blipFill>
        <p:spPr bwMode="auto">
          <a:xfrm>
            <a:off x="6096000" y="1996440"/>
            <a:ext cx="5379720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ADC9F-087F-42D8-989E-0C32289375D2}"/>
              </a:ext>
            </a:extLst>
          </p:cNvPr>
          <p:cNvSpPr txBox="1"/>
          <p:nvPr/>
        </p:nvSpPr>
        <p:spPr>
          <a:xfrm>
            <a:off x="6096000" y="4960471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214.7925ms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206.1883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02ED4-E096-46B9-B16B-B848029A9527}"/>
              </a:ext>
            </a:extLst>
          </p:cNvPr>
          <p:cNvSpPr txBox="1"/>
          <p:nvPr/>
        </p:nvSpPr>
        <p:spPr>
          <a:xfrm>
            <a:off x="2648700" y="1589752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호주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멜버른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(au)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4A988-460D-40FF-81DF-2ABCB80BBB9E}"/>
              </a:ext>
            </a:extLst>
          </p:cNvPr>
          <p:cNvSpPr txBox="1"/>
          <p:nvPr/>
        </p:nvSpPr>
        <p:spPr>
          <a:xfrm>
            <a:off x="7476185" y="1589752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캐나다 동부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몬트리올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cae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1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98252008" descr="EMB00006b4c5a79">
            <a:extLst>
              <a:ext uri="{FF2B5EF4-FFF2-40B4-BE49-F238E27FC236}">
                <a16:creationId xmlns:a16="http://schemas.microsoft.com/office/drawing/2014/main" id="{CF1D175B-1266-45BF-B8E5-9845A4E1141F}"/>
              </a:ext>
            </a:extLst>
          </p:cNvPr>
          <p:cNvPicPr/>
          <p:nvPr/>
        </p:nvPicPr>
        <p:blipFill>
          <a:blip r:embed="rId2" cstate="print"/>
          <a:srcRect l="6720" t="3227" r="6700" b="2766"/>
          <a:stretch>
            <a:fillRect/>
          </a:stretch>
        </p:blipFill>
        <p:spPr bwMode="auto">
          <a:xfrm>
            <a:off x="792480" y="2019300"/>
            <a:ext cx="53035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64E99-E9DD-4F19-990E-3A4F8E815E4E}"/>
              </a:ext>
            </a:extLst>
          </p:cNvPr>
          <p:cNvSpPr txBox="1"/>
          <p:nvPr/>
        </p:nvSpPr>
        <p:spPr>
          <a:xfrm>
            <a:off x="792480" y="4910534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210.5693ms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186.4002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_x291715784" descr="EMB00006b4c5a75">
            <a:extLst>
              <a:ext uri="{FF2B5EF4-FFF2-40B4-BE49-F238E27FC236}">
                <a16:creationId xmlns:a16="http://schemas.microsoft.com/office/drawing/2014/main" id="{7774AC25-4500-4D14-BA61-91C5607E5615}"/>
              </a:ext>
            </a:extLst>
          </p:cNvPr>
          <p:cNvPicPr/>
          <p:nvPr/>
        </p:nvPicPr>
        <p:blipFill>
          <a:blip r:embed="rId3" cstate="print"/>
          <a:srcRect l="6723" t="3308" r="6720" b="2788"/>
          <a:stretch>
            <a:fillRect/>
          </a:stretch>
        </p:blipFill>
        <p:spPr bwMode="auto">
          <a:xfrm>
            <a:off x="6096000" y="2004060"/>
            <a:ext cx="535686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F5964-1F39-466E-ACAF-D096840F4937}"/>
              </a:ext>
            </a:extLst>
          </p:cNvPr>
          <p:cNvSpPr txBox="1"/>
          <p:nvPr/>
        </p:nvSpPr>
        <p:spPr>
          <a:xfrm>
            <a:off x="6096000" y="4910534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254.9663ms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219.2139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CDB7E-8C44-4D10-A4F8-D792DE3C1326}"/>
              </a:ext>
            </a:extLst>
          </p:cNvPr>
          <p:cNvSpPr txBox="1"/>
          <p:nvPr/>
        </p:nvSpPr>
        <p:spPr>
          <a:xfrm>
            <a:off x="2372628" y="1550015"/>
            <a:ext cx="23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미국 동부</a:t>
            </a:r>
            <a:r>
              <a:rPr lang="en-US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워싱턴 </a:t>
            </a:r>
            <a:r>
              <a:rPr lang="en-US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D.C. (us)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24F9D-2048-4EBF-8AC2-8A0B8F2555F2}"/>
              </a:ext>
            </a:extLst>
          </p:cNvPr>
          <p:cNvSpPr txBox="1"/>
          <p:nvPr/>
        </p:nvSpPr>
        <p:spPr>
          <a:xfrm>
            <a:off x="7971514" y="155001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유럽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암스테르담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eu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6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98252872" descr="EMB00006b4c5a78">
            <a:extLst>
              <a:ext uri="{FF2B5EF4-FFF2-40B4-BE49-F238E27FC236}">
                <a16:creationId xmlns:a16="http://schemas.microsoft.com/office/drawing/2014/main" id="{84858C7A-B1DD-4F30-8A93-0840A91BF628}"/>
              </a:ext>
            </a:extLst>
          </p:cNvPr>
          <p:cNvPicPr/>
          <p:nvPr/>
        </p:nvPicPr>
        <p:blipFill>
          <a:blip r:embed="rId2" cstate="print"/>
          <a:srcRect l="6720" t="2985" r="6789" b="2876"/>
          <a:stretch>
            <a:fillRect/>
          </a:stretch>
        </p:blipFill>
        <p:spPr bwMode="auto">
          <a:xfrm>
            <a:off x="754380" y="2004060"/>
            <a:ext cx="534162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6D109-96D4-4B74-8172-0F15428E3805}"/>
              </a:ext>
            </a:extLst>
          </p:cNvPr>
          <p:cNvSpPr txBox="1"/>
          <p:nvPr/>
        </p:nvSpPr>
        <p:spPr>
          <a:xfrm>
            <a:off x="754380" y="4853940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316.3619ms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182.1615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_x17584360" descr="EMB00006b4c5a77">
            <a:extLst>
              <a:ext uri="{FF2B5EF4-FFF2-40B4-BE49-F238E27FC236}">
                <a16:creationId xmlns:a16="http://schemas.microsoft.com/office/drawing/2014/main" id="{31ADDC82-D124-4019-8FBD-4846F9CC972A}"/>
              </a:ext>
            </a:extLst>
          </p:cNvPr>
          <p:cNvPicPr/>
          <p:nvPr/>
        </p:nvPicPr>
        <p:blipFill>
          <a:blip r:embed="rId3" cstate="print"/>
          <a:srcRect l="6279" t="3360" r="6523" b="2699"/>
          <a:stretch>
            <a:fillRect/>
          </a:stretch>
        </p:blipFill>
        <p:spPr bwMode="auto">
          <a:xfrm>
            <a:off x="6096000" y="1988820"/>
            <a:ext cx="547116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9EF77-FC02-4E10-AB42-90D5038D0517}"/>
              </a:ext>
            </a:extLst>
          </p:cNvPr>
          <p:cNvSpPr txBox="1"/>
          <p:nvPr/>
        </p:nvSpPr>
        <p:spPr>
          <a:xfrm>
            <a:off x="6096000" y="4853940"/>
            <a:ext cx="379142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속도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342.6903ms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indent="482600" algn="just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301.7760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C4BF6-62D7-4ABC-B9F4-AF2AF6E65BAF}"/>
              </a:ext>
            </a:extLst>
          </p:cNvPr>
          <p:cNvSpPr txBox="1"/>
          <p:nvPr/>
        </p:nvSpPr>
        <p:spPr>
          <a:xfrm>
            <a:off x="2374507" y="1511692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남아메리카</a:t>
            </a:r>
            <a:r>
              <a:rPr lang="en-US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상파울루</a:t>
            </a:r>
            <a:r>
              <a:rPr lang="en-US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sz="1400" kern="10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sa</a:t>
            </a:r>
            <a:r>
              <a:rPr lang="en-US" altLang="ko-KR" sz="1400" kern="1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4EAF3-C238-4166-851A-7A9347AD20F7}"/>
              </a:ext>
            </a:extLst>
          </p:cNvPr>
          <p:cNvSpPr txBox="1"/>
          <p:nvPr/>
        </p:nvSpPr>
        <p:spPr>
          <a:xfrm>
            <a:off x="7546057" y="1557858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남아프리카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요하네스버그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(za)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2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825778-ABD4-4FD8-8831-0D630C0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47620"/>
              </p:ext>
            </p:extLst>
          </p:nvPr>
        </p:nvGraphicFramePr>
        <p:xfrm>
          <a:off x="643466" y="2055621"/>
          <a:ext cx="10905068" cy="3803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974">
                  <a:extLst>
                    <a:ext uri="{9D8B030D-6E8A-4147-A177-3AD203B41FA5}">
                      <a16:colId xmlns:a16="http://schemas.microsoft.com/office/drawing/2014/main" val="3683996695"/>
                    </a:ext>
                  </a:extLst>
                </a:gridCol>
                <a:gridCol w="2063076">
                  <a:extLst>
                    <a:ext uri="{9D8B030D-6E8A-4147-A177-3AD203B41FA5}">
                      <a16:colId xmlns:a16="http://schemas.microsoft.com/office/drawing/2014/main" val="2877842"/>
                    </a:ext>
                  </a:extLst>
                </a:gridCol>
                <a:gridCol w="2084119">
                  <a:extLst>
                    <a:ext uri="{9D8B030D-6E8A-4147-A177-3AD203B41FA5}">
                      <a16:colId xmlns:a16="http://schemas.microsoft.com/office/drawing/2014/main" val="1138489350"/>
                    </a:ext>
                  </a:extLst>
                </a:gridCol>
                <a:gridCol w="2167247">
                  <a:extLst>
                    <a:ext uri="{9D8B030D-6E8A-4147-A177-3AD203B41FA5}">
                      <a16:colId xmlns:a16="http://schemas.microsoft.com/office/drawing/2014/main" val="215693522"/>
                    </a:ext>
                  </a:extLst>
                </a:gridCol>
                <a:gridCol w="2107652">
                  <a:extLst>
                    <a:ext uri="{9D8B030D-6E8A-4147-A177-3AD203B41FA5}">
                      <a16:colId xmlns:a16="http://schemas.microsoft.com/office/drawing/2014/main" val="2651410740"/>
                    </a:ext>
                  </a:extLst>
                </a:gridCol>
              </a:tblGrid>
              <a:tr h="317426"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0-6(midnight)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6-12(morning)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12-18(afternoon)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18-24(evening)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343359310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한국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서울</a:t>
                      </a:r>
                      <a:r>
                        <a:rPr lang="en-US" sz="1300" kern="100">
                          <a:effectLst/>
                        </a:rPr>
                        <a:t> (kr)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15.4665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16.7060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15.3733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15.1063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3409009128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일본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도쿄</a:t>
                      </a:r>
                      <a:r>
                        <a:rPr lang="en-US" sz="1300" kern="100">
                          <a:effectLst/>
                        </a:rPr>
                        <a:t> (jp)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49.7222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45.7698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45.2504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52.3682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3153612411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아시아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싱가포르</a:t>
                      </a:r>
                      <a:r>
                        <a:rPr lang="en-US" sz="1300" kern="100">
                          <a:effectLst/>
                        </a:rPr>
                        <a:t> (asia)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100.1852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95.2850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95.0894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100.0529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590373135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러시아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모스코바</a:t>
                      </a:r>
                      <a:r>
                        <a:rPr lang="en-US" sz="1300" kern="100">
                          <a:effectLst/>
                        </a:rPr>
                        <a:t> (ru)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198.5753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199.0107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196.5951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200.8824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2619378283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호주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멜버른</a:t>
                      </a:r>
                      <a:r>
                        <a:rPr lang="en-US" sz="1300" kern="100">
                          <a:effectLst/>
                        </a:rPr>
                        <a:t> (au)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166.5902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167.8801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166.0817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169.6425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102300874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캐나다 동부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몬트리올</a:t>
                      </a:r>
                      <a:r>
                        <a:rPr lang="en-US" sz="1300" kern="100">
                          <a:effectLst/>
                        </a:rPr>
                        <a:t> (cae)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215.2372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216.0489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213.9839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213.9044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2115558280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미국 동부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워싱턴</a:t>
                      </a:r>
                      <a:r>
                        <a:rPr lang="en-US" sz="1300" kern="100">
                          <a:effectLst/>
                        </a:rPr>
                        <a:t> D.C. (us)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210.9946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212.2403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209.8140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209.2346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2676329194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유럽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암스테르담</a:t>
                      </a:r>
                      <a:r>
                        <a:rPr lang="en-US" sz="1300" kern="100">
                          <a:effectLst/>
                        </a:rPr>
                        <a:t> (eu)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256.3170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256.1067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252.7567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254.6875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2255260796"/>
                  </a:ext>
                </a:extLst>
              </a:tr>
              <a:tr h="317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>
                          <a:effectLst/>
                        </a:rPr>
                        <a:t>남아메리카</a:t>
                      </a:r>
                      <a:r>
                        <a:rPr lang="en-US" sz="1300" kern="100">
                          <a:effectLst/>
                        </a:rPr>
                        <a:t>, </a:t>
                      </a:r>
                      <a:r>
                        <a:rPr lang="ko-KR" sz="1300" kern="100">
                          <a:effectLst/>
                        </a:rPr>
                        <a:t>상파울루</a:t>
                      </a:r>
                      <a:r>
                        <a:rPr lang="en-US" sz="1300" kern="100">
                          <a:effectLst/>
                        </a:rPr>
                        <a:t> (sa)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315.9582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317.4705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315.9618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316.0576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1103607529"/>
                  </a:ext>
                </a:extLst>
              </a:tr>
              <a:tr h="629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</a:pPr>
                      <a:r>
                        <a:rPr lang="ko-KR" sz="1300" kern="100" dirty="0">
                          <a:effectLst/>
                        </a:rPr>
                        <a:t>남아프리카</a:t>
                      </a:r>
                      <a:r>
                        <a:rPr lang="en-US" sz="1300" kern="100" dirty="0">
                          <a:effectLst/>
                        </a:rPr>
                        <a:t>, </a:t>
                      </a:r>
                      <a:r>
                        <a:rPr lang="ko-KR" sz="1300" kern="100" dirty="0">
                          <a:effectLst/>
                        </a:rPr>
                        <a:t>요하네스버그</a:t>
                      </a:r>
                      <a:r>
                        <a:rPr lang="en-US" sz="1300" kern="100" dirty="0">
                          <a:effectLst/>
                        </a:rPr>
                        <a:t> (za)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342.3409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>
                          <a:effectLst/>
                        </a:rPr>
                        <a:t>342.2838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340.9261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345.2008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87745" marR="87745" marT="0" marB="0"/>
                </a:tc>
                <a:extLst>
                  <a:ext uri="{0D108BD9-81ED-4DB2-BD59-A6C34878D82A}">
                    <a16:rowId xmlns:a16="http://schemas.microsoft.com/office/drawing/2014/main" val="423187591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299D6FD-6838-4DA0-B63C-7D5AA318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시간별 평균 핑 속도</a:t>
            </a:r>
          </a:p>
        </p:txBody>
      </p:sp>
    </p:spTree>
    <p:extLst>
      <p:ext uri="{BB962C8B-B14F-4D97-AF65-F5344CB8AC3E}">
        <p14:creationId xmlns:p14="http://schemas.microsoft.com/office/powerpoint/2010/main" val="15157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B63B-9FF2-4764-BE96-08B0223D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핑 속도에 따른 케이스 개수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8F8104-0584-497B-80D4-01DFE835649D}"/>
              </a:ext>
            </a:extLst>
          </p:cNvPr>
          <p:cNvPicPr/>
          <p:nvPr/>
        </p:nvPicPr>
        <p:blipFill>
          <a:blip r:embed="rId2" cstate="print"/>
          <a:srcRect l="8546" t="4439" r="8990" b="3505"/>
          <a:stretch>
            <a:fillRect/>
          </a:stretch>
        </p:blipFill>
        <p:spPr bwMode="auto">
          <a:xfrm>
            <a:off x="838200" y="2202180"/>
            <a:ext cx="4610100" cy="24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ACDAAF-9198-43D1-8CAB-98FCF7149108}"/>
              </a:ext>
            </a:extLst>
          </p:cNvPr>
          <p:cNvPicPr/>
          <p:nvPr/>
        </p:nvPicPr>
        <p:blipFill>
          <a:blip r:embed="rId3" cstate="print"/>
          <a:srcRect l="8656" t="4205" r="9312" b="3505"/>
          <a:stretch>
            <a:fillRect/>
          </a:stretch>
        </p:blipFill>
        <p:spPr bwMode="auto">
          <a:xfrm>
            <a:off x="6766560" y="2202180"/>
            <a:ext cx="4587240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9EA5F-39AA-49DB-A935-7AFB6BA1231D}"/>
              </a:ext>
            </a:extLst>
          </p:cNvPr>
          <p:cNvSpPr txBox="1"/>
          <p:nvPr/>
        </p:nvSpPr>
        <p:spPr>
          <a:xfrm>
            <a:off x="838200" y="483652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149/6712*100 = 2.21%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2B61B-9400-4192-A7B2-890B65CFCDCC}"/>
              </a:ext>
            </a:extLst>
          </p:cNvPr>
          <p:cNvSpPr txBox="1"/>
          <p:nvPr/>
        </p:nvSpPr>
        <p:spPr>
          <a:xfrm>
            <a:off x="6766560" y="483652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158/6712*100 = 5.48%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21430-9558-4C24-8141-AEEA3D7968F1}"/>
              </a:ext>
            </a:extLst>
          </p:cNvPr>
          <p:cNvSpPr txBox="1"/>
          <p:nvPr/>
        </p:nvSpPr>
        <p:spPr>
          <a:xfrm>
            <a:off x="2517718" y="1738685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한국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서울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kr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99716-2C06-4B2A-A374-CC5B16BF8FC1}"/>
              </a:ext>
            </a:extLst>
          </p:cNvPr>
          <p:cNvSpPr txBox="1"/>
          <p:nvPr/>
        </p:nvSpPr>
        <p:spPr>
          <a:xfrm>
            <a:off x="8171464" y="1738685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일본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도쿄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jp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7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9A000-C6CE-4186-B550-719A34EB148A}"/>
              </a:ext>
            </a:extLst>
          </p:cNvPr>
          <p:cNvPicPr/>
          <p:nvPr/>
        </p:nvPicPr>
        <p:blipFill>
          <a:blip r:embed="rId2" cstate="print"/>
          <a:srcRect l="8990" t="4205" r="8868" b="3271"/>
          <a:stretch>
            <a:fillRect/>
          </a:stretch>
        </p:blipFill>
        <p:spPr bwMode="auto">
          <a:xfrm>
            <a:off x="895152" y="2171700"/>
            <a:ext cx="470154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BDD6E1-1F5C-4A1E-BBA9-A1CD95F32E73}"/>
              </a:ext>
            </a:extLst>
          </p:cNvPr>
          <p:cNvPicPr/>
          <p:nvPr/>
        </p:nvPicPr>
        <p:blipFill>
          <a:blip r:embed="rId3" cstate="print"/>
          <a:srcRect l="8990" t="4439" r="9090" b="3738"/>
          <a:stretch>
            <a:fillRect/>
          </a:stretch>
        </p:blipFill>
        <p:spPr bwMode="auto">
          <a:xfrm>
            <a:off x="6595310" y="2171700"/>
            <a:ext cx="4625340" cy="2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407C9-E91E-4054-9D63-7B07CCAD99D3}"/>
              </a:ext>
            </a:extLst>
          </p:cNvPr>
          <p:cNvSpPr txBox="1"/>
          <p:nvPr/>
        </p:nvSpPr>
        <p:spPr>
          <a:xfrm>
            <a:off x="895152" y="4753072"/>
            <a:ext cx="6094878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200/6712*100 = 2.97%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09F84-BBB4-4EB4-AAD2-5972B266FDC6}"/>
              </a:ext>
            </a:extLst>
          </p:cNvPr>
          <p:cNvSpPr txBox="1"/>
          <p:nvPr/>
        </p:nvSpPr>
        <p:spPr>
          <a:xfrm>
            <a:off x="6595310" y="4753072"/>
            <a:ext cx="60950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386/6712*100 = 5.75%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71F4B-006A-466F-9641-8264A1EDFB35}"/>
              </a:ext>
            </a:extLst>
          </p:cNvPr>
          <p:cNvSpPr txBox="1"/>
          <p:nvPr/>
        </p:nvSpPr>
        <p:spPr>
          <a:xfrm>
            <a:off x="73911" y="1549432"/>
            <a:ext cx="6344022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아시아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싱가포르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asia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3D862-EC47-4FA5-A5B9-7DFA6B527FA3}"/>
              </a:ext>
            </a:extLst>
          </p:cNvPr>
          <p:cNvSpPr txBox="1"/>
          <p:nvPr/>
        </p:nvSpPr>
        <p:spPr>
          <a:xfrm>
            <a:off x="5596692" y="1549432"/>
            <a:ext cx="6344022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러시아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모스코바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ru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2E6CD-F86C-47B0-BB43-8F5288BC3435}"/>
              </a:ext>
            </a:extLst>
          </p:cNvPr>
          <p:cNvPicPr/>
          <p:nvPr/>
        </p:nvPicPr>
        <p:blipFill>
          <a:blip r:embed="rId2" cstate="print"/>
          <a:srcRect l="8656" t="4439" r="9201" b="3271"/>
          <a:stretch>
            <a:fillRect/>
          </a:stretch>
        </p:blipFill>
        <p:spPr bwMode="auto">
          <a:xfrm>
            <a:off x="1120239" y="22098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70763F-A75B-4E18-AA7F-8ED96D03AE92}"/>
              </a:ext>
            </a:extLst>
          </p:cNvPr>
          <p:cNvPicPr/>
          <p:nvPr/>
        </p:nvPicPr>
        <p:blipFill>
          <a:blip r:embed="rId3" cstate="print"/>
          <a:srcRect l="9100" t="4439" r="9113" b="3761"/>
          <a:stretch>
            <a:fillRect/>
          </a:stretch>
        </p:blipFill>
        <p:spPr bwMode="auto">
          <a:xfrm>
            <a:off x="6499763" y="2205990"/>
            <a:ext cx="4572000" cy="24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730CD-A058-443C-9BBA-9D657D85495A}"/>
              </a:ext>
            </a:extLst>
          </p:cNvPr>
          <p:cNvSpPr txBox="1"/>
          <p:nvPr/>
        </p:nvSpPr>
        <p:spPr>
          <a:xfrm>
            <a:off x="1120237" y="4648200"/>
            <a:ext cx="6094878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158/6712*100 = 2.35%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6D87D-CE09-45F7-8C1A-71859FE91FF2}"/>
              </a:ext>
            </a:extLst>
          </p:cNvPr>
          <p:cNvSpPr txBox="1"/>
          <p:nvPr/>
        </p:nvSpPr>
        <p:spPr>
          <a:xfrm>
            <a:off x="6499763" y="4648200"/>
            <a:ext cx="6095010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just" latinLnBrk="1">
              <a:lnSpc>
                <a:spcPct val="16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77/6712*100 = 1.14%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4E1F8-5700-4960-AF08-602221B2CBFA}"/>
              </a:ext>
            </a:extLst>
          </p:cNvPr>
          <p:cNvSpPr txBox="1"/>
          <p:nvPr/>
        </p:nvSpPr>
        <p:spPr>
          <a:xfrm>
            <a:off x="258133" y="1549431"/>
            <a:ext cx="6296212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호주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멜버른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(au)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60FAF-39CF-41BA-90DF-5CE1BD2A2BE2}"/>
              </a:ext>
            </a:extLst>
          </p:cNvPr>
          <p:cNvSpPr txBox="1"/>
          <p:nvPr/>
        </p:nvSpPr>
        <p:spPr>
          <a:xfrm>
            <a:off x="5637657" y="1549431"/>
            <a:ext cx="6296212" cy="47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algn="ctr" latinLnBrk="1"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캐나다 동부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몬트리올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cae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9902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407</ep:Words>
  <ep:PresentationFormat>와이드스크린</ep:PresentationFormat>
  <ep:Paragraphs>62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시간에 따른 핑 속도</vt:lpstr>
      <vt:lpstr>슬라이드 2</vt:lpstr>
      <vt:lpstr>슬라이드 3</vt:lpstr>
      <vt:lpstr>슬라이드 4</vt:lpstr>
      <vt:lpstr>슬라이드 5</vt:lpstr>
      <vt:lpstr>시간별 평균 핑 속도</vt:lpstr>
      <vt:lpstr>핑 속도에 따른 케이스 개수</vt:lpstr>
      <vt:lpstr>슬라이드 8</vt:lpstr>
      <vt:lpstr>슬라이드 9</vt:lpstr>
      <vt:lpstr>슬라이드 10</vt:lpstr>
      <vt:lpstr>슬라이드 11</vt:lpstr>
      <vt:lpstr>아시아 세 지역의 핑 속도</vt:lpstr>
      <vt:lpstr>평균 핑 속도와 신뢰도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2020-12-07T14:16:20.000</dcterms:created>
  <dc:creator>송은빈</dc:creator>
  <cp:lastModifiedBy>SEB</cp:lastModifiedBy>
  <dcterms:modified xsi:type="dcterms:W3CDTF">2023-12-07T15:28:27.747</dcterms:modified>
  <cp:revision>5</cp:revision>
  <dc:title>시간에 따른 핑 속도</dc:title>
  <cp:version/>
</cp:coreProperties>
</file>