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66" r:id="rId3"/>
    <p:sldId id="272" r:id="rId4"/>
    <p:sldId id="271" r:id="rId5"/>
    <p:sldId id="274" r:id="rId6"/>
    <p:sldId id="264" r:id="rId7"/>
    <p:sldId id="265" r:id="rId8"/>
    <p:sldId id="257" r:id="rId9"/>
    <p:sldId id="259" r:id="rId10"/>
    <p:sldId id="262" r:id="rId11"/>
    <p:sldId id="263" r:id="rId12"/>
    <p:sldId id="260" r:id="rId13"/>
    <p:sldId id="258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-90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7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1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6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81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9/10/2015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7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9/10/2015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1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9/10/2015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1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8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01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097" y="1353008"/>
            <a:ext cx="7543800" cy="1785302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Transportation Leadership Council (TLC)</a:t>
            </a:r>
            <a:endParaRPr lang="es-MX" sz="48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37624"/>
            <a:ext cx="7543800" cy="857250"/>
          </a:xfrm>
        </p:spPr>
        <p:txBody>
          <a:bodyPr>
            <a:normAutofit/>
          </a:bodyPr>
          <a:lstStyle/>
          <a:p>
            <a:pPr algn="ctr"/>
            <a:r>
              <a:rPr lang="en-US" sz="3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UTEP Chapter</a:t>
            </a:r>
            <a:endParaRPr lang="es-MX" sz="3300" b="1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84" y="5251438"/>
            <a:ext cx="968708" cy="8064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624" y="5121360"/>
            <a:ext cx="1198294" cy="961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794" y="5121360"/>
            <a:ext cx="1115492" cy="10666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080" y="5138684"/>
            <a:ext cx="1957750" cy="9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0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53" y="0"/>
            <a:ext cx="7312512" cy="145075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Conference Opportunities </a:t>
            </a:r>
            <a:endParaRPr lang="es-MX" sz="38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662" y="1899803"/>
            <a:ext cx="7937176" cy="4491566"/>
          </a:xfrm>
        </p:spPr>
        <p:txBody>
          <a:bodyPr>
            <a:normAutofit/>
          </a:bodyPr>
          <a:lstStyle/>
          <a:p>
            <a:pPr marL="403225" indent="-403225">
              <a:buFont typeface="Wingdings" panose="05000000000000000000" pitchFamily="2" charset="2"/>
              <a:buChar char="v"/>
            </a:pPr>
            <a:r>
              <a:rPr lang="en-US" sz="2800" dirty="0"/>
              <a:t>Transportation Research Board – Washington D.C. – Jan 10-14, 2016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International Conference on Transportation </a:t>
            </a:r>
            <a:r>
              <a:rPr lang="en-US" sz="2800" dirty="0"/>
              <a:t>&amp; Development – Houston, TX. – June 26-29, 2016</a:t>
            </a:r>
          </a:p>
          <a:p>
            <a:pPr marL="403225" indent="-403225">
              <a:buFont typeface="Wingdings" panose="05000000000000000000" pitchFamily="2" charset="2"/>
              <a:buChar char="v"/>
            </a:pPr>
            <a:r>
              <a:rPr lang="en-US" sz="2800" dirty="0"/>
              <a:t>11</a:t>
            </a:r>
            <a:r>
              <a:rPr lang="en-US" sz="2800" baseline="30000" dirty="0"/>
              <a:t>th</a:t>
            </a:r>
            <a:r>
              <a:rPr lang="en-US" sz="2800" dirty="0"/>
              <a:t> National Conference on Transportation Asset Management – Minneapolis, MN.-July 10-12, 2016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11</a:t>
            </a:r>
            <a:r>
              <a:rPr lang="en-US" sz="2800" baseline="30000" dirty="0"/>
              <a:t>th</a:t>
            </a:r>
            <a:r>
              <a:rPr lang="en-US" sz="2800" dirty="0"/>
              <a:t> International Conference </a:t>
            </a:r>
            <a:r>
              <a:rPr lang="en-US" sz="2800" dirty="0" smtClean="0"/>
              <a:t>on  Concrete </a:t>
            </a:r>
            <a:r>
              <a:rPr lang="en-US" sz="2800" dirty="0"/>
              <a:t>Pavements </a:t>
            </a:r>
            <a:r>
              <a:rPr lang="en-US" sz="2800" dirty="0" smtClean="0"/>
              <a:t>– </a:t>
            </a:r>
            <a:r>
              <a:rPr lang="en-US" sz="2800" dirty="0"/>
              <a:t>San Antonio, TX. – August 28-31, 2016</a:t>
            </a:r>
          </a:p>
          <a:p>
            <a:endParaRPr lang="es-MX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4" y="755638"/>
            <a:ext cx="968708" cy="8064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706" y="5627956"/>
            <a:ext cx="1198294" cy="96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7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06" y="1965961"/>
            <a:ext cx="8615072" cy="4345669"/>
          </a:xfrm>
        </p:spPr>
        <p:txBody>
          <a:bodyPr>
            <a:normAutofit fontScale="92500" lnSpcReduction="20000"/>
          </a:bodyPr>
          <a:lstStyle/>
          <a:p>
            <a:pPr marL="403225" indent="-403225">
              <a:buFont typeface="Wingdings" panose="05000000000000000000" pitchFamily="2" charset="2"/>
              <a:buChar char="v"/>
            </a:pPr>
            <a:r>
              <a:rPr lang="en-US" sz="2900" dirty="0" smtClean="0"/>
              <a:t>Transportation </a:t>
            </a:r>
            <a:r>
              <a:rPr lang="en-US" sz="2900" dirty="0"/>
              <a:t>Research Congress – </a:t>
            </a:r>
            <a:r>
              <a:rPr lang="en-US" sz="2900" dirty="0" err="1"/>
              <a:t>Bejing</a:t>
            </a:r>
            <a:r>
              <a:rPr lang="en-US" sz="2900" dirty="0"/>
              <a:t>, China – June 6-8, 2016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900" dirty="0" smtClean="0"/>
              <a:t>World </a:t>
            </a:r>
            <a:r>
              <a:rPr lang="en-US" sz="2900" dirty="0"/>
              <a:t>Conference on </a:t>
            </a:r>
            <a:r>
              <a:rPr lang="en-US" sz="2900" dirty="0" smtClean="0"/>
              <a:t>Pavement   </a:t>
            </a:r>
            <a:r>
              <a:rPr lang="en-US" sz="2900" dirty="0"/>
              <a:t>Asset Management </a:t>
            </a: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       Milan</a:t>
            </a:r>
            <a:r>
              <a:rPr lang="en-US" sz="2900" dirty="0"/>
              <a:t>, Italy – June 12-16, 2016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900" dirty="0" smtClean="0"/>
              <a:t>Eighth </a:t>
            </a:r>
            <a:r>
              <a:rPr lang="en-US" sz="2900" dirty="0"/>
              <a:t>International Conference </a:t>
            </a:r>
            <a:r>
              <a:rPr lang="en-US" sz="2900" dirty="0" smtClean="0"/>
              <a:t>on  </a:t>
            </a:r>
            <a:r>
              <a:rPr lang="en-US" sz="2900" dirty="0"/>
              <a:t>Maintenance &amp; </a:t>
            </a:r>
            <a:r>
              <a:rPr lang="en-US" sz="2900" dirty="0" smtClean="0"/>
              <a:t>   Rehabilitation of  </a:t>
            </a:r>
            <a:r>
              <a:rPr lang="en-US" sz="2900" dirty="0"/>
              <a:t>Pavement </a:t>
            </a:r>
            <a:r>
              <a:rPr lang="en-US" sz="2900" dirty="0" smtClean="0"/>
              <a:t>– </a:t>
            </a:r>
            <a:r>
              <a:rPr lang="en-US" sz="2900" dirty="0"/>
              <a:t>Singapore – July 27-29, 2016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900" dirty="0" smtClean="0"/>
              <a:t>World </a:t>
            </a:r>
            <a:r>
              <a:rPr lang="en-US" sz="2900" dirty="0"/>
              <a:t>Conference on Pavement </a:t>
            </a:r>
            <a:r>
              <a:rPr lang="en-US" sz="2900" dirty="0" smtClean="0"/>
              <a:t>&amp;  Asset </a:t>
            </a:r>
            <a:r>
              <a:rPr lang="en-US" sz="2900" dirty="0"/>
              <a:t>Management  </a:t>
            </a:r>
            <a:r>
              <a:rPr lang="en-US" sz="2900" dirty="0" smtClean="0"/>
              <a:t>– </a:t>
            </a:r>
            <a:r>
              <a:rPr lang="en-US" sz="2900" dirty="0"/>
              <a:t>Warsaw, Poland – June 16, 2017</a:t>
            </a:r>
          </a:p>
          <a:p>
            <a:pPr marL="511175" indent="-511175">
              <a:buFont typeface="Wingdings" panose="05000000000000000000" pitchFamily="2" charset="2"/>
              <a:buChar char="v"/>
            </a:pPr>
            <a:r>
              <a:rPr lang="en-US" sz="2900" dirty="0" smtClean="0"/>
              <a:t>Tenth </a:t>
            </a:r>
            <a:r>
              <a:rPr lang="en-US" sz="2900" dirty="0"/>
              <a:t>International Conference on </a:t>
            </a:r>
            <a:r>
              <a:rPr lang="en-US" sz="2900" dirty="0" smtClean="0"/>
              <a:t>the Bearing </a:t>
            </a:r>
            <a:r>
              <a:rPr lang="en-US" sz="2900" dirty="0"/>
              <a:t>Capacity of Roads, </a:t>
            </a:r>
            <a:r>
              <a:rPr lang="en-US" sz="2900" dirty="0" smtClean="0"/>
              <a:t>Railways  </a:t>
            </a:r>
            <a:r>
              <a:rPr lang="en-US" sz="2900" dirty="0"/>
              <a:t>and Airfields  </a:t>
            </a:r>
            <a:r>
              <a:rPr lang="en-US" sz="2900" dirty="0" smtClean="0"/>
              <a:t>– </a:t>
            </a:r>
            <a:r>
              <a:rPr lang="en-US" sz="2900" dirty="0"/>
              <a:t>Athens, Greece – June 30, 2017</a:t>
            </a:r>
          </a:p>
          <a:p>
            <a:pPr>
              <a:buFont typeface="Wingdings" panose="05000000000000000000" pitchFamily="2" charset="2"/>
              <a:buChar char="v"/>
            </a:pPr>
            <a:endParaRPr lang="es-MX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06" y="428620"/>
            <a:ext cx="968708" cy="806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162" y="5965402"/>
            <a:ext cx="863321" cy="6924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314" y="-106506"/>
            <a:ext cx="743166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38152"/>
            <a:ext cx="7543800" cy="14507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TLC Membership</a:t>
            </a:r>
            <a:endParaRPr lang="es-MX" sz="40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096" y="1569993"/>
            <a:ext cx="7543800" cy="3974770"/>
          </a:xfrm>
        </p:spPr>
        <p:txBody>
          <a:bodyPr>
            <a:normAutofit fontScale="92500"/>
          </a:bodyPr>
          <a:lstStyle/>
          <a:p>
            <a:endParaRPr lang="es-MX" dirty="0"/>
          </a:p>
          <a:p>
            <a:pPr marL="0" indent="0">
              <a:lnSpc>
                <a:spcPct val="140000"/>
              </a:lnSpc>
              <a:buNone/>
            </a:pPr>
            <a:r>
              <a:rPr lang="en-US" sz="3500" dirty="0"/>
              <a:t>Membership </a:t>
            </a:r>
            <a:r>
              <a:rPr lang="en-US" sz="3500" b="1" dirty="0">
                <a:solidFill>
                  <a:srgbClr val="C00000"/>
                </a:solidFill>
              </a:rPr>
              <a:t>is open to all </a:t>
            </a:r>
            <a:r>
              <a:rPr lang="en-US" sz="3500" b="1" dirty="0" smtClean="0">
                <a:solidFill>
                  <a:srgbClr val="C00000"/>
                </a:solidFill>
              </a:rPr>
              <a:t>students </a:t>
            </a:r>
            <a:r>
              <a:rPr lang="en-US" sz="3500" dirty="0" smtClean="0">
                <a:solidFill>
                  <a:schemeClr val="tx1"/>
                </a:solidFill>
              </a:rPr>
              <a:t>(Undergraduate and Graduate) </a:t>
            </a:r>
            <a:r>
              <a:rPr lang="en-US" sz="3500" dirty="0"/>
              <a:t>with </a:t>
            </a:r>
            <a:r>
              <a:rPr lang="en-US" sz="3500" b="1" dirty="0">
                <a:solidFill>
                  <a:srgbClr val="C00000"/>
                </a:solidFill>
              </a:rPr>
              <a:t>interest in the transportation </a:t>
            </a:r>
            <a:r>
              <a:rPr lang="en-US" sz="3500" b="1" dirty="0" smtClean="0">
                <a:solidFill>
                  <a:srgbClr val="C00000"/>
                </a:solidFill>
              </a:rPr>
              <a:t>field</a:t>
            </a:r>
            <a:r>
              <a:rPr lang="en-US" sz="3500" dirty="0" smtClean="0"/>
              <a:t>. There </a:t>
            </a:r>
            <a:r>
              <a:rPr lang="en-US" sz="3500" dirty="0"/>
              <a:t>will be </a:t>
            </a:r>
            <a:r>
              <a:rPr lang="en-US" sz="3500" b="1" u="sng" dirty="0">
                <a:solidFill>
                  <a:srgbClr val="C00000"/>
                </a:solidFill>
              </a:rPr>
              <a:t>no membership dues</a:t>
            </a:r>
            <a:r>
              <a:rPr lang="en-US" sz="3500" u="sng" dirty="0">
                <a:solidFill>
                  <a:srgbClr val="C00000"/>
                </a:solidFill>
              </a:rPr>
              <a:t> </a:t>
            </a:r>
            <a:r>
              <a:rPr lang="en-US" sz="3500" dirty="0"/>
              <a:t>charged to </a:t>
            </a:r>
            <a:r>
              <a:rPr lang="en-US" sz="3500" dirty="0" smtClean="0"/>
              <a:t>students at this time. </a:t>
            </a:r>
            <a:endParaRPr lang="es-MX" sz="3500" dirty="0"/>
          </a:p>
          <a:p>
            <a:endParaRPr lang="es-MX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06" y="763531"/>
            <a:ext cx="968708" cy="8064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691" y="5251438"/>
            <a:ext cx="1198294" cy="96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0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92" y="0"/>
            <a:ext cx="7543800" cy="14507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TLC UTEP Officers</a:t>
            </a:r>
            <a:endParaRPr lang="es-MX" sz="40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892" y="2095934"/>
            <a:ext cx="7058911" cy="3901453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5100" smtClean="0"/>
              <a:t> President </a:t>
            </a:r>
            <a:endParaRPr lang="en-US" sz="51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5100" dirty="0" smtClean="0"/>
              <a:t> Vice </a:t>
            </a:r>
            <a:r>
              <a:rPr lang="en-US" sz="5100" dirty="0"/>
              <a:t>President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5100" dirty="0" smtClean="0"/>
              <a:t> Treasurer </a:t>
            </a:r>
            <a:endParaRPr lang="en-US" sz="51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5100" dirty="0" smtClean="0"/>
              <a:t> Secretary</a:t>
            </a:r>
            <a:endParaRPr lang="es-MX" sz="51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5100" dirty="0" smtClean="0"/>
              <a:t> International Ambassador</a:t>
            </a:r>
          </a:p>
          <a:p>
            <a:pPr marL="0" indent="0">
              <a:buNone/>
            </a:pPr>
            <a:endParaRPr lang="en-US" sz="5100" dirty="0" smtClean="0"/>
          </a:p>
          <a:p>
            <a:pPr marL="0" indent="0">
              <a:buNone/>
            </a:pPr>
            <a:r>
              <a:rPr lang="en-US" sz="5100" dirty="0" smtClean="0"/>
              <a:t>Faculty Advisor and Mentor: </a:t>
            </a:r>
            <a:r>
              <a:rPr lang="en-US" sz="5100" dirty="0"/>
              <a:t>Dr. Carlos Chang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06" y="608751"/>
            <a:ext cx="968708" cy="8064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691" y="5251438"/>
            <a:ext cx="1198294" cy="96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40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730" y="383907"/>
            <a:ext cx="7543800" cy="108806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Thank you !</a:t>
            </a:r>
            <a:endParaRPr lang="es-MX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AutoShape 2" descr="https://outlook.office365.com/owa/service.svc/s/GetFileAttachment?id=AAMkADA1YTAwNjViLTQ1OTgtNGMxMS04NDA5LTBjY2FhNjllNGI3YgBGAAAAAADFhKJpk48NSox6ACTTl9rlBwDSmzjgpXvqS7UNhvzsbxNAAAAAlYlNAAD4ZSpsKOKYRreBBkSVgY%2BzAAHLy6KlAAABEgAQAI94zRd2Fo5AnqzOYP71YdU%3D&amp;X-OWA-CANARY=h8-B5yOxSE-D5FQESmPn_0CGuVtSudIY2Z4DFiQmZewl9X3i865Qqk44xP2qoLR1vquJjLVnYNM."/>
          <p:cNvSpPr>
            <a:spLocks noChangeAspect="1" noChangeArrowheads="1"/>
          </p:cNvSpPr>
          <p:nvPr/>
        </p:nvSpPr>
        <p:spPr bwMode="auto">
          <a:xfrm>
            <a:off x="1277125" y="2824433"/>
            <a:ext cx="2403013" cy="240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MX" sz="13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17" y="1933187"/>
            <a:ext cx="7393921" cy="40594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17" y="845119"/>
            <a:ext cx="968708" cy="8064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338" y="641016"/>
            <a:ext cx="1147964" cy="9207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760" y="5566315"/>
            <a:ext cx="8014951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Join the TLC UTEP Student Chapter !!!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8153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60" y="511187"/>
            <a:ext cx="8355139" cy="10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768" y="4439259"/>
            <a:ext cx="1424806" cy="11993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370" y="1797618"/>
            <a:ext cx="3697744" cy="40999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503" y="5729095"/>
            <a:ext cx="1194920" cy="9632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518" y="954996"/>
            <a:ext cx="1699445" cy="8426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003" y="3991381"/>
            <a:ext cx="2971429" cy="14761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5315" y="5918703"/>
            <a:ext cx="473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SPRTC Core Leader at UTEP : </a:t>
            </a:r>
            <a:r>
              <a:rPr lang="en-US" b="1" dirty="0" smtClean="0">
                <a:solidFill>
                  <a:srgbClr val="002060"/>
                </a:solidFill>
              </a:rPr>
              <a:t>Dr. Soheil Nazarian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60" y="1926722"/>
            <a:ext cx="4743548" cy="174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27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27" y="-84591"/>
            <a:ext cx="7543800" cy="145075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SPRTC Vision</a:t>
            </a:r>
            <a:endParaRPr lang="es-MX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41550"/>
            <a:ext cx="8015167" cy="3613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Our vision is to be a diverse and inclusive regionally-based, nationally-recognized </a:t>
            </a:r>
            <a:r>
              <a:rPr lang="en-US" sz="3200" dirty="0" smtClean="0">
                <a:solidFill>
                  <a:srgbClr val="C00000"/>
                </a:solidFill>
              </a:rPr>
              <a:t>research, education and outreach center dedicated to solving </a:t>
            </a:r>
            <a:r>
              <a:rPr lang="en-US" sz="3200" dirty="0" smtClean="0"/>
              <a:t>pressing transportation and freight </a:t>
            </a:r>
            <a:r>
              <a:rPr lang="en-US" sz="3200" dirty="0" smtClean="0">
                <a:solidFill>
                  <a:srgbClr val="C00000"/>
                </a:solidFill>
              </a:rPr>
              <a:t>infrastructure problems </a:t>
            </a:r>
            <a:r>
              <a:rPr lang="en-US" sz="3200" dirty="0" smtClean="0"/>
              <a:t>and </a:t>
            </a:r>
            <a:r>
              <a:rPr lang="en-US" sz="3200" dirty="0" smtClean="0">
                <a:solidFill>
                  <a:srgbClr val="C00000"/>
                </a:solidFill>
              </a:rPr>
              <a:t>producing highly trained transportation professionals. </a:t>
            </a:r>
            <a:endParaRPr lang="es-MX" sz="3200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1" y="5629228"/>
            <a:ext cx="968708" cy="806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706" y="5654668"/>
            <a:ext cx="1198294" cy="9611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58" y="534911"/>
            <a:ext cx="2067982" cy="10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45075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SPRTC Mission</a:t>
            </a:r>
            <a:endParaRPr lang="es-MX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38745"/>
            <a:ext cx="8015167" cy="3613149"/>
          </a:xfrm>
        </p:spPr>
        <p:txBody>
          <a:bodyPr>
            <a:noAutofit/>
          </a:bodyPr>
          <a:lstStyle/>
          <a:p>
            <a:pPr marL="571500" indent="-571500">
              <a:buAutoNum type="romanLcParenBoth"/>
            </a:pPr>
            <a:r>
              <a:rPr lang="en-US" sz="2800" dirty="0" smtClean="0"/>
              <a:t>To </a:t>
            </a:r>
            <a:r>
              <a:rPr lang="en-US" sz="2800" dirty="0" smtClean="0">
                <a:solidFill>
                  <a:srgbClr val="C00000"/>
                </a:solidFill>
              </a:rPr>
              <a:t>develop</a:t>
            </a:r>
            <a:r>
              <a:rPr lang="en-US" sz="2800" dirty="0" smtClean="0"/>
              <a:t> comprehensive, cost-effective, and imminently implementable </a:t>
            </a:r>
            <a:r>
              <a:rPr lang="en-US" sz="2800" dirty="0" smtClean="0">
                <a:solidFill>
                  <a:srgbClr val="C00000"/>
                </a:solidFill>
              </a:rPr>
              <a:t>solutions to critical infrastructure-related issues facing the transportation systems </a:t>
            </a:r>
            <a:r>
              <a:rPr lang="en-US" sz="2800" dirty="0" smtClean="0"/>
              <a:t>of the region and the nation.</a:t>
            </a:r>
          </a:p>
          <a:p>
            <a:pPr marL="571500" indent="-571500">
              <a:buAutoNum type="romanLcParenBoth"/>
            </a:pPr>
            <a:r>
              <a:rPr lang="en-US" sz="2800" dirty="0" smtClean="0">
                <a:solidFill>
                  <a:srgbClr val="C00000"/>
                </a:solidFill>
              </a:rPr>
              <a:t>To prepare transportation professionals for leadership roles</a:t>
            </a:r>
            <a:r>
              <a:rPr lang="en-US" sz="2800" dirty="0" smtClean="0"/>
              <a:t> in professional and research careers in support of the nation’s transportation system. </a:t>
            </a:r>
            <a:endParaRPr lang="es-MX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36" y="5732002"/>
            <a:ext cx="968708" cy="806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706" y="5654668"/>
            <a:ext cx="1198294" cy="9611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49" y="586298"/>
            <a:ext cx="2067982" cy="10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8" y="5790436"/>
            <a:ext cx="968708" cy="806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706" y="5790436"/>
            <a:ext cx="1198294" cy="961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3169"/>
            <a:ext cx="9205283" cy="54460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74509" y="5732002"/>
            <a:ext cx="6256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SPRTC Core Leader at UTEP : </a:t>
            </a:r>
            <a:r>
              <a:rPr lang="en-US" sz="2400" b="1" dirty="0" smtClean="0">
                <a:solidFill>
                  <a:srgbClr val="002060"/>
                </a:solidFill>
              </a:rPr>
              <a:t>Dr. Soheil Nazarian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6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313" y="894588"/>
            <a:ext cx="7543800" cy="634702"/>
          </a:xfrm>
        </p:spPr>
        <p:txBody>
          <a:bodyPr>
            <a:noAutofit/>
          </a:bodyPr>
          <a:lstStyle/>
          <a:p>
            <a:pPr algn="ctr"/>
            <a:r>
              <a:rPr lang="en-US" sz="3600" b="1" spc="0" dirty="0">
                <a:solidFill>
                  <a:srgbClr val="002060"/>
                </a:solidFill>
                <a:latin typeface="Arial Black" panose="020B0A04020102020204" pitchFamily="34" charset="0"/>
                <a:ea typeface="+mn-ea"/>
                <a:cs typeface="+mn-cs"/>
              </a:rPr>
              <a:t>Transportation </a:t>
            </a:r>
            <a:r>
              <a:rPr lang="en-US" sz="3600" b="1" spc="0" dirty="0" smtClean="0">
                <a:solidFill>
                  <a:srgbClr val="002060"/>
                </a:solidFill>
                <a:latin typeface="Arial Black" panose="020B0A04020102020204" pitchFamily="34" charset="0"/>
                <a:ea typeface="+mn-ea"/>
                <a:cs typeface="+mn-cs"/>
              </a:rPr>
              <a:t/>
            </a:r>
            <a:br>
              <a:rPr lang="en-US" sz="3600" b="1" spc="0" dirty="0" smtClean="0">
                <a:solidFill>
                  <a:srgbClr val="002060"/>
                </a:solidFill>
                <a:latin typeface="Arial Black" panose="020B0A04020102020204" pitchFamily="34" charset="0"/>
                <a:ea typeface="+mn-ea"/>
                <a:cs typeface="+mn-cs"/>
              </a:rPr>
            </a:br>
            <a:r>
              <a:rPr lang="en-US" sz="3600" b="1" spc="0" dirty="0" smtClean="0">
                <a:solidFill>
                  <a:srgbClr val="002060"/>
                </a:solidFill>
                <a:latin typeface="Arial Black" panose="020B0A04020102020204" pitchFamily="34" charset="0"/>
                <a:ea typeface="+mn-ea"/>
                <a:cs typeface="+mn-cs"/>
              </a:rPr>
              <a:t>Leadership </a:t>
            </a:r>
            <a:r>
              <a:rPr lang="en-US" sz="3600" b="1" spc="0" dirty="0">
                <a:solidFill>
                  <a:srgbClr val="002060"/>
                </a:solidFill>
                <a:latin typeface="Arial Black" panose="020B0A04020102020204" pitchFamily="34" charset="0"/>
                <a:ea typeface="+mn-ea"/>
                <a:cs typeface="+mn-cs"/>
              </a:rPr>
              <a:t>Council (TLC</a:t>
            </a:r>
            <a:r>
              <a:rPr lang="en-US" sz="3600" b="1" spc="0" dirty="0" smtClean="0">
                <a:solidFill>
                  <a:srgbClr val="002060"/>
                </a:solidFill>
                <a:latin typeface="Calibri" panose="020F0502020204030204"/>
                <a:ea typeface="+mn-ea"/>
                <a:cs typeface="+mn-cs"/>
              </a:rPr>
              <a:t>)</a:t>
            </a:r>
            <a:endParaRPr lang="es-MX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006" y="1892468"/>
            <a:ext cx="7890735" cy="443404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Student-led </a:t>
            </a:r>
            <a:r>
              <a:rPr lang="en-US" sz="2400" dirty="0"/>
              <a:t>group that provides </a:t>
            </a:r>
            <a:r>
              <a:rPr lang="en-US" sz="2400" b="1" dirty="0">
                <a:solidFill>
                  <a:srgbClr val="C00000"/>
                </a:solidFill>
              </a:rPr>
              <a:t>opportunities for developing leadership. </a:t>
            </a:r>
            <a:r>
              <a:rPr lang="en-US" sz="2400" dirty="0" smtClean="0"/>
              <a:t>There will be TLC </a:t>
            </a:r>
            <a:r>
              <a:rPr lang="en-US" sz="2400" dirty="0"/>
              <a:t>chapter at each member institution.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chapters will have autonomy to perform leadership development activities </a:t>
            </a:r>
            <a:r>
              <a:rPr lang="en-US" sz="2400" dirty="0"/>
              <a:t>locally; however, a central mission will be to develop regional collaborative activities with other chapters. 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Funds </a:t>
            </a:r>
            <a:r>
              <a:rPr lang="en-US" sz="2400" b="1" dirty="0">
                <a:solidFill>
                  <a:srgbClr val="C00000"/>
                </a:solidFill>
              </a:rPr>
              <a:t>from the SPRTC Events will be allocated to support the TLC activities.</a:t>
            </a:r>
            <a:r>
              <a:rPr lang="en-US" sz="2400" dirty="0"/>
              <a:t> TLC chapters will also be able to request funding to support other leadership development activities such as travel expenses to TRB/ ASCE/ARTBA meetings for students.</a:t>
            </a:r>
            <a:endParaRPr lang="es-MX" sz="2400" dirty="0"/>
          </a:p>
          <a:p>
            <a:endParaRPr lang="es-MX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87" y="501186"/>
            <a:ext cx="968708" cy="806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706" y="5845945"/>
            <a:ext cx="1198294" cy="96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173" y="132501"/>
            <a:ext cx="6801523" cy="14507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Senior Leadership </a:t>
            </a:r>
            <a:br>
              <a:rPr lang="en-US" sz="36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en-US" sz="36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Advisory Committee</a:t>
            </a:r>
            <a:endParaRPr lang="es-MX" sz="36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89" y="1967588"/>
            <a:ext cx="7543800" cy="38417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Andrea Gutierrez  :  Former ASCE President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Cristobal Robles    :  ASCE President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Elizabeth Montes  :  TSPE President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Estefany Ramos     :  Former ASCE President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Fernando Soto       :  TSPE Vice-President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Henry Benitez         :  Chi Epsilon President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Marc Tarango          : Chi Epsilon Vice President </a:t>
            </a:r>
            <a:endParaRPr lang="es-MX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5" y="499480"/>
            <a:ext cx="968708" cy="8064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613" y="5732003"/>
            <a:ext cx="1198294" cy="9611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8114" y="5732003"/>
            <a:ext cx="5881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Faculty Advisor and Mentor: Dr. Carlos Chang </a:t>
            </a:r>
          </a:p>
        </p:txBody>
      </p:sp>
    </p:spTree>
    <p:extLst>
      <p:ext uri="{BB962C8B-B14F-4D97-AF65-F5344CB8AC3E}">
        <p14:creationId xmlns:p14="http://schemas.microsoft.com/office/powerpoint/2010/main" val="30862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183" y="160816"/>
            <a:ext cx="7543800" cy="14507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TLC UTEP Chapter</a:t>
            </a:r>
            <a:br>
              <a:rPr lang="en-US" sz="40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en-US" sz="40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Our Purpose</a:t>
            </a:r>
            <a:endParaRPr lang="es-MX" sz="40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41550"/>
            <a:ext cx="8015167" cy="3613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The purpose of TLC </a:t>
            </a:r>
            <a:r>
              <a:rPr lang="en-US" sz="3200" dirty="0" smtClean="0"/>
              <a:t>Student Chapter is </a:t>
            </a:r>
            <a:r>
              <a:rPr lang="en-US" sz="3200" dirty="0"/>
              <a:t>to </a:t>
            </a:r>
            <a:r>
              <a:rPr lang="en-US" sz="3200" dirty="0">
                <a:solidFill>
                  <a:srgbClr val="C00000"/>
                </a:solidFill>
              </a:rPr>
              <a:t>promote the collaboration of multi-disciplinary transportation professionals and UTEP students </a:t>
            </a:r>
            <a:r>
              <a:rPr lang="en-US" sz="3200" dirty="0"/>
              <a:t>by fostering the development of leadership, teamwork, networking, and research skills </a:t>
            </a:r>
            <a:r>
              <a:rPr lang="en-US" sz="3200" dirty="0">
                <a:solidFill>
                  <a:srgbClr val="C00000"/>
                </a:solidFill>
              </a:rPr>
              <a:t>through the activities conducted by the Chapter.</a:t>
            </a:r>
            <a:endParaRPr lang="es-MX" sz="3200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47" y="673988"/>
            <a:ext cx="968708" cy="806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706" y="5654668"/>
            <a:ext cx="1198294" cy="96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166" y="0"/>
            <a:ext cx="7543800" cy="145075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TLC Activities</a:t>
            </a:r>
            <a:endParaRPr lang="es-MX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56534"/>
            <a:ext cx="7543801" cy="402336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/>
              <a:t>Present Research Work in Conferences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smtClean="0"/>
              <a:t>Conduct monthly </a:t>
            </a:r>
            <a:r>
              <a:rPr lang="en-US" sz="2400" dirty="0"/>
              <a:t>meetings with presenters from the transportation community.</a:t>
            </a:r>
          </a:p>
          <a:p>
            <a:pPr marL="457200" lvl="0" indent="-457200"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 smtClean="0"/>
              <a:t>Participate in quarterly </a:t>
            </a:r>
            <a:r>
              <a:rPr lang="en-US" sz="2400" dirty="0"/>
              <a:t>conference calls (Chapter officers)</a:t>
            </a:r>
            <a:endParaRPr lang="es-MX" sz="24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smtClean="0"/>
              <a:t>Support community </a:t>
            </a:r>
            <a:r>
              <a:rPr lang="en-US" sz="2400" dirty="0"/>
              <a:t>Service Opportunities</a:t>
            </a:r>
            <a:r>
              <a:rPr lang="es-MX" sz="2400" dirty="0"/>
              <a:t> (i.e. Project Move, TCM)</a:t>
            </a:r>
          </a:p>
          <a:p>
            <a:pPr marL="403225" indent="-403225">
              <a:buFont typeface="Wingdings" panose="05000000000000000000" pitchFamily="2" charset="2"/>
              <a:buChar char="v"/>
            </a:pPr>
            <a:r>
              <a:rPr lang="en-US" sz="2400" smtClean="0"/>
              <a:t>Promote Networking </a:t>
            </a:r>
            <a:r>
              <a:rPr lang="en-US" sz="2400" dirty="0"/>
              <a:t>Opportunities (i.e. Career Expo, TSPE Engineering Mixer)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691" y="5251438"/>
            <a:ext cx="1198294" cy="9611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8" y="578888"/>
            <a:ext cx="968708" cy="8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377</TotalTime>
  <Words>563</Words>
  <Application>Microsoft Office PowerPoint</Application>
  <PresentationFormat>On-screen Show (4:3)</PresentationFormat>
  <Paragraphs>54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Transportation Leadership Council (TLC)</vt:lpstr>
      <vt:lpstr>PowerPoint Presentation</vt:lpstr>
      <vt:lpstr>SPRTC Vision</vt:lpstr>
      <vt:lpstr>SPRTC Mission</vt:lpstr>
      <vt:lpstr>PowerPoint Presentation</vt:lpstr>
      <vt:lpstr>Transportation  Leadership Council (TLC)</vt:lpstr>
      <vt:lpstr>Senior Leadership  Advisory Committee</vt:lpstr>
      <vt:lpstr>TLC UTEP Chapter Our Purpose</vt:lpstr>
      <vt:lpstr>TLC Activities</vt:lpstr>
      <vt:lpstr>Conference Opportunities </vt:lpstr>
      <vt:lpstr>PowerPoint Presentation</vt:lpstr>
      <vt:lpstr>TLC Membership</vt:lpstr>
      <vt:lpstr>TLC UTEP Officers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Transportation Leadership Council (TLC)</dc:title>
  <dc:creator>Montes, Elizabeth</dc:creator>
  <cp:lastModifiedBy>Chang Albitres, Carlos M</cp:lastModifiedBy>
  <cp:revision>41</cp:revision>
  <dcterms:created xsi:type="dcterms:W3CDTF">2015-08-18T18:15:03Z</dcterms:created>
  <dcterms:modified xsi:type="dcterms:W3CDTF">2015-09-10T16:52:56Z</dcterms:modified>
</cp:coreProperties>
</file>