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6" r:id="rId4"/>
    <p:sldId id="281" r:id="rId5"/>
    <p:sldId id="293" r:id="rId6"/>
    <p:sldId id="297" r:id="rId7"/>
    <p:sldId id="282" r:id="rId8"/>
    <p:sldId id="283" r:id="rId9"/>
    <p:sldId id="278" r:id="rId10"/>
    <p:sldId id="279" r:id="rId11"/>
    <p:sldId id="299" r:id="rId12"/>
    <p:sldId id="291" r:id="rId13"/>
    <p:sldId id="270" r:id="rId14"/>
    <p:sldId id="292" r:id="rId15"/>
    <p:sldId id="290" r:id="rId16"/>
    <p:sldId id="298" r:id="rId17"/>
    <p:sldId id="300" r:id="rId18"/>
    <p:sldId id="301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094" autoAdjust="0"/>
  </p:normalViewPr>
  <p:slideViewPr>
    <p:cSldViewPr snapToGrid="0" snapToObjects="1">
      <p:cViewPr>
        <p:scale>
          <a:sx n="63" d="100"/>
          <a:sy n="63" d="100"/>
        </p:scale>
        <p:origin x="-2288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58447-8083-C840-8ACA-482E36EDB7C3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73B28-CE90-A244-BDD5-169C86BD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C1DF-8445-7A4D-8BBB-3F5B061B0B86}" type="datetimeFigureOut">
              <a:rPr lang="en-US" smtClean="0"/>
              <a:t>17-04-23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FCA5-DE92-824C-AB16-A102E63E00E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4004" y="1579033"/>
            <a:ext cx="868680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gene expression (</a:t>
            </a:r>
            <a:r>
              <a:rPr lang="en-US" dirty="0" err="1" smtClean="0"/>
              <a:t>RNAseq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Sébastien</a:t>
            </a:r>
            <a:r>
              <a:rPr lang="en-US" dirty="0"/>
              <a:t> </a:t>
            </a:r>
            <a:r>
              <a:rPr lang="en-US" dirty="0" smtClean="0"/>
              <a:t>Renaut</a:t>
            </a:r>
          </a:p>
          <a:p>
            <a:r>
              <a:rPr lang="en-US" dirty="0" err="1" smtClean="0"/>
              <a:t>UdeM</a:t>
            </a:r>
            <a:r>
              <a:rPr lang="en-US" dirty="0"/>
              <a:t> </a:t>
            </a:r>
            <a:r>
              <a:rPr lang="en-US" dirty="0" smtClean="0"/>
              <a:t>(CSBQ)</a:t>
            </a:r>
          </a:p>
          <a:p>
            <a:r>
              <a:rPr lang="en-US" dirty="0" smtClean="0"/>
              <a:t>R symposium </a:t>
            </a:r>
            <a:r>
              <a:rPr lang="mr-IN" dirty="0" smtClean="0"/>
              <a:t>–</a:t>
            </a:r>
            <a:r>
              <a:rPr lang="en-US" dirty="0" smtClean="0"/>
              <a:t> April 24-25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score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Phred</a:t>
            </a:r>
            <a:r>
              <a:rPr lang="en-US" dirty="0" smtClean="0"/>
              <a:t> score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5-05-04 at 1.4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60" y="1700980"/>
            <a:ext cx="5029200" cy="2473675"/>
          </a:xfrm>
          <a:prstGeom prst="rect">
            <a:avLst/>
          </a:prstGeom>
        </p:spPr>
      </p:pic>
      <p:pic>
        <p:nvPicPr>
          <p:cNvPr id="5" name="Picture 4" descr="Screen Shot 2015-05-04 at 1.4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60" y="4384532"/>
            <a:ext cx="5221292" cy="2412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474" y="6361931"/>
            <a:ext cx="3325334" cy="461665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 smtClean="0"/>
              <a:t>FASTQ_format</a:t>
            </a:r>
            <a:endParaRPr lang="en-US" sz="1200" dirty="0" smtClean="0"/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Phred_quality_score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2762184" y="3779858"/>
            <a:ext cx="947408" cy="4837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800898" y="2057771"/>
            <a:ext cx="947408" cy="4837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700454" y="5515385"/>
            <a:ext cx="947408" cy="4837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" name="Picture 5" descr="Screen Shot 2015-05-04 at 1.5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1" y="2326143"/>
            <a:ext cx="5971628" cy="26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DNA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RNA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protein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			</a:t>
            </a:r>
            <a:r>
              <a:rPr lang="en-US" dirty="0" smtClean="0"/>
              <a:t>or</a:t>
            </a:r>
            <a:endParaRPr lang="en-US" dirty="0" smtClean="0">
              <a:latin typeface="Wingdings"/>
              <a:ea typeface="Wingdings"/>
              <a:cs typeface="Wingdings"/>
              <a:sym typeface="Wingdings"/>
            </a:endParaRPr>
          </a:p>
          <a:p>
            <a:endParaRPr lang="en-US" dirty="0">
              <a:latin typeface="Wingdings"/>
              <a:ea typeface="Wingdings"/>
              <a:cs typeface="Wingdings"/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~3 % of the genome codes from a protein.</a:t>
            </a:r>
          </a:p>
          <a:p>
            <a:r>
              <a:rPr lang="en-US" dirty="0" err="1" smtClean="0"/>
              <a:t>Transcriptome</a:t>
            </a:r>
            <a:r>
              <a:rPr lang="en-US" dirty="0" smtClean="0"/>
              <a:t>: collection of RNA expressed at a given time in a given cell</a:t>
            </a:r>
          </a:p>
          <a:p>
            <a:endParaRPr lang="en-US" dirty="0"/>
          </a:p>
        </p:txBody>
      </p:sp>
      <p:pic>
        <p:nvPicPr>
          <p:cNvPr id="4" name="Picture 3" descr="57b64a22-40ae-4743-837d-f67ab33b90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26" y="1934954"/>
            <a:ext cx="1175397" cy="1417638"/>
          </a:xfrm>
          <a:prstGeom prst="rect">
            <a:avLst/>
          </a:prstGeom>
        </p:spPr>
      </p:pic>
      <p:pic>
        <p:nvPicPr>
          <p:cNvPr id="5" name="Picture 4" descr="pota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6" y="1934955"/>
            <a:ext cx="1054505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3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 smtClean="0"/>
              <a:t>RNAseq</a:t>
            </a:r>
            <a:r>
              <a:rPr lang="en-US" sz="3800" dirty="0" smtClean="0"/>
              <a:t> (</a:t>
            </a:r>
            <a:r>
              <a:rPr lang="en-US" sz="3800" dirty="0" err="1" smtClean="0"/>
              <a:t>Transcriptome</a:t>
            </a:r>
            <a:r>
              <a:rPr lang="en-US" sz="3800" dirty="0"/>
              <a:t> </a:t>
            </a:r>
            <a:r>
              <a:rPr lang="en-US" sz="3800" dirty="0" smtClean="0"/>
              <a:t>sequencing)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708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dirty="0" smtClean="0"/>
              <a:t>Isolate RNA from a sample</a:t>
            </a:r>
          </a:p>
          <a:p>
            <a:pPr marL="342900" lvl="2" indent="-342900"/>
            <a:r>
              <a:rPr lang="en-US" dirty="0" smtClean="0"/>
              <a:t>RNA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cDNA</a:t>
            </a:r>
            <a:r>
              <a:rPr lang="en-US" dirty="0" smtClean="0"/>
              <a:t> </a:t>
            </a:r>
          </a:p>
          <a:p>
            <a:pPr marL="342900" lvl="2" indent="-342900"/>
            <a:r>
              <a:rPr lang="en-US" dirty="0" smtClean="0"/>
              <a:t>Barcode samples, pool and sequence</a:t>
            </a:r>
          </a:p>
          <a:p>
            <a:pPr marL="342900" lvl="2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342900" lvl="2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342900" lvl="2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342900" lvl="2" indent="-342900"/>
            <a:r>
              <a:rPr lang="en-US" dirty="0" smtClean="0"/>
              <a:t>Get lots of sequences </a:t>
            </a:r>
            <a:r>
              <a:rPr lang="en-US" dirty="0" smtClean="0"/>
              <a:t>back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but few samples)</a:t>
            </a:r>
            <a:endParaRPr lang="en-US" dirty="0" smtClean="0"/>
          </a:p>
          <a:p>
            <a:pPr marL="342900" lvl="2" indent="-342900"/>
            <a:r>
              <a:rPr lang="en-US" dirty="0" err="1" smtClean="0"/>
              <a:t>Analyse</a:t>
            </a:r>
            <a:r>
              <a:rPr lang="en-US" dirty="0" smtClean="0"/>
              <a:t> or </a:t>
            </a:r>
            <a:r>
              <a:rPr lang="mr-IN" dirty="0" smtClean="0"/>
              <a:t>…</a:t>
            </a:r>
            <a:endParaRPr lang="fr-CA" dirty="0" smtClean="0"/>
          </a:p>
          <a:p>
            <a:pPr marL="342900" lvl="2" indent="-342900"/>
            <a:endParaRPr lang="en-US" dirty="0" smtClean="0"/>
          </a:p>
          <a:p>
            <a:pPr marL="342900" lvl="2" indent="-342900"/>
            <a:endParaRPr lang="en-US" dirty="0"/>
          </a:p>
          <a:p>
            <a:pPr marL="800100" lvl="3" indent="-342900"/>
            <a:endParaRPr lang="en-US" dirty="0" smtClean="0"/>
          </a:p>
          <a:p>
            <a:pPr marL="800100" lvl="3" indent="-342900"/>
            <a:endParaRPr lang="en-US" dirty="0" smtClean="0"/>
          </a:p>
        </p:txBody>
      </p:sp>
      <p:pic>
        <p:nvPicPr>
          <p:cNvPr id="4" name="Picture 3" descr="illumin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78" y="3003210"/>
            <a:ext cx="2795757" cy="2141550"/>
          </a:xfrm>
          <a:prstGeom prst="rect">
            <a:avLst/>
          </a:prstGeom>
        </p:spPr>
      </p:pic>
      <p:pic>
        <p:nvPicPr>
          <p:cNvPr id="5" name="Picture 4" descr="delug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26" y="6044514"/>
            <a:ext cx="1075494" cy="6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RNAseq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(0. generate a reference </a:t>
            </a:r>
            <a:r>
              <a:rPr lang="en-US" i="1" dirty="0" smtClean="0"/>
              <a:t>de novo</a:t>
            </a:r>
            <a:r>
              <a:rPr lang="en-US" dirty="0" smtClean="0"/>
              <a:t>)</a:t>
            </a:r>
          </a:p>
          <a:p>
            <a:r>
              <a:rPr lang="en-US" dirty="0" smtClean="0"/>
              <a:t>1. Align reads against a reference</a:t>
            </a:r>
          </a:p>
          <a:p>
            <a:r>
              <a:rPr lang="en-US" dirty="0" smtClean="0"/>
              <a:t>2. Calculate number reads aligned per gene / per individual</a:t>
            </a:r>
          </a:p>
          <a:p>
            <a:r>
              <a:rPr lang="en-US" dirty="0" smtClean="0"/>
              <a:t>3. Identify differentially expressed genes (DEG)</a:t>
            </a:r>
            <a:endParaRPr lang="fr-CA" dirty="0" smtClean="0"/>
          </a:p>
          <a:p>
            <a:r>
              <a:rPr lang="fr-CA" dirty="0" smtClean="0"/>
              <a:t>4. </a:t>
            </a:r>
            <a:r>
              <a:rPr lang="fr-CA" dirty="0" err="1" smtClean="0"/>
              <a:t>What</a:t>
            </a:r>
            <a:r>
              <a:rPr lang="fr-CA" dirty="0" smtClean="0"/>
              <a:t> are the DEG? (annotations, </a:t>
            </a:r>
            <a:r>
              <a:rPr lang="fr-CA" dirty="0"/>
              <a:t>G</a:t>
            </a:r>
            <a:r>
              <a:rPr lang="fr-CA" dirty="0" smtClean="0"/>
              <a:t>ene </a:t>
            </a:r>
            <a:r>
              <a:rPr lang="fr-CA" dirty="0" err="1"/>
              <a:t>o</a:t>
            </a:r>
            <a:r>
              <a:rPr lang="fr-CA" dirty="0" err="1" smtClean="0"/>
              <a:t>ntology</a:t>
            </a:r>
            <a:r>
              <a:rPr lang="fr-CA" dirty="0" smtClean="0"/>
              <a:t>)</a:t>
            </a:r>
            <a:endParaRPr lang="en-US" dirty="0"/>
          </a:p>
        </p:txBody>
      </p:sp>
      <p:pic>
        <p:nvPicPr>
          <p:cNvPr id="4" name="Picture 3" descr="debruij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9"/>
          <a:stretch/>
        </p:blipFill>
        <p:spPr>
          <a:xfrm>
            <a:off x="268135" y="1630947"/>
            <a:ext cx="8515300" cy="11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some data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927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Common sunflower (</a:t>
            </a:r>
            <a:r>
              <a:rPr lang="en-US" sz="2400" i="1" dirty="0" smtClean="0"/>
              <a:t>Helianthus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annuus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North </a:t>
            </a:r>
            <a:r>
              <a:rPr lang="mr-IN" sz="2400" dirty="0" smtClean="0"/>
              <a:t>–</a:t>
            </a:r>
            <a:r>
              <a:rPr lang="en-US" sz="2400" dirty="0" smtClean="0"/>
              <a:t> South populations</a:t>
            </a:r>
          </a:p>
          <a:p>
            <a:r>
              <a:rPr lang="en-US" sz="2400" dirty="0" smtClean="0"/>
              <a:t>8 individual (4 North, 4 South)</a:t>
            </a:r>
          </a:p>
          <a:p>
            <a:r>
              <a:rPr lang="en-US" sz="2400" dirty="0" smtClean="0"/>
              <a:t>Isolate </a:t>
            </a:r>
            <a:r>
              <a:rPr lang="en-US" sz="2400" dirty="0" smtClean="0"/>
              <a:t>and sequence RNA from growing tissue (leaf /flower buds)</a:t>
            </a:r>
          </a:p>
          <a:p>
            <a:r>
              <a:rPr lang="en-US" sz="2400" dirty="0" smtClean="0"/>
              <a:t>1,000 genes (</a:t>
            </a:r>
            <a:r>
              <a:rPr lang="en-US" sz="2400" dirty="0" err="1" smtClean="0"/>
              <a:t>transcriptome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~15,000-20,000 sequences per individual</a:t>
            </a:r>
            <a:endParaRPr lang="en-US" sz="2400" dirty="0"/>
          </a:p>
        </p:txBody>
      </p:sp>
      <p:pic>
        <p:nvPicPr>
          <p:cNvPr id="6" name="Picture 5" descr="americ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27" y="1642835"/>
            <a:ext cx="5142873" cy="505020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270838" y="5235654"/>
            <a:ext cx="931213" cy="1024081"/>
            <a:chOff x="-4140882" y="6126162"/>
            <a:chExt cx="931213" cy="1024081"/>
          </a:xfrm>
        </p:grpSpPr>
        <p:pic>
          <p:nvPicPr>
            <p:cNvPr id="12" name="Picture 11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4140882" y="6126162"/>
              <a:ext cx="474013" cy="566881"/>
            </a:xfrm>
            <a:prstGeom prst="rect">
              <a:avLst/>
            </a:prstGeom>
          </p:spPr>
        </p:pic>
        <p:pic>
          <p:nvPicPr>
            <p:cNvPr id="18" name="Picture 17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988482" y="6278562"/>
              <a:ext cx="474013" cy="566881"/>
            </a:xfrm>
            <a:prstGeom prst="rect">
              <a:avLst/>
            </a:prstGeom>
          </p:spPr>
        </p:pic>
        <p:pic>
          <p:nvPicPr>
            <p:cNvPr id="19" name="Picture 18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836082" y="6430962"/>
              <a:ext cx="474013" cy="566881"/>
            </a:xfrm>
            <a:prstGeom prst="rect">
              <a:avLst/>
            </a:prstGeom>
          </p:spPr>
        </p:pic>
        <p:pic>
          <p:nvPicPr>
            <p:cNvPr id="20" name="Picture 19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683682" y="6583362"/>
              <a:ext cx="474013" cy="566881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804777" y="3554916"/>
            <a:ext cx="981916" cy="1084718"/>
            <a:chOff x="-3971668" y="2660391"/>
            <a:chExt cx="981916" cy="1084718"/>
          </a:xfrm>
        </p:grpSpPr>
        <p:pic>
          <p:nvPicPr>
            <p:cNvPr id="4" name="Picture 3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971668" y="2660391"/>
              <a:ext cx="524716" cy="627518"/>
            </a:xfrm>
            <a:prstGeom prst="rect">
              <a:avLst/>
            </a:prstGeom>
          </p:spPr>
        </p:pic>
        <p:pic>
          <p:nvPicPr>
            <p:cNvPr id="21" name="Picture 20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819268" y="2812791"/>
              <a:ext cx="524716" cy="627518"/>
            </a:xfrm>
            <a:prstGeom prst="rect">
              <a:avLst/>
            </a:prstGeom>
          </p:spPr>
        </p:pic>
        <p:pic>
          <p:nvPicPr>
            <p:cNvPr id="22" name="Picture 21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666868" y="2965191"/>
              <a:ext cx="524716" cy="627518"/>
            </a:xfrm>
            <a:prstGeom prst="rect">
              <a:avLst/>
            </a:prstGeom>
          </p:spPr>
        </p:pic>
        <p:pic>
          <p:nvPicPr>
            <p:cNvPr id="23" name="Picture 22" descr="sun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34528"/>
            <a:stretch/>
          </p:blipFill>
          <p:spPr>
            <a:xfrm>
              <a:off x="-3514468" y="3117591"/>
              <a:ext cx="524716" cy="627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23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R packages from:</a:t>
            </a:r>
          </a:p>
          <a:p>
            <a:pPr lvl="1"/>
            <a:r>
              <a:rPr lang="en-US" dirty="0" err="1" smtClean="0"/>
              <a:t>Bioconductor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source("https://</a:t>
            </a:r>
            <a:r>
              <a:rPr lang="en-US" dirty="0" err="1"/>
              <a:t>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"); </a:t>
            </a: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edgeR</a:t>
            </a:r>
            <a:r>
              <a:rPr lang="en-US" dirty="0"/>
              <a:t>”); library(</a:t>
            </a:r>
            <a:r>
              <a:rPr lang="en-US" dirty="0" err="1"/>
              <a:t>edgeR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DESeq2</a:t>
            </a:r>
          </a:p>
          <a:p>
            <a:pPr lvl="2"/>
            <a:r>
              <a:rPr lang="en-US" dirty="0" err="1" smtClean="0"/>
              <a:t>marray</a:t>
            </a:r>
            <a:endParaRPr lang="en-US" dirty="0" smtClean="0"/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oseq</a:t>
            </a:r>
            <a:endParaRPr lang="en-US" dirty="0" smtClean="0"/>
          </a:p>
          <a:p>
            <a:pPr lvl="2"/>
            <a:r>
              <a:rPr lang="en-US" dirty="0" err="1" smtClean="0"/>
              <a:t>GO.db</a:t>
            </a:r>
            <a:endParaRPr lang="en-US" dirty="0" smtClean="0"/>
          </a:p>
          <a:p>
            <a:pPr lvl="2"/>
            <a:r>
              <a:rPr lang="en-US" dirty="0" err="1"/>
              <a:t>q</a:t>
            </a:r>
            <a:r>
              <a:rPr lang="en-US" dirty="0" err="1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CRAN:</a:t>
            </a:r>
            <a:endParaRPr lang="en-US" dirty="0"/>
          </a:p>
          <a:p>
            <a:pPr lvl="2"/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gplots</a:t>
            </a:r>
            <a:r>
              <a:rPr lang="en-US" dirty="0"/>
              <a:t>”); library(</a:t>
            </a:r>
            <a:r>
              <a:rPr lang="en-US" dirty="0" err="1"/>
              <a:t>gplots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488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sebastien.renaut.com</a:t>
            </a:r>
            <a:r>
              <a:rPr lang="en-US" dirty="0"/>
              <a:t>/</a:t>
            </a:r>
            <a:r>
              <a:rPr lang="en-US" dirty="0" err="1"/>
              <a:t>rnaseq_workshop</a:t>
            </a:r>
            <a:r>
              <a:rPr lang="en-US" dirty="0" smtClean="0"/>
              <a:t>/results/</a:t>
            </a:r>
            <a:r>
              <a:rPr lang="en-US" dirty="0" err="1" smtClean="0"/>
              <a:t>idxstats</a:t>
            </a:r>
            <a:endParaRPr lang="en-US" dirty="0" smtClean="0"/>
          </a:p>
          <a:p>
            <a:r>
              <a:rPr lang="en-US" dirty="0" smtClean="0"/>
              <a:t>Some reference files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sebastien.renaut.com</a:t>
            </a:r>
            <a:r>
              <a:rPr lang="en-US" dirty="0"/>
              <a:t>/</a:t>
            </a:r>
            <a:r>
              <a:rPr lang="en-US" dirty="0" err="1"/>
              <a:t>rnaseq_workshop</a:t>
            </a:r>
            <a:r>
              <a:rPr lang="en-US" dirty="0" smtClean="0"/>
              <a:t>/</a:t>
            </a:r>
            <a:r>
              <a:rPr lang="en-US" dirty="0" err="1" smtClean="0"/>
              <a:t>references.tar.gz</a:t>
            </a:r>
            <a:endParaRPr lang="en-US" dirty="0" smtClean="0"/>
          </a:p>
          <a:p>
            <a:r>
              <a:rPr lang="en-US" dirty="0" smtClean="0"/>
              <a:t>R script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sebastien.renaut.com</a:t>
            </a:r>
            <a:r>
              <a:rPr lang="en-US" dirty="0"/>
              <a:t>/</a:t>
            </a:r>
            <a:r>
              <a:rPr lang="en-US" dirty="0" err="1"/>
              <a:t>rnaseq_workshop</a:t>
            </a:r>
            <a:r>
              <a:rPr lang="en-US" dirty="0"/>
              <a:t>/</a:t>
            </a:r>
            <a:r>
              <a:rPr lang="en-US" dirty="0" err="1"/>
              <a:t>Rcode</a:t>
            </a:r>
            <a:r>
              <a:rPr lang="en-US" dirty="0"/>
              <a:t>/</a:t>
            </a:r>
            <a:r>
              <a:rPr lang="en-US" dirty="0" err="1"/>
              <a:t>rnaseq.html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1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: genetic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g</a:t>
            </a:r>
            <a:r>
              <a:rPr lang="en-US" dirty="0" smtClean="0"/>
              <a:t>enetic differences among samples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will identify variable sites</a:t>
            </a:r>
            <a:endParaRPr lang="en-US" dirty="0"/>
          </a:p>
        </p:txBody>
      </p:sp>
      <p:pic>
        <p:nvPicPr>
          <p:cNvPr id="4" name="Picture 3" descr="debruij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9"/>
          <a:stretch/>
        </p:blipFill>
        <p:spPr>
          <a:xfrm>
            <a:off x="268135" y="1772038"/>
            <a:ext cx="8515300" cy="11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lu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85384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CA" dirty="0" smtClean="0"/>
              <a:t>Sunflowers</a:t>
            </a:r>
          </a:p>
          <a:p>
            <a:r>
              <a:rPr lang="en-CA" dirty="0" smtClean="0"/>
              <a:t>The genomic landscape of species divergence</a:t>
            </a:r>
          </a:p>
          <a:p>
            <a:pPr lvl="1"/>
            <a:r>
              <a:rPr lang="en-CA" dirty="0" smtClean="0"/>
              <a:t>How does geography of speciation influence genomic divergence?</a:t>
            </a:r>
          </a:p>
          <a:p>
            <a:r>
              <a:rPr lang="en-CA" dirty="0" smtClean="0"/>
              <a:t>The repeatability of genomic divergence</a:t>
            </a:r>
          </a:p>
          <a:p>
            <a:pPr lvl="1"/>
            <a:r>
              <a:rPr lang="en-CA" dirty="0" smtClean="0"/>
              <a:t>Do the same genes / genomic regions underlie independent adaptation?</a:t>
            </a:r>
          </a:p>
          <a:p>
            <a:r>
              <a:rPr lang="en-CA" dirty="0" smtClean="0"/>
              <a:t>The consequences of domestication</a:t>
            </a:r>
            <a:endParaRPr lang="en-GB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co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" y="1600200"/>
            <a:ext cx="9162934" cy="528226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218186" y="6571348"/>
            <a:ext cx="6048672" cy="432048"/>
          </a:xfrm>
          <a:prstGeom prst="rect">
            <a:avLst/>
          </a:prstGeom>
          <a:noFill/>
        </p:spPr>
        <p:txBody>
          <a:bodyPr lIns="91430" tIns="45715" rIns="91430" bIns="45715">
            <a:normAutofit/>
          </a:bodyPr>
          <a:lstStyle/>
          <a:p>
            <a:pPr marL="0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www.futuretimeline.net</a:t>
            </a:r>
            <a:r>
              <a:rPr lang="en-US" sz="1600" dirty="0"/>
              <a:t>/blog/2014/01/16.htm#.VMaNOnDF-5I</a:t>
            </a:r>
            <a:endParaRPr lang="en-GB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data deluge!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6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Genetic differences (diversity) among populations (e.g. </a:t>
            </a:r>
            <a:r>
              <a:rPr lang="en-US" dirty="0" err="1" smtClean="0"/>
              <a:t>Fst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hierfstat</a:t>
            </a:r>
            <a:endParaRPr lang="en-US" dirty="0" smtClean="0"/>
          </a:p>
          <a:p>
            <a:r>
              <a:rPr lang="en-US" dirty="0" err="1" smtClean="0"/>
              <a:t>Phylogenetics</a:t>
            </a:r>
            <a:r>
              <a:rPr lang="en-US" dirty="0" smtClean="0"/>
              <a:t> (e.g. build trees)</a:t>
            </a:r>
          </a:p>
          <a:p>
            <a:pPr lvl="1"/>
            <a:r>
              <a:rPr lang="en-US" dirty="0" smtClean="0"/>
              <a:t>ape</a:t>
            </a:r>
          </a:p>
          <a:p>
            <a:r>
              <a:rPr lang="en-US" dirty="0" smtClean="0"/>
              <a:t>Population structure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534400" cy="50292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GB" dirty="0" err="1" smtClean="0"/>
              <a:t>dwdwd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152401" y="4038601"/>
            <a:ext cx="757218" cy="36932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GB" dirty="0" err="1" smtClean="0"/>
              <a:t>dwdw</a:t>
            </a:r>
            <a:endParaRPr lang="en-GB" dirty="0"/>
          </a:p>
        </p:txBody>
      </p:sp>
      <p:pic>
        <p:nvPicPr>
          <p:cNvPr id="4" name="Picture 3" descr="delu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+ historical perspective</a:t>
            </a:r>
          </a:p>
          <a:p>
            <a:r>
              <a:rPr lang="en-US" dirty="0" smtClean="0"/>
              <a:t>2. High throughput Sequencing 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RNAseq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Getting our hands “dirty”</a:t>
            </a:r>
          </a:p>
          <a:p>
            <a:pPr lvl="1"/>
            <a:r>
              <a:rPr lang="en-US" dirty="0" err="1" smtClean="0"/>
              <a:t>Rnaseq</a:t>
            </a:r>
            <a:r>
              <a:rPr lang="en-US" dirty="0"/>
              <a:t> </a:t>
            </a:r>
            <a:r>
              <a:rPr lang="en-US" dirty="0" err="1" smtClean="0"/>
              <a:t>transcriptome</a:t>
            </a:r>
            <a:r>
              <a:rPr lang="en-US" dirty="0" smtClean="0"/>
              <a:t> analysis in R</a:t>
            </a:r>
          </a:p>
        </p:txBody>
      </p:sp>
    </p:spTree>
    <p:extLst>
      <p:ext uri="{BB962C8B-B14F-4D97-AF65-F5344CB8AC3E}">
        <p14:creationId xmlns:p14="http://schemas.microsoft.com/office/powerpoint/2010/main" val="25988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tales of caution before</a:t>
            </a:r>
            <a:br>
              <a:rPr lang="en-US" dirty="0" smtClean="0"/>
            </a:br>
            <a:r>
              <a:rPr lang="en-US" dirty="0" smtClean="0"/>
              <a:t>we get started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I am not: </a:t>
            </a:r>
          </a:p>
          <a:p>
            <a:pPr lvl="1"/>
            <a:r>
              <a:rPr lang="en-US" dirty="0"/>
              <a:t>An </a:t>
            </a:r>
            <a:r>
              <a:rPr lang="en-US" dirty="0" smtClean="0"/>
              <a:t>R guru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smtClean="0"/>
              <a:t>statistician</a:t>
            </a:r>
            <a:endParaRPr lang="en-US" dirty="0" smtClean="0"/>
          </a:p>
          <a:p>
            <a:r>
              <a:rPr lang="en-US" dirty="0" smtClean="0"/>
              <a:t>But I </a:t>
            </a:r>
            <a:r>
              <a:rPr lang="en-US" dirty="0" smtClean="0"/>
              <a:t>am :</a:t>
            </a:r>
          </a:p>
          <a:p>
            <a:pPr lvl="1"/>
            <a:r>
              <a:rPr lang="en-US" dirty="0" smtClean="0"/>
              <a:t>An “R user/fan”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f</a:t>
            </a:r>
            <a:r>
              <a:rPr lang="en-US" dirty="0" smtClean="0"/>
              <a:t>amiliar </a:t>
            </a:r>
            <a:r>
              <a:rPr lang="en-US" dirty="0" smtClean="0"/>
              <a:t>with </a:t>
            </a:r>
            <a:r>
              <a:rPr lang="en-US" dirty="0" smtClean="0"/>
              <a:t>High </a:t>
            </a:r>
            <a:r>
              <a:rPr lang="en-US" dirty="0" smtClean="0"/>
              <a:t>Throughput </a:t>
            </a:r>
            <a:r>
              <a:rPr lang="en-US" dirty="0" smtClean="0"/>
              <a:t>Sequencing,  </a:t>
            </a:r>
            <a:r>
              <a:rPr lang="en-US" dirty="0" err="1" smtClean="0"/>
              <a:t>RNAseq</a:t>
            </a:r>
            <a:r>
              <a:rPr lang="en-US" dirty="0" smtClean="0"/>
              <a:t> </a:t>
            </a:r>
            <a:r>
              <a:rPr lang="en-US" dirty="0" smtClean="0"/>
              <a:t>(gene </a:t>
            </a:r>
            <a:r>
              <a:rPr lang="en-US" dirty="0" smtClean="0"/>
              <a:t>expression and genetic differentiation </a:t>
            </a:r>
            <a:r>
              <a:rPr lang="en-US" dirty="0" smtClean="0"/>
              <a:t>studies) </a:t>
            </a:r>
            <a:endParaRPr lang="en-US" dirty="0" smtClean="0"/>
          </a:p>
          <a:p>
            <a:pPr lvl="1"/>
            <a:r>
              <a:rPr lang="en-US" dirty="0" smtClean="0"/>
              <a:t>Not tied to a model system</a:t>
            </a:r>
          </a:p>
          <a:p>
            <a:pPr lvl="1"/>
            <a:r>
              <a:rPr lang="en-US" dirty="0" smtClean="0"/>
              <a:t>Likely to leave at any </a:t>
            </a:r>
            <a:r>
              <a:rPr lang="en-US" dirty="0" smtClean="0"/>
              <a:t>time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5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tales of caution before</a:t>
            </a:r>
            <a:br>
              <a:rPr lang="en-US" dirty="0"/>
            </a:br>
            <a:r>
              <a:rPr lang="en-US" dirty="0"/>
              <a:t>we get started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:</a:t>
            </a:r>
          </a:p>
          <a:p>
            <a:pPr lvl="1"/>
            <a:r>
              <a:rPr lang="en-US" dirty="0" smtClean="0"/>
              <a:t>There are several approaches to solving these problems.</a:t>
            </a:r>
          </a:p>
          <a:p>
            <a:pPr lvl="1"/>
            <a:r>
              <a:rPr lang="en-US" dirty="0" smtClean="0"/>
              <a:t>Approaches changes constantly…</a:t>
            </a:r>
          </a:p>
          <a:p>
            <a:pPr lvl="1"/>
            <a:r>
              <a:rPr lang="en-US" dirty="0" smtClean="0"/>
              <a:t>Always more (better?) data!</a:t>
            </a:r>
          </a:p>
          <a:p>
            <a:endParaRPr lang="en-US" dirty="0"/>
          </a:p>
        </p:txBody>
      </p:sp>
      <p:pic>
        <p:nvPicPr>
          <p:cNvPr id="4" name="Picture 3" descr="R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45" y="4080336"/>
            <a:ext cx="3630335" cy="27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Why did High Throughput methods arise</a:t>
            </a:r>
            <a:r>
              <a:rPr lang="en-US" dirty="0"/>
              <a:t> </a:t>
            </a:r>
            <a:r>
              <a:rPr lang="en-US" dirty="0" smtClean="0"/>
              <a:t>around 2005?</a:t>
            </a:r>
          </a:p>
          <a:p>
            <a:pPr lvl="1"/>
            <a:r>
              <a:rPr lang="en-US" dirty="0"/>
              <a:t>1) </a:t>
            </a:r>
            <a:r>
              <a:rPr lang="en-US" dirty="0" smtClean="0"/>
              <a:t>Large (human) genome projects optimized classic (Sanger) methods to the maximum</a:t>
            </a:r>
          </a:p>
          <a:p>
            <a:pPr lvl="2"/>
            <a:r>
              <a:rPr lang="en-US" dirty="0" smtClean="0"/>
              <a:t>Sanger: max output / run = 1000 </a:t>
            </a:r>
            <a:r>
              <a:rPr lang="en-US" dirty="0" err="1" smtClean="0"/>
              <a:t>bp</a:t>
            </a:r>
            <a:r>
              <a:rPr lang="en-US" dirty="0" smtClean="0"/>
              <a:t> X 384</a:t>
            </a:r>
          </a:p>
          <a:p>
            <a:pPr lvl="1"/>
            <a:r>
              <a:rPr lang="en-US" dirty="0" smtClean="0"/>
              <a:t>2) </a:t>
            </a:r>
            <a:r>
              <a:rPr lang="en-US" dirty="0"/>
              <a:t>Technological progress</a:t>
            </a:r>
          </a:p>
          <a:p>
            <a:pPr lvl="2"/>
            <a:r>
              <a:rPr lang="en-US" dirty="0"/>
              <a:t>optics (CCD), biochemical, </a:t>
            </a:r>
            <a:r>
              <a:rPr lang="en-US" dirty="0" smtClean="0"/>
              <a:t>hardware, software</a:t>
            </a:r>
            <a:endParaRPr lang="en-US" dirty="0"/>
          </a:p>
          <a:p>
            <a:pPr lvl="1"/>
            <a:r>
              <a:rPr lang="en-US" dirty="0"/>
              <a:t>3</a:t>
            </a:r>
            <a:r>
              <a:rPr lang="en-US" dirty="0" smtClean="0"/>
              <a:t>) Given sequenced (reference) genomes available, working with small fragments was easier</a:t>
            </a:r>
          </a:p>
          <a:p>
            <a:pPr lvl="2"/>
            <a:r>
              <a:rPr lang="en-US" dirty="0" smtClean="0"/>
              <a:t>Alignment vs. assembly problem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) Leverage NGS development resources for different purposes than solely genome sequencing	</a:t>
            </a:r>
          </a:p>
          <a:p>
            <a:pPr lvl="2"/>
            <a:r>
              <a:rPr lang="en-US" b="1" dirty="0" smtClean="0"/>
              <a:t>Gene expression</a:t>
            </a:r>
            <a:r>
              <a:rPr lang="en-US" dirty="0"/>
              <a:t>, SNP, chip</a:t>
            </a:r>
            <a:r>
              <a:rPr lang="en-US" dirty="0" smtClean="0"/>
              <a:t>-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4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</a:t>
            </a:r>
            <a:r>
              <a:rPr lang="en-US" dirty="0"/>
              <a:t>High </a:t>
            </a:r>
            <a:r>
              <a:rPr lang="en-US" dirty="0" smtClean="0"/>
              <a:t>Throughput</a:t>
            </a:r>
            <a:r>
              <a:rPr lang="en-US" dirty="0"/>
              <a:t> m</a:t>
            </a:r>
            <a:r>
              <a:rPr lang="en-US" dirty="0" smtClean="0"/>
              <a:t>ethods different than classic (Sanger) sequencing?</a:t>
            </a:r>
          </a:p>
          <a:p>
            <a:pPr lvl="1"/>
            <a:r>
              <a:rPr lang="en-US" dirty="0" smtClean="0"/>
              <a:t>Short (30-500 </a:t>
            </a:r>
            <a:r>
              <a:rPr lang="en-US" dirty="0" err="1" smtClean="0"/>
              <a:t>bp</a:t>
            </a:r>
            <a:r>
              <a:rPr lang="en-US" dirty="0" smtClean="0"/>
              <a:t>) sequences</a:t>
            </a:r>
            <a:endParaRPr lang="en-US" dirty="0"/>
          </a:p>
          <a:p>
            <a:pPr lvl="1"/>
            <a:r>
              <a:rPr lang="en-US" dirty="0" smtClean="0"/>
              <a:t>Parallelism of sequencing (10e6-10e9 sequences)</a:t>
            </a:r>
          </a:p>
          <a:p>
            <a:pPr lvl="1"/>
            <a:r>
              <a:rPr lang="en-US" dirty="0" smtClean="0"/>
              <a:t>Heavy use of bioinformatics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urate (clean) sequencing data</a:t>
            </a:r>
          </a:p>
          <a:p>
            <a:pPr lvl="2"/>
            <a:r>
              <a:rPr lang="en-US" dirty="0" smtClean="0"/>
              <a:t>Short sequences </a:t>
            </a:r>
          </a:p>
          <a:p>
            <a:pPr lvl="2"/>
            <a:r>
              <a:rPr lang="en-US" dirty="0" smtClean="0"/>
              <a:t>multiplexing (requires DNA barcodes)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Throughput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paired-end sequencing</a:t>
            </a:r>
          </a:p>
          <a:p>
            <a:pPr lvl="1"/>
            <a:r>
              <a:rPr lang="en-US" dirty="0" smtClean="0"/>
              <a:t>Most popular (&gt;90% of all sequencing)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fastq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2334" y="6488668"/>
            <a:ext cx="430166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5416" y="28256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ACTCTG--------------------------ACTGTCC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23208" y="3131244"/>
            <a:ext cx="148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Read1: 100bp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2808" y="3131244"/>
            <a:ext cx="148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Read2: 100bp</a:t>
            </a:r>
            <a:endParaRPr lang="en-US" dirty="0"/>
          </a:p>
        </p:txBody>
      </p:sp>
      <p:pic>
        <p:nvPicPr>
          <p:cNvPr id="4" name="Picture 3" descr="Screen Shot 2017-04-21 at 9.2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510768"/>
            <a:ext cx="9010650" cy="977900"/>
          </a:xfrm>
          <a:prstGeom prst="rect">
            <a:avLst/>
          </a:prstGeom>
        </p:spPr>
      </p:pic>
      <p:pic>
        <p:nvPicPr>
          <p:cNvPr id="5" name="Picture 4" descr="Screen Shot 2017-04-21 at 9.2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412078"/>
            <a:ext cx="9055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701</Words>
  <Application>Microsoft Macintosh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gene expression (RNAseq)</vt:lpstr>
      <vt:lpstr>The data deluge!</vt:lpstr>
      <vt:lpstr>PowerPoint Presentation</vt:lpstr>
      <vt:lpstr>Outline</vt:lpstr>
      <vt:lpstr>Some tales of caution before we get started…</vt:lpstr>
      <vt:lpstr>Some tales of caution before we get started…</vt:lpstr>
      <vt:lpstr>Introduction-1</vt:lpstr>
      <vt:lpstr>Introduction-2</vt:lpstr>
      <vt:lpstr>High Throughput Sequencing</vt:lpstr>
      <vt:lpstr>High Throughput Sequencing</vt:lpstr>
      <vt:lpstr>PowerPoint Presentation</vt:lpstr>
      <vt:lpstr>Gene expression</vt:lpstr>
      <vt:lpstr>RNAseq (Transcriptome sequencing)</vt:lpstr>
      <vt:lpstr>Analyse RNAseq data</vt:lpstr>
      <vt:lpstr>Lets look at some data now!</vt:lpstr>
      <vt:lpstr>You will need:</vt:lpstr>
      <vt:lpstr>You will need:</vt:lpstr>
      <vt:lpstr>PowerPoint Presentation</vt:lpstr>
      <vt:lpstr>RNASeq : genetic differences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Renaut</dc:creator>
  <cp:lastModifiedBy>Sebastien Renaut</cp:lastModifiedBy>
  <cp:revision>94</cp:revision>
  <cp:lastPrinted>2015-05-04T16:57:19Z</cp:lastPrinted>
  <dcterms:created xsi:type="dcterms:W3CDTF">2015-04-30T13:39:12Z</dcterms:created>
  <dcterms:modified xsi:type="dcterms:W3CDTF">2017-04-23T17:59:20Z</dcterms:modified>
</cp:coreProperties>
</file>