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9" r:id="rId4"/>
    <p:sldId id="260" r:id="rId5"/>
    <p:sldId id="261" r:id="rId6"/>
    <p:sldId id="271" r:id="rId7"/>
    <p:sldId id="262" r:id="rId8"/>
    <p:sldId id="263" r:id="rId9"/>
    <p:sldId id="273" r:id="rId10"/>
    <p:sldId id="264" r:id="rId11"/>
    <p:sldId id="270" r:id="rId12"/>
    <p:sldId id="265" r:id="rId13"/>
    <p:sldId id="266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7764" autoAdjust="0"/>
  </p:normalViewPr>
  <p:slideViewPr>
    <p:cSldViewPr snapToGrid="0">
      <p:cViewPr varScale="1">
        <p:scale>
          <a:sx n="66" d="100"/>
          <a:sy n="6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A38E-8EED-43E2-BE24-00F530443822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B49DA-E8F2-4EF3-B856-1FE092AE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3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38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M-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the </a:t>
            </a:r>
            <a:r>
              <a:rPr lang="fr-FR" dirty="0" err="1"/>
              <a:t>sequence</a:t>
            </a:r>
            <a:r>
              <a:rPr lang="fr-FR" dirty="0"/>
              <a:t> of C-VEP like Gold </a:t>
            </a:r>
            <a:r>
              <a:rPr lang="fr-FR" dirty="0" err="1"/>
              <a:t>sequence</a:t>
            </a:r>
            <a:r>
              <a:rPr lang="fr-FR" dirty="0"/>
              <a:t>, Golay </a:t>
            </a:r>
            <a:r>
              <a:rPr lang="fr-FR" dirty="0" err="1"/>
              <a:t>sequence</a:t>
            </a:r>
            <a:r>
              <a:rPr lang="fr-FR" dirty="0"/>
              <a:t> or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and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creating</a:t>
            </a:r>
            <a:r>
              <a:rPr lang="fr-FR" dirty="0"/>
              <a:t> the main </a:t>
            </a:r>
            <a:r>
              <a:rPr lang="fr-FR" dirty="0" err="1"/>
              <a:t>template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1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between</a:t>
            </a:r>
            <a:r>
              <a:rPr lang="fr-FR" dirty="0"/>
              <a:t> 2 flashes : 200ms &lt; …. &lt; 500ms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circularly</a:t>
            </a:r>
            <a:r>
              <a:rPr lang="fr-FR" dirty="0"/>
              <a:t> shift to the right by 4 frames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1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4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2,2*60 = 132 frames per trials</a:t>
            </a:r>
          </a:p>
          <a:p>
            <a:r>
              <a:rPr lang="fr-FR" dirty="0"/>
              <a:t>132*4 = 528 frames per blocks</a:t>
            </a:r>
          </a:p>
          <a:p>
            <a:r>
              <a:rPr lang="fr-FR" dirty="0"/>
              <a:t>528*4 = 7920 frames per sessions/per participants</a:t>
            </a:r>
          </a:p>
          <a:p>
            <a:endParaRPr lang="fr-FR" dirty="0"/>
          </a:p>
          <a:p>
            <a:r>
              <a:rPr lang="fr-FR" dirty="0" err="1"/>
              <a:t>Nb_samples</a:t>
            </a:r>
            <a:r>
              <a:rPr lang="fr-FR" dirty="0"/>
              <a:t> (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epochs</a:t>
            </a:r>
            <a:r>
              <a:rPr lang="fr-FR" dirty="0"/>
              <a:t> = 0,25 </a:t>
            </a:r>
            <a:r>
              <a:rPr lang="fr-FR" dirty="0">
                <a:sym typeface="Wingdings" panose="05000000000000000000" pitchFamily="2" charset="2"/>
              </a:rPr>
              <a:t> 1,95 </a:t>
            </a:r>
            <a:r>
              <a:rPr lang="fr-FR" dirty="0" err="1">
                <a:sym typeface="Wingdings" panose="05000000000000000000" pitchFamily="2" charset="2"/>
              </a:rPr>
              <a:t>used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windows</a:t>
            </a:r>
            <a:r>
              <a:rPr lang="fr-FR" dirty="0">
                <a:sym typeface="Wingdings" panose="05000000000000000000" pitchFamily="2" charset="2"/>
              </a:rPr>
              <a:t> stimulation) = 7020 </a:t>
            </a:r>
            <a:r>
              <a:rPr lang="fr-FR" dirty="0" err="1">
                <a:sym typeface="Wingdings" panose="05000000000000000000" pitchFamily="2" charset="2"/>
              </a:rPr>
              <a:t>samples</a:t>
            </a:r>
            <a:r>
              <a:rPr lang="fr-FR" dirty="0">
                <a:sym typeface="Wingdings" panose="05000000000000000000" pitchFamily="2" charset="2"/>
              </a:rPr>
              <a:t> per participant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4 </a:t>
            </a:r>
            <a:r>
              <a:rPr lang="fr-FR" dirty="0" err="1">
                <a:sym typeface="Wingdings" panose="05000000000000000000" pitchFamily="2" charset="2"/>
              </a:rPr>
              <a:t>women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mean</a:t>
            </a:r>
            <a:r>
              <a:rPr lang="fr-FR" dirty="0">
                <a:sym typeface="Wingdings" panose="05000000000000000000" pitchFamily="2" charset="2"/>
              </a:rPr>
              <a:t> age:30,6 </a:t>
            </a:r>
            <a:r>
              <a:rPr lang="fr-FR" dirty="0" err="1">
                <a:sym typeface="Wingdings" panose="05000000000000000000" pitchFamily="2" charset="2"/>
              </a:rPr>
              <a:t>years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30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76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79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01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82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0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6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9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4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6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93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8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4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16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49B9-B1C9-4E87-9350-52F17C2919C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3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5B527-EC05-A5E5-0876-FEF10DE6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897" y="26022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Burst c-VEP Based BCI: </a:t>
            </a:r>
            <a:br>
              <a:rPr lang="en-US" dirty="0"/>
            </a:br>
            <a:r>
              <a:rPr lang="en-US" sz="4000" dirty="0"/>
              <a:t>Optimizing stimulus design for enhanced classification with minimal calibration data and improved user experience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000" dirty="0"/>
              <a:t>Kalou Cabrera </a:t>
            </a:r>
            <a:r>
              <a:rPr lang="en-US" sz="2000" dirty="0" err="1"/>
              <a:t>Castillos</a:t>
            </a:r>
            <a:r>
              <a:rPr lang="en-US" sz="2000" dirty="0"/>
              <a:t>, Simon </a:t>
            </a:r>
            <a:r>
              <a:rPr lang="en-US" sz="2000" dirty="0" err="1"/>
              <a:t>Ladouce</a:t>
            </a:r>
            <a:r>
              <a:rPr lang="en-US" sz="2000" dirty="0"/>
              <a:t>, Ludovic </a:t>
            </a:r>
            <a:r>
              <a:rPr lang="en-US" sz="2000" dirty="0" err="1"/>
              <a:t>Darmet</a:t>
            </a:r>
            <a:r>
              <a:rPr lang="en-US" sz="2000" dirty="0"/>
              <a:t>, Frédéric </a:t>
            </a:r>
            <a:r>
              <a:rPr lang="en-US" sz="2000" dirty="0" err="1"/>
              <a:t>Dehais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50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FE81A-ECEF-6DF5-9F76-25271B9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10BCCE2-9807-7340-3D90-30D4F888AC77}"/>
              </a:ext>
            </a:extLst>
          </p:cNvPr>
          <p:cNvSpPr/>
          <p:nvPr/>
        </p:nvSpPr>
        <p:spPr>
          <a:xfrm>
            <a:off x="2446152" y="1904996"/>
            <a:ext cx="1608881" cy="231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Convolutionnal</a:t>
            </a:r>
            <a:r>
              <a:rPr lang="fr-FR" dirty="0"/>
              <a:t> block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8D7DA1A-CAD5-865E-60A8-AC71DEC29539}"/>
              </a:ext>
            </a:extLst>
          </p:cNvPr>
          <p:cNvSpPr/>
          <p:nvPr/>
        </p:nvSpPr>
        <p:spPr>
          <a:xfrm>
            <a:off x="10185294" y="1904996"/>
            <a:ext cx="1608881" cy="2314937"/>
          </a:xfrm>
          <a:prstGeom prst="roundRect">
            <a:avLst/>
          </a:prstGeom>
          <a:solidFill>
            <a:srgbClr val="D53E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Dense block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BF24709-6770-34AA-16E9-66BA0776BF38}"/>
              </a:ext>
            </a:extLst>
          </p:cNvPr>
          <p:cNvSpPr/>
          <p:nvPr/>
        </p:nvSpPr>
        <p:spPr>
          <a:xfrm>
            <a:off x="5025866" y="1904996"/>
            <a:ext cx="1608881" cy="231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Convolutionnal</a:t>
            </a:r>
            <a:r>
              <a:rPr lang="fr-FR" dirty="0"/>
              <a:t> block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7E405C4-18F7-FFA3-0EFF-D2C3910D4FAA}"/>
              </a:ext>
            </a:extLst>
          </p:cNvPr>
          <p:cNvSpPr/>
          <p:nvPr/>
        </p:nvSpPr>
        <p:spPr>
          <a:xfrm>
            <a:off x="7605580" y="1904996"/>
            <a:ext cx="1608881" cy="231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Convolutionnal</a:t>
            </a:r>
            <a:r>
              <a:rPr lang="fr-FR" dirty="0"/>
              <a:t> block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387EC1-87EE-50E2-C845-269D6A854397}"/>
              </a:ext>
            </a:extLst>
          </p:cNvPr>
          <p:cNvCxnSpPr>
            <a:endCxn id="4" idx="1"/>
          </p:cNvCxnSpPr>
          <p:nvPr/>
        </p:nvCxnSpPr>
        <p:spPr>
          <a:xfrm>
            <a:off x="1365813" y="3062464"/>
            <a:ext cx="10803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0E262E3-1E1A-5142-730F-E38D7D14342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55033" y="3062465"/>
            <a:ext cx="97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24B29A9-BAD3-A8A3-C298-5E785FC2E535}"/>
              </a:ext>
            </a:extLst>
          </p:cNvPr>
          <p:cNvCxnSpPr>
            <a:cxnSpLocks/>
          </p:cNvCxnSpPr>
          <p:nvPr/>
        </p:nvCxnSpPr>
        <p:spPr>
          <a:xfrm>
            <a:off x="6634747" y="3062464"/>
            <a:ext cx="97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BED677-6107-8070-50D6-158DA2339F27}"/>
              </a:ext>
            </a:extLst>
          </p:cNvPr>
          <p:cNvCxnSpPr>
            <a:cxnSpLocks/>
          </p:cNvCxnSpPr>
          <p:nvPr/>
        </p:nvCxnSpPr>
        <p:spPr>
          <a:xfrm>
            <a:off x="9214461" y="3062464"/>
            <a:ext cx="97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A066A67-42C1-8D36-1E9A-2924896AD8C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197980" y="4219933"/>
            <a:ext cx="1394945" cy="803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9C20131-2D80-AB7D-EA11-F65DF773C37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20038" y="4219933"/>
            <a:ext cx="1622062" cy="74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4BF30E0-A6B7-2FF0-BE9B-69075E700513}"/>
              </a:ext>
            </a:extLst>
          </p:cNvPr>
          <p:cNvSpPr/>
          <p:nvPr/>
        </p:nvSpPr>
        <p:spPr>
          <a:xfrm>
            <a:off x="844952" y="5023413"/>
            <a:ext cx="706056" cy="1666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Conv2D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DD9500-4A18-91E4-91B3-6FE155504540}"/>
              </a:ext>
            </a:extLst>
          </p:cNvPr>
          <p:cNvSpPr/>
          <p:nvPr/>
        </p:nvSpPr>
        <p:spPr>
          <a:xfrm>
            <a:off x="1905982" y="5023413"/>
            <a:ext cx="706056" cy="16667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Batch </a:t>
            </a:r>
            <a:r>
              <a:rPr lang="fr-FR" dirty="0" err="1"/>
              <a:t>normalization</a:t>
            </a:r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AD30334-CF5B-F518-0C59-59A420088CE4}"/>
              </a:ext>
            </a:extLst>
          </p:cNvPr>
          <p:cNvSpPr/>
          <p:nvPr/>
        </p:nvSpPr>
        <p:spPr>
          <a:xfrm>
            <a:off x="2967012" y="5023413"/>
            <a:ext cx="706056" cy="16667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Leaky</a:t>
            </a:r>
            <a:r>
              <a:rPr lang="fr-FR" dirty="0"/>
              <a:t> </a:t>
            </a:r>
            <a:r>
              <a:rPr lang="fr-FR" dirty="0" err="1"/>
              <a:t>ReLU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D6C27C3-34FA-C81D-0505-BD83C45F3D18}"/>
              </a:ext>
            </a:extLst>
          </p:cNvPr>
          <p:cNvSpPr/>
          <p:nvPr/>
        </p:nvSpPr>
        <p:spPr>
          <a:xfrm>
            <a:off x="4028042" y="4960675"/>
            <a:ext cx="706056" cy="1666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2D Max </a:t>
            </a:r>
            <a:r>
              <a:rPr lang="fr-FR" dirty="0" err="1"/>
              <a:t>pooling</a:t>
            </a:r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CF9235E-B37A-46BF-5DF8-23F62EFA9171}"/>
              </a:ext>
            </a:extLst>
          </p:cNvPr>
          <p:cNvSpPr/>
          <p:nvPr/>
        </p:nvSpPr>
        <p:spPr>
          <a:xfrm>
            <a:off x="5089072" y="4960675"/>
            <a:ext cx="706056" cy="1666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Dropout layer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B912488-A9C1-C4C7-276C-7157A9DA2E7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551008" y="5856788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6C5B2F6-9411-97C1-A96A-F33A1E08335A}"/>
              </a:ext>
            </a:extLst>
          </p:cNvPr>
          <p:cNvCxnSpPr/>
          <p:nvPr/>
        </p:nvCxnSpPr>
        <p:spPr>
          <a:xfrm>
            <a:off x="2612038" y="5856787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D9A8C39-FE88-02CB-B740-91504890D04B}"/>
              </a:ext>
            </a:extLst>
          </p:cNvPr>
          <p:cNvCxnSpPr/>
          <p:nvPr/>
        </p:nvCxnSpPr>
        <p:spPr>
          <a:xfrm>
            <a:off x="3676909" y="5856785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B50E184-73C8-50E3-5DE1-89563F81E96C}"/>
              </a:ext>
            </a:extLst>
          </p:cNvPr>
          <p:cNvCxnSpPr/>
          <p:nvPr/>
        </p:nvCxnSpPr>
        <p:spPr>
          <a:xfrm>
            <a:off x="4741465" y="5856785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3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9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9592-5F2B-B4E0-6209-D2E49C14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Subjectives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E64C78-6010-72A5-BE8C-90A94DA9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8" y="2200849"/>
            <a:ext cx="6716232" cy="3105078"/>
          </a:xfrm>
        </p:spPr>
      </p:pic>
    </p:spTree>
    <p:extLst>
      <p:ext uri="{BB962C8B-B14F-4D97-AF65-F5344CB8AC3E}">
        <p14:creationId xmlns:p14="http://schemas.microsoft.com/office/powerpoint/2010/main" val="360997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D5937-C4DF-6140-C0B9-2D7B078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B0840D-C682-91D4-45F2-E3589C01E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19" y="1724525"/>
            <a:ext cx="6050234" cy="4667485"/>
          </a:xfrm>
        </p:spPr>
      </p:pic>
    </p:spTree>
    <p:extLst>
      <p:ext uri="{BB962C8B-B14F-4D97-AF65-F5344CB8AC3E}">
        <p14:creationId xmlns:p14="http://schemas.microsoft.com/office/powerpoint/2010/main" val="8844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88439-9E3B-D727-9F87-4002EF6A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49" y="2476059"/>
            <a:ext cx="8911687" cy="1280890"/>
          </a:xfrm>
        </p:spPr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TSMNet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93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D5937-C4DF-6140-C0B9-2D7B078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B0840D-C682-91D4-45F2-E3589C01E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64" y="1566405"/>
            <a:ext cx="5782289" cy="4460777"/>
          </a:xfrm>
        </p:spPr>
      </p:pic>
      <p:pic>
        <p:nvPicPr>
          <p:cNvPr id="3" name="Espace réservé du contenu 4">
            <a:extLst>
              <a:ext uri="{FF2B5EF4-FFF2-40B4-BE49-F238E27FC236}">
                <a16:creationId xmlns:a16="http://schemas.microsoft.com/office/drawing/2014/main" id="{D3986F6D-6343-42A5-AF5A-360D0523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247" y="1652914"/>
            <a:ext cx="5782289" cy="428775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6142C8-A91D-F857-514D-B5645BE00F54}"/>
              </a:ext>
            </a:extLst>
          </p:cNvPr>
          <p:cNvSpPr txBox="1"/>
          <p:nvPr/>
        </p:nvSpPr>
        <p:spPr>
          <a:xfrm>
            <a:off x="1828799" y="6233890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Before</a:t>
            </a:r>
            <a:r>
              <a:rPr lang="fr-FR" dirty="0"/>
              <a:t> the DSBN layer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68BE2-258B-CC69-6B85-E09692E4B300}"/>
              </a:ext>
            </a:extLst>
          </p:cNvPr>
          <p:cNvSpPr txBox="1"/>
          <p:nvPr/>
        </p:nvSpPr>
        <p:spPr>
          <a:xfrm>
            <a:off x="8081057" y="6233890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the DSBN layer </a:t>
            </a:r>
          </a:p>
        </p:txBody>
      </p:sp>
    </p:spTree>
    <p:extLst>
      <p:ext uri="{BB962C8B-B14F-4D97-AF65-F5344CB8AC3E}">
        <p14:creationId xmlns:p14="http://schemas.microsoft.com/office/powerpoint/2010/main" val="323849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0346E-52B9-DA6D-31C2-E23A66E4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</a:t>
            </a:r>
            <a:r>
              <a:rPr lang="fr-FR" dirty="0" err="1"/>
              <a:t>TSMnet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F5BF092-AC53-1261-4150-72653D98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28" y="1539874"/>
            <a:ext cx="9213772" cy="4600887"/>
          </a:xfrm>
        </p:spPr>
      </p:pic>
    </p:spTree>
    <p:extLst>
      <p:ext uri="{BB962C8B-B14F-4D97-AF65-F5344CB8AC3E}">
        <p14:creationId xmlns:p14="http://schemas.microsoft.com/office/powerpoint/2010/main" val="259128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Paradigm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C373B81-AEA0-EFD2-7564-B90A9E5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M-</a:t>
            </a:r>
            <a:r>
              <a:rPr lang="fr-FR" dirty="0" err="1"/>
              <a:t>sequence</a:t>
            </a:r>
            <a:r>
              <a:rPr lang="fr-FR" dirty="0"/>
              <a:t> design</a:t>
            </a:r>
          </a:p>
        </p:txBody>
      </p:sp>
      <p:pic>
        <p:nvPicPr>
          <p:cNvPr id="5" name="Espace réservé du contenu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FFCCEAF0-7022-F391-A138-AFBA9E8A84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8611"/>
            <a:ext cx="5968959" cy="3101694"/>
          </a:xfr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5189EC4-7FBD-7333-B649-ADB128A6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937620"/>
            <a:ext cx="5181600" cy="1923676"/>
          </a:xfrm>
        </p:spPr>
        <p:txBody>
          <a:bodyPr>
            <a:normAutofit/>
          </a:bodyPr>
          <a:lstStyle/>
          <a:p>
            <a:r>
              <a:rPr lang="fr-FR" dirty="0" err="1"/>
              <a:t>Mseq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linear</a:t>
            </a:r>
            <a:r>
              <a:rPr lang="fr-FR" dirty="0"/>
              <a:t> feedback shift </a:t>
            </a:r>
            <a:r>
              <a:rPr lang="fr-FR" dirty="0" err="1"/>
              <a:t>registers</a:t>
            </a:r>
            <a:r>
              <a:rPr lang="fr-FR" dirty="0"/>
              <a:t>. </a:t>
            </a:r>
          </a:p>
          <a:p>
            <a:r>
              <a:rPr lang="fr-FR" dirty="0" err="1"/>
              <a:t>Others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by phase </a:t>
            </a:r>
            <a:r>
              <a:rPr lang="fr-FR" dirty="0" err="1"/>
              <a:t>shifting</a:t>
            </a:r>
            <a:endParaRPr lang="fr-FR" dirty="0"/>
          </a:p>
          <a:p>
            <a:r>
              <a:rPr lang="fr-FR" dirty="0" err="1"/>
              <a:t>Sequences</a:t>
            </a:r>
            <a:r>
              <a:rPr lang="fr-FR" dirty="0"/>
              <a:t> are </a:t>
            </a:r>
            <a:r>
              <a:rPr lang="fr-FR" dirty="0" err="1"/>
              <a:t>uncorrelated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09DA8-C77B-2C81-DEA9-65BEF38E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Burst</a:t>
            </a:r>
            <a:r>
              <a:rPr lang="fr-FR" dirty="0"/>
              <a:t>-VEP design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007A6E-7FC7-2A0A-5E08-44DCF8E4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59" y="1806848"/>
            <a:ext cx="8572239" cy="213268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C77DE9-F501-A4B6-486A-CA58CDCADE62}"/>
              </a:ext>
            </a:extLst>
          </p:cNvPr>
          <p:cNvSpPr txBox="1"/>
          <p:nvPr/>
        </p:nvSpPr>
        <p:spPr>
          <a:xfrm>
            <a:off x="1809880" y="4088699"/>
            <a:ext cx="8572239" cy="239552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fr-FR" dirty="0" err="1"/>
              <a:t>Represented</a:t>
            </a:r>
            <a:r>
              <a:rPr lang="fr-FR" dirty="0"/>
              <a:t> by the tuple (f, min, </a:t>
            </a:r>
            <a:r>
              <a:rPr lang="fr-FR" dirty="0" err="1"/>
              <a:t>seq</a:t>
            </a:r>
            <a:r>
              <a:rPr lang="fr-FR" dirty="0"/>
              <a:t>, shift)_R: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fr-FR" dirty="0"/>
              <a:t>f: duration of a </a:t>
            </a:r>
            <a:r>
              <a:rPr lang="fr-FR" dirty="0" err="1"/>
              <a:t>burst</a:t>
            </a:r>
            <a:r>
              <a:rPr lang="fr-FR" dirty="0"/>
              <a:t> (</a:t>
            </a:r>
            <a:r>
              <a:rPr lang="fr-FR" dirty="0" err="1"/>
              <a:t>ie</a:t>
            </a:r>
            <a:r>
              <a:rPr lang="fr-FR" dirty="0"/>
              <a:t>. Flash)</a:t>
            </a:r>
          </a:p>
          <a:p>
            <a:r>
              <a:rPr lang="fr-FR" dirty="0"/>
              <a:t>min: minimal </a:t>
            </a:r>
            <a:r>
              <a:rPr lang="fr-FR" dirty="0" err="1"/>
              <a:t>duratio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</a:t>
            </a:r>
            <a:r>
              <a:rPr lang="fr-FR" dirty="0" err="1"/>
              <a:t>onset</a:t>
            </a:r>
            <a:r>
              <a:rPr lang="fr-FR" dirty="0"/>
              <a:t> of </a:t>
            </a:r>
            <a:r>
              <a:rPr lang="fr-FR" dirty="0" err="1"/>
              <a:t>burst</a:t>
            </a:r>
            <a:endParaRPr lang="fr-FR" dirty="0"/>
          </a:p>
          <a:p>
            <a:r>
              <a:rPr lang="fr-FR" dirty="0" err="1"/>
              <a:t>seq</a:t>
            </a:r>
            <a:r>
              <a:rPr lang="fr-FR" dirty="0"/>
              <a:t>: </a:t>
            </a:r>
            <a:r>
              <a:rPr lang="fr-FR" dirty="0" err="1"/>
              <a:t>sequence</a:t>
            </a:r>
            <a:r>
              <a:rPr lang="fr-FR" dirty="0"/>
              <a:t> of the variable part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burst</a:t>
            </a:r>
            <a:r>
              <a:rPr lang="fr-FR" dirty="0"/>
              <a:t> (</a:t>
            </a:r>
            <a:r>
              <a:rPr lang="fr-FR" dirty="0" err="1"/>
              <a:t>ie</a:t>
            </a:r>
            <a:r>
              <a:rPr lang="fr-FR" dirty="0"/>
              <a:t>. [t1,t2….</a:t>
            </a:r>
            <a:r>
              <a:rPr lang="fr-FR" dirty="0" err="1"/>
              <a:t>tn</a:t>
            </a:r>
            <a:r>
              <a:rPr lang="fr-FR" dirty="0"/>
              <a:t>])</a:t>
            </a:r>
          </a:p>
          <a:p>
            <a:r>
              <a:rPr lang="fr-FR" dirty="0"/>
              <a:t>shift: the phase of the code</a:t>
            </a:r>
          </a:p>
          <a:p>
            <a:r>
              <a:rPr lang="fr-FR" dirty="0"/>
              <a:t>R: Screen </a:t>
            </a:r>
            <a:r>
              <a:rPr lang="fr-FR" dirty="0" err="1"/>
              <a:t>refresh</a:t>
            </a:r>
            <a:r>
              <a:rPr lang="fr-FR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1181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AD42-A31A-533C-F567-AF7075E0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C-VEP and </a:t>
            </a:r>
            <a:r>
              <a:rPr lang="fr-FR" dirty="0" err="1"/>
              <a:t>Burst</a:t>
            </a:r>
            <a:r>
              <a:rPr lang="fr-FR" dirty="0"/>
              <a:t>-VEP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8B8C8AD-C808-3D84-13E5-CF9EDF13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31" y="2328554"/>
            <a:ext cx="3612193" cy="381795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95AF7C-8FF1-2549-B757-C3147C103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9" y="1982185"/>
            <a:ext cx="6160169" cy="45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Experiment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0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6630D-ABEC-C05A-7EC6-D8A1B8F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Experiment</a:t>
            </a:r>
            <a:r>
              <a:rPr lang="fr-FR" dirty="0"/>
              <a:t> design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3E1C3C-F10B-F3D3-EC60-C45DDC12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14" y="2185650"/>
            <a:ext cx="5250098" cy="37782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5021E5-E3E0-9088-4B99-F2B3DBECF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92" y="2558630"/>
            <a:ext cx="4404742" cy="990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4E56639-49A0-78B3-49FD-32DA7F833872}"/>
              </a:ext>
            </a:extLst>
          </p:cNvPr>
          <p:cNvSpPr txBox="1"/>
          <p:nvPr/>
        </p:nvSpPr>
        <p:spPr>
          <a:xfrm>
            <a:off x="6545437" y="1559282"/>
            <a:ext cx="46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Display design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422E6-2746-A6AE-702C-6082CE15F695}"/>
              </a:ext>
            </a:extLst>
          </p:cNvPr>
          <p:cNvSpPr txBox="1"/>
          <p:nvPr/>
        </p:nvSpPr>
        <p:spPr>
          <a:xfrm>
            <a:off x="1731595" y="3633539"/>
            <a:ext cx="3862136" cy="14773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4 trials by blocks (one per class)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15 blocks per mode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4 modes per session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One session per participant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12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8285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6D432-462D-335F-D4A3-8E4EE16C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 dirty="0" err="1"/>
              <a:t>Experiment</a:t>
            </a:r>
            <a:r>
              <a:rPr lang="fr-FR" dirty="0"/>
              <a:t> design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8D15E-B5A4-D4D4-FE1F-A46CAA242775}"/>
              </a:ext>
            </a:extLst>
          </p:cNvPr>
          <p:cNvSpPr>
            <a:spLocks/>
          </p:cNvSpPr>
          <p:nvPr/>
        </p:nvSpPr>
        <p:spPr>
          <a:xfrm>
            <a:off x="717686" y="2819750"/>
            <a:ext cx="3568716" cy="190341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29184">
              <a:spcAft>
                <a:spcPts val="600"/>
              </a:spcAft>
            </a:pP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modes : 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</a:t>
            </a: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100% amplitude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</a:t>
            </a: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40% amplitude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-VEP 100% amplitude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-VEP 40% amplitude </a:t>
            </a:r>
            <a:endParaRPr lang="fr-FR" sz="2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6AE0DC-2083-0DEE-1B75-437116F84AFD}"/>
              </a:ext>
            </a:extLst>
          </p:cNvPr>
          <p:cNvSpPr txBox="1">
            <a:spLocks/>
          </p:cNvSpPr>
          <p:nvPr/>
        </p:nvSpPr>
        <p:spPr>
          <a:xfrm>
            <a:off x="4747412" y="2819750"/>
            <a:ext cx="3158188" cy="1380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8368">
              <a:spcBef>
                <a:spcPts val="720"/>
              </a:spcBef>
              <a:buNone/>
            </a:pP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subjective questions: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</a:t>
            </a: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comfort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Mental </a:t>
            </a: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tiredness</a:t>
            </a:r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Intrusiveness</a:t>
            </a:r>
            <a:endParaRPr lang="fr-FR" sz="20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2F00977-B7F6-571A-9504-94D39603D3B8}"/>
              </a:ext>
            </a:extLst>
          </p:cNvPr>
          <p:cNvSpPr txBox="1">
            <a:spLocks/>
          </p:cNvSpPr>
          <p:nvPr/>
        </p:nvSpPr>
        <p:spPr>
          <a:xfrm>
            <a:off x="8366610" y="2819749"/>
            <a:ext cx="3568716" cy="1380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8368">
              <a:spcBef>
                <a:spcPts val="720"/>
              </a:spcBef>
              <a:buNone/>
            </a:pP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performance </a:t>
            </a:r>
            <a:r>
              <a:rPr lang="fr-FR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criterions</a:t>
            </a: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 </a:t>
            </a: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time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3221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dirty="0">
                <a:solidFill>
                  <a:schemeClr val="tx2">
                    <a:lumMod val="75000"/>
                  </a:schemeClr>
                </a:solidFill>
              </a:rPr>
              <a:t>Classification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6378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1648</TotalTime>
  <Words>353</Words>
  <Application>Microsoft Office PowerPoint</Application>
  <PresentationFormat>Grand écran</PresentationFormat>
  <Paragraphs>72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Brin</vt:lpstr>
      <vt:lpstr>Burst c-VEP Based BCI:  Optimizing stimulus design for enhanced classification with minimal calibration data and improved user experience  Kalou Cabrera Castillos, Simon Ladouce, Ludovic Darmet, Frédéric Dehais</vt:lpstr>
      <vt:lpstr>Paradigm</vt:lpstr>
      <vt:lpstr>M-sequence design</vt:lpstr>
      <vt:lpstr>Burst-VEP design</vt:lpstr>
      <vt:lpstr>Difference between C-VEP and Burst-VEP</vt:lpstr>
      <vt:lpstr>Experiment</vt:lpstr>
      <vt:lpstr>Experiment design</vt:lpstr>
      <vt:lpstr>Experiment design </vt:lpstr>
      <vt:lpstr>Classification</vt:lpstr>
      <vt:lpstr>CNN</vt:lpstr>
      <vt:lpstr>Results</vt:lpstr>
      <vt:lpstr>Subjectives Results</vt:lpstr>
      <vt:lpstr>Performance results</vt:lpstr>
      <vt:lpstr>About the TSMNet</vt:lpstr>
      <vt:lpstr>Performance results</vt:lpstr>
      <vt:lpstr>Score TSMnet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Burst c-VEP Based BCI:  Optimizing stimulus design for enhanced classification with minimal calibration data and improved user experience</dc:title>
  <dc:creator>Sebastien VELUT</dc:creator>
  <cp:lastModifiedBy>Sebastien VELUT</cp:lastModifiedBy>
  <cp:revision>34</cp:revision>
  <dcterms:created xsi:type="dcterms:W3CDTF">2024-01-15T09:13:21Z</dcterms:created>
  <dcterms:modified xsi:type="dcterms:W3CDTF">2024-03-14T12:56:33Z</dcterms:modified>
</cp:coreProperties>
</file>