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2" r:id="rId4"/>
    <p:sldId id="259" r:id="rId5"/>
    <p:sldId id="260" r:id="rId6"/>
    <p:sldId id="261" r:id="rId7"/>
    <p:sldId id="271" r:id="rId8"/>
    <p:sldId id="262" r:id="rId9"/>
    <p:sldId id="263" r:id="rId10"/>
    <p:sldId id="273" r:id="rId11"/>
    <p:sldId id="264" r:id="rId12"/>
    <p:sldId id="270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7764" autoAdjust="0"/>
  </p:normalViewPr>
  <p:slideViewPr>
    <p:cSldViewPr snapToGrid="0">
      <p:cViewPr varScale="1">
        <p:scale>
          <a:sx n="66" d="100"/>
          <a:sy n="66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4537B-DA5B-4FE0-820A-9C73EB1C88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196828-47D7-4396-A22D-6981B7043860}">
      <dgm:prSet/>
      <dgm:spPr/>
      <dgm:t>
        <a:bodyPr/>
        <a:lstStyle/>
        <a:p>
          <a:r>
            <a:rPr lang="fr-FR" dirty="0" err="1"/>
            <a:t>Paradigm</a:t>
          </a:r>
          <a:endParaRPr lang="en-US" dirty="0"/>
        </a:p>
      </dgm:t>
    </dgm:pt>
    <dgm:pt modelId="{8AD325F9-683F-45C2-93C3-7BB068FFD363}" type="parTrans" cxnId="{5D541ED6-EA32-4630-990D-ECFCCA377963}">
      <dgm:prSet/>
      <dgm:spPr/>
      <dgm:t>
        <a:bodyPr/>
        <a:lstStyle/>
        <a:p>
          <a:endParaRPr lang="en-US"/>
        </a:p>
      </dgm:t>
    </dgm:pt>
    <dgm:pt modelId="{0B6A0CCA-3D24-48C6-AB17-DE985E96D292}" type="sibTrans" cxnId="{5D541ED6-EA32-4630-990D-ECFCCA377963}">
      <dgm:prSet/>
      <dgm:spPr/>
      <dgm:t>
        <a:bodyPr/>
        <a:lstStyle/>
        <a:p>
          <a:endParaRPr lang="en-US"/>
        </a:p>
      </dgm:t>
    </dgm:pt>
    <dgm:pt modelId="{B23F4CF6-1A5E-46C8-82D8-06960985F883}">
      <dgm:prSet/>
      <dgm:spPr/>
      <dgm:t>
        <a:bodyPr/>
        <a:lstStyle/>
        <a:p>
          <a:r>
            <a:rPr lang="fr-FR" dirty="0"/>
            <a:t>MSEQ design</a:t>
          </a:r>
          <a:endParaRPr lang="en-US" dirty="0"/>
        </a:p>
      </dgm:t>
    </dgm:pt>
    <dgm:pt modelId="{D5978BEE-0768-4B24-A542-2291FB462B55}" type="parTrans" cxnId="{3ABC1AE5-8A21-4E6D-AC6C-1B7951890F1F}">
      <dgm:prSet/>
      <dgm:spPr/>
      <dgm:t>
        <a:bodyPr/>
        <a:lstStyle/>
        <a:p>
          <a:endParaRPr lang="en-US"/>
        </a:p>
      </dgm:t>
    </dgm:pt>
    <dgm:pt modelId="{199470D3-812E-4167-9FD6-BED83C90A2F1}" type="sibTrans" cxnId="{3ABC1AE5-8A21-4E6D-AC6C-1B7951890F1F}">
      <dgm:prSet/>
      <dgm:spPr/>
      <dgm:t>
        <a:bodyPr/>
        <a:lstStyle/>
        <a:p>
          <a:endParaRPr lang="en-US"/>
        </a:p>
      </dgm:t>
    </dgm:pt>
    <dgm:pt modelId="{DF1022ED-6C56-4114-8DFE-C1824A984DCD}">
      <dgm:prSet/>
      <dgm:spPr/>
      <dgm:t>
        <a:bodyPr/>
        <a:lstStyle/>
        <a:p>
          <a:r>
            <a:rPr lang="fr-FR" dirty="0" err="1"/>
            <a:t>BurstVEp</a:t>
          </a:r>
          <a:r>
            <a:rPr lang="fr-FR" dirty="0"/>
            <a:t> design</a:t>
          </a:r>
          <a:endParaRPr lang="en-US" dirty="0"/>
        </a:p>
      </dgm:t>
    </dgm:pt>
    <dgm:pt modelId="{ED2541CC-F18C-4CC0-B332-4313AE42296F}" type="parTrans" cxnId="{D6E91025-97FA-4101-8C7E-48319FFE8D05}">
      <dgm:prSet/>
      <dgm:spPr/>
      <dgm:t>
        <a:bodyPr/>
        <a:lstStyle/>
        <a:p>
          <a:endParaRPr lang="en-US"/>
        </a:p>
      </dgm:t>
    </dgm:pt>
    <dgm:pt modelId="{DE2E85AE-27BF-4306-827D-746AF9402780}" type="sibTrans" cxnId="{D6E91025-97FA-4101-8C7E-48319FFE8D05}">
      <dgm:prSet/>
      <dgm:spPr/>
      <dgm:t>
        <a:bodyPr/>
        <a:lstStyle/>
        <a:p>
          <a:endParaRPr lang="en-US"/>
        </a:p>
      </dgm:t>
    </dgm:pt>
    <dgm:pt modelId="{964D391A-9F8F-4D81-8023-634842B9B0B9}">
      <dgm:prSet/>
      <dgm:spPr/>
      <dgm:t>
        <a:bodyPr/>
        <a:lstStyle/>
        <a:p>
          <a:r>
            <a:rPr lang="fr-FR"/>
            <a:t>Experiment </a:t>
          </a:r>
          <a:endParaRPr lang="en-US"/>
        </a:p>
      </dgm:t>
    </dgm:pt>
    <dgm:pt modelId="{B1056E93-80F7-4A3D-BF0A-15B9E129F0D5}" type="parTrans" cxnId="{24B56A31-B503-4CB4-88C2-AD23257ED139}">
      <dgm:prSet/>
      <dgm:spPr/>
      <dgm:t>
        <a:bodyPr/>
        <a:lstStyle/>
        <a:p>
          <a:endParaRPr lang="en-US"/>
        </a:p>
      </dgm:t>
    </dgm:pt>
    <dgm:pt modelId="{7749311A-B293-4839-B525-866AF9C7C339}" type="sibTrans" cxnId="{24B56A31-B503-4CB4-88C2-AD23257ED139}">
      <dgm:prSet/>
      <dgm:spPr/>
      <dgm:t>
        <a:bodyPr/>
        <a:lstStyle/>
        <a:p>
          <a:endParaRPr lang="en-US"/>
        </a:p>
      </dgm:t>
    </dgm:pt>
    <dgm:pt modelId="{59606351-2892-4E5F-A36C-21F11652EF1F}">
      <dgm:prSet/>
      <dgm:spPr/>
      <dgm:t>
        <a:bodyPr/>
        <a:lstStyle/>
        <a:p>
          <a:r>
            <a:rPr lang="fr-FR" dirty="0"/>
            <a:t>Classification</a:t>
          </a:r>
          <a:endParaRPr lang="en-US" dirty="0"/>
        </a:p>
      </dgm:t>
    </dgm:pt>
    <dgm:pt modelId="{0234A26D-2B6E-466B-8CFE-9325E83AFF6C}" type="parTrans" cxnId="{45AB84D3-236F-479E-ACE4-6A0C4F7978B7}">
      <dgm:prSet/>
      <dgm:spPr/>
      <dgm:t>
        <a:bodyPr/>
        <a:lstStyle/>
        <a:p>
          <a:endParaRPr lang="en-US"/>
        </a:p>
      </dgm:t>
    </dgm:pt>
    <dgm:pt modelId="{8AA2F4E6-3E5A-400B-9487-8178089FBDF4}" type="sibTrans" cxnId="{45AB84D3-236F-479E-ACE4-6A0C4F7978B7}">
      <dgm:prSet/>
      <dgm:spPr/>
      <dgm:t>
        <a:bodyPr/>
        <a:lstStyle/>
        <a:p>
          <a:endParaRPr lang="en-US"/>
        </a:p>
      </dgm:t>
    </dgm:pt>
    <dgm:pt modelId="{D1F3B109-B975-44F9-B301-C54673168CEE}">
      <dgm:prSet/>
      <dgm:spPr/>
      <dgm:t>
        <a:bodyPr/>
        <a:lstStyle/>
        <a:p>
          <a:r>
            <a:rPr lang="fr-FR"/>
            <a:t>Results :</a:t>
          </a:r>
          <a:endParaRPr lang="en-US"/>
        </a:p>
      </dgm:t>
    </dgm:pt>
    <dgm:pt modelId="{3137CDA9-6A94-4A3C-AF16-7552478F8902}" type="parTrans" cxnId="{0655A4A1-5C3E-497F-8CC1-E98343E44822}">
      <dgm:prSet/>
      <dgm:spPr/>
      <dgm:t>
        <a:bodyPr/>
        <a:lstStyle/>
        <a:p>
          <a:endParaRPr lang="en-US"/>
        </a:p>
      </dgm:t>
    </dgm:pt>
    <dgm:pt modelId="{F966F9A7-D588-43DC-B50C-EFB5D9F4908B}" type="sibTrans" cxnId="{0655A4A1-5C3E-497F-8CC1-E98343E44822}">
      <dgm:prSet/>
      <dgm:spPr/>
      <dgm:t>
        <a:bodyPr/>
        <a:lstStyle/>
        <a:p>
          <a:endParaRPr lang="en-US"/>
        </a:p>
      </dgm:t>
    </dgm:pt>
    <dgm:pt modelId="{4E34665A-1DDA-41D9-8928-2B6F9E7D1725}">
      <dgm:prSet/>
      <dgm:spPr/>
      <dgm:t>
        <a:bodyPr/>
        <a:lstStyle/>
        <a:p>
          <a:r>
            <a:rPr lang="fr-FR" dirty="0" err="1"/>
            <a:t>Subejctive</a:t>
          </a:r>
          <a:r>
            <a:rPr lang="fr-FR" dirty="0"/>
            <a:t> </a:t>
          </a:r>
          <a:r>
            <a:rPr lang="fr-FR" dirty="0" err="1"/>
            <a:t>results</a:t>
          </a:r>
          <a:endParaRPr lang="en-US" dirty="0"/>
        </a:p>
      </dgm:t>
    </dgm:pt>
    <dgm:pt modelId="{CE8122F7-4C96-4842-9E47-1389867EEEC3}" type="parTrans" cxnId="{83B1ABF9-FDEC-4DFE-BE03-AE6C9A37180D}">
      <dgm:prSet/>
      <dgm:spPr/>
      <dgm:t>
        <a:bodyPr/>
        <a:lstStyle/>
        <a:p>
          <a:endParaRPr lang="en-US"/>
        </a:p>
      </dgm:t>
    </dgm:pt>
    <dgm:pt modelId="{A79A65D5-69E8-4DC5-BA33-016E34EF15AD}" type="sibTrans" cxnId="{83B1ABF9-FDEC-4DFE-BE03-AE6C9A37180D}">
      <dgm:prSet/>
      <dgm:spPr/>
      <dgm:t>
        <a:bodyPr/>
        <a:lstStyle/>
        <a:p>
          <a:endParaRPr lang="en-US"/>
        </a:p>
      </dgm:t>
    </dgm:pt>
    <dgm:pt modelId="{9541AFB2-3526-448E-9163-53EF7E2C7DE2}">
      <dgm:prSet/>
      <dgm:spPr/>
      <dgm:t>
        <a:bodyPr/>
        <a:lstStyle/>
        <a:p>
          <a:r>
            <a:rPr lang="fr-FR"/>
            <a:t>BCI Performance (accuracy, time, ITR)</a:t>
          </a:r>
          <a:endParaRPr lang="en-US"/>
        </a:p>
      </dgm:t>
    </dgm:pt>
    <dgm:pt modelId="{EA13C665-F958-476F-AFDD-437C419718CA}" type="parTrans" cxnId="{FC193324-D276-4CBD-8854-99F249BE8D7D}">
      <dgm:prSet/>
      <dgm:spPr/>
      <dgm:t>
        <a:bodyPr/>
        <a:lstStyle/>
        <a:p>
          <a:endParaRPr lang="en-US"/>
        </a:p>
      </dgm:t>
    </dgm:pt>
    <dgm:pt modelId="{D6B353ED-A0A9-49CD-A3E6-1FE318D9A699}" type="sibTrans" cxnId="{FC193324-D276-4CBD-8854-99F249BE8D7D}">
      <dgm:prSet/>
      <dgm:spPr/>
      <dgm:t>
        <a:bodyPr/>
        <a:lstStyle/>
        <a:p>
          <a:endParaRPr lang="en-US"/>
        </a:p>
      </dgm:t>
    </dgm:pt>
    <dgm:pt modelId="{ABBA65B0-8753-4DBA-92C8-62D2A3064F9E}">
      <dgm:prSet/>
      <dgm:spPr/>
      <dgm:t>
        <a:bodyPr/>
        <a:lstStyle/>
        <a:p>
          <a:r>
            <a:rPr lang="fr-FR" dirty="0"/>
            <a:t>Conclusion</a:t>
          </a:r>
          <a:endParaRPr lang="en-US" dirty="0"/>
        </a:p>
      </dgm:t>
    </dgm:pt>
    <dgm:pt modelId="{4A09D336-443A-4D18-90CE-EFC1FB8C64A3}" type="parTrans" cxnId="{F2F655D3-B8B8-4B16-AB29-F6C2E0A6E416}">
      <dgm:prSet/>
      <dgm:spPr/>
      <dgm:t>
        <a:bodyPr/>
        <a:lstStyle/>
        <a:p>
          <a:endParaRPr lang="en-US"/>
        </a:p>
      </dgm:t>
    </dgm:pt>
    <dgm:pt modelId="{ED290FB2-5180-4354-81E2-DEDA8BDA142E}" type="sibTrans" cxnId="{F2F655D3-B8B8-4B16-AB29-F6C2E0A6E416}">
      <dgm:prSet/>
      <dgm:spPr/>
      <dgm:t>
        <a:bodyPr/>
        <a:lstStyle/>
        <a:p>
          <a:endParaRPr lang="en-US"/>
        </a:p>
      </dgm:t>
    </dgm:pt>
    <dgm:pt modelId="{893BFC3B-1032-4393-A6B9-C9B3F0D37CAB}" type="pres">
      <dgm:prSet presAssocID="{1A24537B-DA5B-4FE0-820A-9C73EB1C885C}" presName="linear" presStyleCnt="0">
        <dgm:presLayoutVars>
          <dgm:animLvl val="lvl"/>
          <dgm:resizeHandles val="exact"/>
        </dgm:presLayoutVars>
      </dgm:prSet>
      <dgm:spPr/>
    </dgm:pt>
    <dgm:pt modelId="{262D6913-88BF-4939-B41B-147D3A2C0E6C}" type="pres">
      <dgm:prSet presAssocID="{47196828-47D7-4396-A22D-6981B70438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9691DBF-2D1C-4003-AC44-CFB93AE3579A}" type="pres">
      <dgm:prSet presAssocID="{47196828-47D7-4396-A22D-6981B7043860}" presName="childText" presStyleLbl="revTx" presStyleIdx="0" presStyleCnt="2">
        <dgm:presLayoutVars>
          <dgm:bulletEnabled val="1"/>
        </dgm:presLayoutVars>
      </dgm:prSet>
      <dgm:spPr/>
    </dgm:pt>
    <dgm:pt modelId="{DA005B93-4F32-4753-A614-19FCB660511E}" type="pres">
      <dgm:prSet presAssocID="{964D391A-9F8F-4D81-8023-634842B9B0B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535709-2299-4F47-BBCE-1BB137133AF9}" type="pres">
      <dgm:prSet presAssocID="{7749311A-B293-4839-B525-866AF9C7C339}" presName="spacer" presStyleCnt="0"/>
      <dgm:spPr/>
    </dgm:pt>
    <dgm:pt modelId="{7F98D54B-0BD9-4CC6-B4D9-29D300AB1902}" type="pres">
      <dgm:prSet presAssocID="{59606351-2892-4E5F-A36C-21F11652EF1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02C4A14-7C02-4137-B604-15118E83A30E}" type="pres">
      <dgm:prSet presAssocID="{8AA2F4E6-3E5A-400B-9487-8178089FBDF4}" presName="spacer" presStyleCnt="0"/>
      <dgm:spPr/>
    </dgm:pt>
    <dgm:pt modelId="{87406AAC-331B-484B-AA80-3D14E1A3D8AC}" type="pres">
      <dgm:prSet presAssocID="{D1F3B109-B975-44F9-B301-C54673168C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0B45C1-1610-4132-AAA0-5E3DA58B718E}" type="pres">
      <dgm:prSet presAssocID="{D1F3B109-B975-44F9-B301-C54673168CEE}" presName="childText" presStyleLbl="revTx" presStyleIdx="1" presStyleCnt="2">
        <dgm:presLayoutVars>
          <dgm:bulletEnabled val="1"/>
        </dgm:presLayoutVars>
      </dgm:prSet>
      <dgm:spPr/>
    </dgm:pt>
    <dgm:pt modelId="{FC0EC39F-E395-4237-AF69-C7CD8E103B74}" type="pres">
      <dgm:prSet presAssocID="{ABBA65B0-8753-4DBA-92C8-62D2A3064F9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9936D04-6823-4755-9823-8119B2B9A72E}" type="presOf" srcId="{1A24537B-DA5B-4FE0-820A-9C73EB1C885C}" destId="{893BFC3B-1032-4393-A6B9-C9B3F0D37CAB}" srcOrd="0" destOrd="0" presId="urn:microsoft.com/office/officeart/2005/8/layout/vList2"/>
    <dgm:cxn modelId="{90B25E08-546B-4D52-A798-222E71DC9A56}" type="presOf" srcId="{DF1022ED-6C56-4114-8DFE-C1824A984DCD}" destId="{C9691DBF-2D1C-4003-AC44-CFB93AE3579A}" srcOrd="0" destOrd="1" presId="urn:microsoft.com/office/officeart/2005/8/layout/vList2"/>
    <dgm:cxn modelId="{02F0A711-EF82-47EA-8A3C-9E3F74858B9E}" type="presOf" srcId="{964D391A-9F8F-4D81-8023-634842B9B0B9}" destId="{DA005B93-4F32-4753-A614-19FCB660511E}" srcOrd="0" destOrd="0" presId="urn:microsoft.com/office/officeart/2005/8/layout/vList2"/>
    <dgm:cxn modelId="{563A2817-07A0-4D12-AC19-D1B708C5F414}" type="presOf" srcId="{4E34665A-1DDA-41D9-8928-2B6F9E7D1725}" destId="{620B45C1-1610-4132-AAA0-5E3DA58B718E}" srcOrd="0" destOrd="0" presId="urn:microsoft.com/office/officeart/2005/8/layout/vList2"/>
    <dgm:cxn modelId="{FC193324-D276-4CBD-8854-99F249BE8D7D}" srcId="{D1F3B109-B975-44F9-B301-C54673168CEE}" destId="{9541AFB2-3526-448E-9163-53EF7E2C7DE2}" srcOrd="1" destOrd="0" parTransId="{EA13C665-F958-476F-AFDD-437C419718CA}" sibTransId="{D6B353ED-A0A9-49CD-A3E6-1FE318D9A699}"/>
    <dgm:cxn modelId="{D6E91025-97FA-4101-8C7E-48319FFE8D05}" srcId="{47196828-47D7-4396-A22D-6981B7043860}" destId="{DF1022ED-6C56-4114-8DFE-C1824A984DCD}" srcOrd="1" destOrd="0" parTransId="{ED2541CC-F18C-4CC0-B332-4313AE42296F}" sibTransId="{DE2E85AE-27BF-4306-827D-746AF9402780}"/>
    <dgm:cxn modelId="{FDB65230-EDE9-4064-B39F-AA74CEE80C79}" type="presOf" srcId="{D1F3B109-B975-44F9-B301-C54673168CEE}" destId="{87406AAC-331B-484B-AA80-3D14E1A3D8AC}" srcOrd="0" destOrd="0" presId="urn:microsoft.com/office/officeart/2005/8/layout/vList2"/>
    <dgm:cxn modelId="{24B56A31-B503-4CB4-88C2-AD23257ED139}" srcId="{1A24537B-DA5B-4FE0-820A-9C73EB1C885C}" destId="{964D391A-9F8F-4D81-8023-634842B9B0B9}" srcOrd="1" destOrd="0" parTransId="{B1056E93-80F7-4A3D-BF0A-15B9E129F0D5}" sibTransId="{7749311A-B293-4839-B525-866AF9C7C339}"/>
    <dgm:cxn modelId="{13E70535-DE60-4801-8C80-7DAE8CFAA447}" type="presOf" srcId="{B23F4CF6-1A5E-46C8-82D8-06960985F883}" destId="{C9691DBF-2D1C-4003-AC44-CFB93AE3579A}" srcOrd="0" destOrd="0" presId="urn:microsoft.com/office/officeart/2005/8/layout/vList2"/>
    <dgm:cxn modelId="{312A2643-2DD2-432B-A8BB-BC9F039DFBB5}" type="presOf" srcId="{59606351-2892-4E5F-A36C-21F11652EF1F}" destId="{7F98D54B-0BD9-4CC6-B4D9-29D300AB1902}" srcOrd="0" destOrd="0" presId="urn:microsoft.com/office/officeart/2005/8/layout/vList2"/>
    <dgm:cxn modelId="{133A196D-1E96-4957-8355-0118F550EBB9}" type="presOf" srcId="{9541AFB2-3526-448E-9163-53EF7E2C7DE2}" destId="{620B45C1-1610-4132-AAA0-5E3DA58B718E}" srcOrd="0" destOrd="1" presId="urn:microsoft.com/office/officeart/2005/8/layout/vList2"/>
    <dgm:cxn modelId="{B4B5AE75-4816-460D-A992-515CC5C41A3D}" type="presOf" srcId="{47196828-47D7-4396-A22D-6981B7043860}" destId="{262D6913-88BF-4939-B41B-147D3A2C0E6C}" srcOrd="0" destOrd="0" presId="urn:microsoft.com/office/officeart/2005/8/layout/vList2"/>
    <dgm:cxn modelId="{0655A4A1-5C3E-497F-8CC1-E98343E44822}" srcId="{1A24537B-DA5B-4FE0-820A-9C73EB1C885C}" destId="{D1F3B109-B975-44F9-B301-C54673168CEE}" srcOrd="3" destOrd="0" parTransId="{3137CDA9-6A94-4A3C-AF16-7552478F8902}" sibTransId="{F966F9A7-D588-43DC-B50C-EFB5D9F4908B}"/>
    <dgm:cxn modelId="{F2F655D3-B8B8-4B16-AB29-F6C2E0A6E416}" srcId="{1A24537B-DA5B-4FE0-820A-9C73EB1C885C}" destId="{ABBA65B0-8753-4DBA-92C8-62D2A3064F9E}" srcOrd="4" destOrd="0" parTransId="{4A09D336-443A-4D18-90CE-EFC1FB8C64A3}" sibTransId="{ED290FB2-5180-4354-81E2-DEDA8BDA142E}"/>
    <dgm:cxn modelId="{45AB84D3-236F-479E-ACE4-6A0C4F7978B7}" srcId="{1A24537B-DA5B-4FE0-820A-9C73EB1C885C}" destId="{59606351-2892-4E5F-A36C-21F11652EF1F}" srcOrd="2" destOrd="0" parTransId="{0234A26D-2B6E-466B-8CFE-9325E83AFF6C}" sibTransId="{8AA2F4E6-3E5A-400B-9487-8178089FBDF4}"/>
    <dgm:cxn modelId="{5D541ED6-EA32-4630-990D-ECFCCA377963}" srcId="{1A24537B-DA5B-4FE0-820A-9C73EB1C885C}" destId="{47196828-47D7-4396-A22D-6981B7043860}" srcOrd="0" destOrd="0" parTransId="{8AD325F9-683F-45C2-93C3-7BB068FFD363}" sibTransId="{0B6A0CCA-3D24-48C6-AB17-DE985E96D292}"/>
    <dgm:cxn modelId="{DDAB46E0-004A-4092-B0FB-F9D994ABE8E5}" type="presOf" srcId="{ABBA65B0-8753-4DBA-92C8-62D2A3064F9E}" destId="{FC0EC39F-E395-4237-AF69-C7CD8E103B74}" srcOrd="0" destOrd="0" presId="urn:microsoft.com/office/officeart/2005/8/layout/vList2"/>
    <dgm:cxn modelId="{3ABC1AE5-8A21-4E6D-AC6C-1B7951890F1F}" srcId="{47196828-47D7-4396-A22D-6981B7043860}" destId="{B23F4CF6-1A5E-46C8-82D8-06960985F883}" srcOrd="0" destOrd="0" parTransId="{D5978BEE-0768-4B24-A542-2291FB462B55}" sibTransId="{199470D3-812E-4167-9FD6-BED83C90A2F1}"/>
    <dgm:cxn modelId="{83B1ABF9-FDEC-4DFE-BE03-AE6C9A37180D}" srcId="{D1F3B109-B975-44F9-B301-C54673168CEE}" destId="{4E34665A-1DDA-41D9-8928-2B6F9E7D1725}" srcOrd="0" destOrd="0" parTransId="{CE8122F7-4C96-4842-9E47-1389867EEEC3}" sibTransId="{A79A65D5-69E8-4DC5-BA33-016E34EF15AD}"/>
    <dgm:cxn modelId="{98126D5D-91BE-4365-9B0B-0CC92E8FF75D}" type="presParOf" srcId="{893BFC3B-1032-4393-A6B9-C9B3F0D37CAB}" destId="{262D6913-88BF-4939-B41B-147D3A2C0E6C}" srcOrd="0" destOrd="0" presId="urn:microsoft.com/office/officeart/2005/8/layout/vList2"/>
    <dgm:cxn modelId="{828856BA-86AB-4529-9ED6-D424A6579F9D}" type="presParOf" srcId="{893BFC3B-1032-4393-A6B9-C9B3F0D37CAB}" destId="{C9691DBF-2D1C-4003-AC44-CFB93AE3579A}" srcOrd="1" destOrd="0" presId="urn:microsoft.com/office/officeart/2005/8/layout/vList2"/>
    <dgm:cxn modelId="{EA321051-3BD0-40B9-97B1-28D2344B19DD}" type="presParOf" srcId="{893BFC3B-1032-4393-A6B9-C9B3F0D37CAB}" destId="{DA005B93-4F32-4753-A614-19FCB660511E}" srcOrd="2" destOrd="0" presId="urn:microsoft.com/office/officeart/2005/8/layout/vList2"/>
    <dgm:cxn modelId="{10FA1304-73C8-4094-873A-5760EB278FEB}" type="presParOf" srcId="{893BFC3B-1032-4393-A6B9-C9B3F0D37CAB}" destId="{B0535709-2299-4F47-BBCE-1BB137133AF9}" srcOrd="3" destOrd="0" presId="urn:microsoft.com/office/officeart/2005/8/layout/vList2"/>
    <dgm:cxn modelId="{E3022DEB-B8D4-461C-8CB4-9D858612F12F}" type="presParOf" srcId="{893BFC3B-1032-4393-A6B9-C9B3F0D37CAB}" destId="{7F98D54B-0BD9-4CC6-B4D9-29D300AB1902}" srcOrd="4" destOrd="0" presId="urn:microsoft.com/office/officeart/2005/8/layout/vList2"/>
    <dgm:cxn modelId="{1A43B652-27A3-4E50-8066-EB2E18E111AC}" type="presParOf" srcId="{893BFC3B-1032-4393-A6B9-C9B3F0D37CAB}" destId="{702C4A14-7C02-4137-B604-15118E83A30E}" srcOrd="5" destOrd="0" presId="urn:microsoft.com/office/officeart/2005/8/layout/vList2"/>
    <dgm:cxn modelId="{9293F278-74A4-4C61-A574-ECB90A014F90}" type="presParOf" srcId="{893BFC3B-1032-4393-A6B9-C9B3F0D37CAB}" destId="{87406AAC-331B-484B-AA80-3D14E1A3D8AC}" srcOrd="6" destOrd="0" presId="urn:microsoft.com/office/officeart/2005/8/layout/vList2"/>
    <dgm:cxn modelId="{391D42E0-2B16-43B8-984F-8570E36F4097}" type="presParOf" srcId="{893BFC3B-1032-4393-A6B9-C9B3F0D37CAB}" destId="{620B45C1-1610-4132-AAA0-5E3DA58B718E}" srcOrd="7" destOrd="0" presId="urn:microsoft.com/office/officeart/2005/8/layout/vList2"/>
    <dgm:cxn modelId="{318EDAFA-7C45-4612-81BE-FCE35ED23851}" type="presParOf" srcId="{893BFC3B-1032-4393-A6B9-C9B3F0D37CAB}" destId="{FC0EC39F-E395-4237-AF69-C7CD8E103B7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D6913-88BF-4939-B41B-147D3A2C0E6C}">
      <dsp:nvSpPr>
        <dsp:cNvPr id="0" name=""/>
        <dsp:cNvSpPr/>
      </dsp:nvSpPr>
      <dsp:spPr>
        <a:xfrm>
          <a:off x="0" y="18994"/>
          <a:ext cx="5835121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Paradigm</a:t>
          </a:r>
          <a:endParaRPr lang="en-US" sz="2100" kern="1200" dirty="0"/>
        </a:p>
      </dsp:txBody>
      <dsp:txXfrm>
        <a:off x="24588" y="43582"/>
        <a:ext cx="5785945" cy="454509"/>
      </dsp:txXfrm>
    </dsp:sp>
    <dsp:sp modelId="{C9691DBF-2D1C-4003-AC44-CFB93AE3579A}">
      <dsp:nvSpPr>
        <dsp:cNvPr id="0" name=""/>
        <dsp:cNvSpPr/>
      </dsp:nvSpPr>
      <dsp:spPr>
        <a:xfrm>
          <a:off x="0" y="522679"/>
          <a:ext cx="5835121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MSEQ design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 err="1"/>
            <a:t>BurstVEp</a:t>
          </a:r>
          <a:r>
            <a:rPr lang="fr-FR" sz="1600" kern="1200" dirty="0"/>
            <a:t> design</a:t>
          </a:r>
          <a:endParaRPr lang="en-US" sz="1600" kern="1200" dirty="0"/>
        </a:p>
      </dsp:txBody>
      <dsp:txXfrm>
        <a:off x="0" y="522679"/>
        <a:ext cx="5835121" cy="554242"/>
      </dsp:txXfrm>
    </dsp:sp>
    <dsp:sp modelId="{DA005B93-4F32-4753-A614-19FCB660511E}">
      <dsp:nvSpPr>
        <dsp:cNvPr id="0" name=""/>
        <dsp:cNvSpPr/>
      </dsp:nvSpPr>
      <dsp:spPr>
        <a:xfrm>
          <a:off x="0" y="1076922"/>
          <a:ext cx="5835121" cy="503685"/>
        </a:xfrm>
        <a:prstGeom prst="roundRect">
          <a:avLst/>
        </a:prstGeom>
        <a:solidFill>
          <a:schemeClr val="accent5">
            <a:hueOff val="1202033"/>
            <a:satOff val="-2441"/>
            <a:lumOff val="15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Experiment </a:t>
          </a:r>
          <a:endParaRPr lang="en-US" sz="2100" kern="1200"/>
        </a:p>
      </dsp:txBody>
      <dsp:txXfrm>
        <a:off x="24588" y="1101510"/>
        <a:ext cx="5785945" cy="454509"/>
      </dsp:txXfrm>
    </dsp:sp>
    <dsp:sp modelId="{7F98D54B-0BD9-4CC6-B4D9-29D300AB1902}">
      <dsp:nvSpPr>
        <dsp:cNvPr id="0" name=""/>
        <dsp:cNvSpPr/>
      </dsp:nvSpPr>
      <dsp:spPr>
        <a:xfrm>
          <a:off x="0" y="1641087"/>
          <a:ext cx="5835121" cy="503685"/>
        </a:xfrm>
        <a:prstGeom prst="round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Classification</a:t>
          </a:r>
          <a:endParaRPr lang="en-US" sz="2100" kern="1200" dirty="0"/>
        </a:p>
      </dsp:txBody>
      <dsp:txXfrm>
        <a:off x="24588" y="1665675"/>
        <a:ext cx="5785945" cy="454509"/>
      </dsp:txXfrm>
    </dsp:sp>
    <dsp:sp modelId="{87406AAC-331B-484B-AA80-3D14E1A3D8AC}">
      <dsp:nvSpPr>
        <dsp:cNvPr id="0" name=""/>
        <dsp:cNvSpPr/>
      </dsp:nvSpPr>
      <dsp:spPr>
        <a:xfrm>
          <a:off x="0" y="2205252"/>
          <a:ext cx="5835121" cy="503685"/>
        </a:xfrm>
        <a:prstGeom prst="roundRect">
          <a:avLst/>
        </a:prstGeom>
        <a:solidFill>
          <a:schemeClr val="accent5">
            <a:hueOff val="3606099"/>
            <a:satOff val="-7323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Results :</a:t>
          </a:r>
          <a:endParaRPr lang="en-US" sz="2100" kern="1200"/>
        </a:p>
      </dsp:txBody>
      <dsp:txXfrm>
        <a:off x="24588" y="2229840"/>
        <a:ext cx="5785945" cy="454509"/>
      </dsp:txXfrm>
    </dsp:sp>
    <dsp:sp modelId="{620B45C1-1610-4132-AAA0-5E3DA58B718E}">
      <dsp:nvSpPr>
        <dsp:cNvPr id="0" name=""/>
        <dsp:cNvSpPr/>
      </dsp:nvSpPr>
      <dsp:spPr>
        <a:xfrm>
          <a:off x="0" y="2708937"/>
          <a:ext cx="5835121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 err="1"/>
            <a:t>Subejctive</a:t>
          </a:r>
          <a:r>
            <a:rPr lang="fr-FR" sz="1600" kern="1200" dirty="0"/>
            <a:t> </a:t>
          </a:r>
          <a:r>
            <a:rPr lang="fr-FR" sz="1600" kern="1200" dirty="0" err="1"/>
            <a:t>results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BCI Performance (accuracy, time, ITR)</a:t>
          </a:r>
          <a:endParaRPr lang="en-US" sz="1600" kern="1200"/>
        </a:p>
      </dsp:txBody>
      <dsp:txXfrm>
        <a:off x="0" y="2708937"/>
        <a:ext cx="5835121" cy="554242"/>
      </dsp:txXfrm>
    </dsp:sp>
    <dsp:sp modelId="{FC0EC39F-E395-4237-AF69-C7CD8E103B74}">
      <dsp:nvSpPr>
        <dsp:cNvPr id="0" name=""/>
        <dsp:cNvSpPr/>
      </dsp:nvSpPr>
      <dsp:spPr>
        <a:xfrm>
          <a:off x="0" y="3263180"/>
          <a:ext cx="5835121" cy="503685"/>
        </a:xfrm>
        <a:prstGeom prst="round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Conclusion</a:t>
          </a:r>
          <a:endParaRPr lang="en-US" sz="2100" kern="1200" dirty="0"/>
        </a:p>
      </dsp:txBody>
      <dsp:txXfrm>
        <a:off x="24588" y="3287768"/>
        <a:ext cx="5785945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A38E-8EED-43E2-BE24-00F530443822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B49DA-E8F2-4EF3-B856-1FE092AE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3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38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M-</a:t>
            </a:r>
            <a:r>
              <a:rPr lang="fr-FR" dirty="0" err="1"/>
              <a:t>sequences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the </a:t>
            </a:r>
            <a:r>
              <a:rPr lang="fr-FR" dirty="0" err="1"/>
              <a:t>sequence</a:t>
            </a:r>
            <a:r>
              <a:rPr lang="fr-FR" dirty="0"/>
              <a:t> of C-VEP like Gold </a:t>
            </a:r>
            <a:r>
              <a:rPr lang="fr-FR" dirty="0" err="1"/>
              <a:t>sequence</a:t>
            </a:r>
            <a:r>
              <a:rPr lang="fr-FR" dirty="0"/>
              <a:t>, Golay </a:t>
            </a:r>
            <a:r>
              <a:rPr lang="fr-FR" dirty="0" err="1"/>
              <a:t>sequence</a:t>
            </a:r>
            <a:r>
              <a:rPr lang="fr-FR" dirty="0"/>
              <a:t> or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and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creating</a:t>
            </a:r>
            <a:r>
              <a:rPr lang="fr-FR" dirty="0"/>
              <a:t> the main </a:t>
            </a:r>
            <a:r>
              <a:rPr lang="fr-FR" dirty="0" err="1"/>
              <a:t>template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1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between</a:t>
            </a:r>
            <a:r>
              <a:rPr lang="fr-FR" dirty="0"/>
              <a:t> 2 flashes : 200ms &lt; …. &lt; 500ms</a:t>
            </a:r>
          </a:p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circularly</a:t>
            </a:r>
            <a:r>
              <a:rPr lang="fr-FR" dirty="0"/>
              <a:t> shift to the right by 4 frames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81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14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2,2*60 = 132 frames per trials</a:t>
            </a:r>
          </a:p>
          <a:p>
            <a:r>
              <a:rPr lang="fr-FR" dirty="0"/>
              <a:t>132*4 = 528 frames per blocks</a:t>
            </a:r>
          </a:p>
          <a:p>
            <a:r>
              <a:rPr lang="fr-FR" dirty="0"/>
              <a:t>528*4 = 7920 frames per sessions/per participants</a:t>
            </a:r>
          </a:p>
          <a:p>
            <a:endParaRPr lang="fr-FR" dirty="0"/>
          </a:p>
          <a:p>
            <a:r>
              <a:rPr lang="fr-FR" dirty="0" err="1"/>
              <a:t>Nb_samples</a:t>
            </a:r>
            <a:r>
              <a:rPr lang="fr-FR" dirty="0"/>
              <a:t> (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epochs</a:t>
            </a:r>
            <a:r>
              <a:rPr lang="fr-FR" dirty="0"/>
              <a:t> = 0,25 </a:t>
            </a:r>
            <a:r>
              <a:rPr lang="fr-FR" dirty="0">
                <a:sym typeface="Wingdings" panose="05000000000000000000" pitchFamily="2" charset="2"/>
              </a:rPr>
              <a:t> 1,95 </a:t>
            </a:r>
            <a:r>
              <a:rPr lang="fr-FR" dirty="0" err="1">
                <a:sym typeface="Wingdings" panose="05000000000000000000" pitchFamily="2" charset="2"/>
              </a:rPr>
              <a:t>used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windows</a:t>
            </a:r>
            <a:r>
              <a:rPr lang="fr-FR" dirty="0">
                <a:sym typeface="Wingdings" panose="05000000000000000000" pitchFamily="2" charset="2"/>
              </a:rPr>
              <a:t> stimulation) = 7020 </a:t>
            </a:r>
            <a:r>
              <a:rPr lang="fr-FR" dirty="0" err="1">
                <a:sym typeface="Wingdings" panose="05000000000000000000" pitchFamily="2" charset="2"/>
              </a:rPr>
              <a:t>samples</a:t>
            </a:r>
            <a:r>
              <a:rPr lang="fr-FR" dirty="0">
                <a:sym typeface="Wingdings" panose="05000000000000000000" pitchFamily="2" charset="2"/>
              </a:rPr>
              <a:t> per participant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4 </a:t>
            </a:r>
            <a:r>
              <a:rPr lang="fr-FR" dirty="0" err="1">
                <a:sym typeface="Wingdings" panose="05000000000000000000" pitchFamily="2" charset="2"/>
              </a:rPr>
              <a:t>women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dirty="0" err="1">
                <a:sym typeface="Wingdings" panose="05000000000000000000" pitchFamily="2" charset="2"/>
              </a:rPr>
              <a:t>mean</a:t>
            </a:r>
            <a:r>
              <a:rPr lang="fr-FR" dirty="0">
                <a:sym typeface="Wingdings" panose="05000000000000000000" pitchFamily="2" charset="2"/>
              </a:rPr>
              <a:t> age:30,6 </a:t>
            </a:r>
            <a:r>
              <a:rPr lang="fr-FR" dirty="0" err="1">
                <a:sym typeface="Wingdings" panose="05000000000000000000" pitchFamily="2" charset="2"/>
              </a:rPr>
              <a:t>years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30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B49DA-E8F2-4EF3-B856-1FE092AE21B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1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94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76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79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017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82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20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6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9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74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6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93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82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40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16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3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49B9-B1C9-4E87-9350-52F17C2919C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C7DF5E-0A4A-4123-8056-74FB5014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83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5B527-EC05-A5E5-0876-FEF10DE6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897" y="26022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Burst c-VEP Based BCI: </a:t>
            </a:r>
            <a:br>
              <a:rPr lang="en-US" dirty="0"/>
            </a:br>
            <a:r>
              <a:rPr lang="en-US" sz="4000" dirty="0"/>
              <a:t>Optimizing stimulus design for enhanced classification with minimal calibration data and improved user experience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2000" dirty="0"/>
              <a:t>Kalou Cabrera </a:t>
            </a:r>
            <a:r>
              <a:rPr lang="en-US" sz="2000" dirty="0" err="1"/>
              <a:t>Castillos</a:t>
            </a:r>
            <a:r>
              <a:rPr lang="en-US" sz="2000" dirty="0"/>
              <a:t>, Simon </a:t>
            </a:r>
            <a:r>
              <a:rPr lang="en-US" sz="2000" dirty="0" err="1"/>
              <a:t>Ladouce</a:t>
            </a:r>
            <a:r>
              <a:rPr lang="en-US" sz="2000" dirty="0"/>
              <a:t>, Ludovic </a:t>
            </a:r>
            <a:r>
              <a:rPr lang="en-US" sz="2000" dirty="0" err="1"/>
              <a:t>Darmet</a:t>
            </a:r>
            <a:r>
              <a:rPr lang="en-US" sz="2000" dirty="0"/>
              <a:t>, Frédéric </a:t>
            </a:r>
            <a:r>
              <a:rPr lang="en-US" sz="2000" dirty="0" err="1"/>
              <a:t>Dehais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50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4FC9F52-F9BA-582E-E72F-A9AE8D4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dirty="0">
                <a:solidFill>
                  <a:schemeClr val="tx2">
                    <a:lumMod val="75000"/>
                  </a:schemeClr>
                </a:solidFill>
              </a:rPr>
              <a:t>Classification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6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FE81A-ECEF-6DF5-9F76-25271B92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CNN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10BCCE2-9807-7340-3D90-30D4F888AC77}"/>
              </a:ext>
            </a:extLst>
          </p:cNvPr>
          <p:cNvSpPr/>
          <p:nvPr/>
        </p:nvSpPr>
        <p:spPr>
          <a:xfrm>
            <a:off x="2446152" y="1904996"/>
            <a:ext cx="1608881" cy="2314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Convolutionnal</a:t>
            </a:r>
            <a:r>
              <a:rPr lang="fr-FR" dirty="0"/>
              <a:t> block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8D7DA1A-CAD5-865E-60A8-AC71DEC29539}"/>
              </a:ext>
            </a:extLst>
          </p:cNvPr>
          <p:cNvSpPr/>
          <p:nvPr/>
        </p:nvSpPr>
        <p:spPr>
          <a:xfrm>
            <a:off x="10185294" y="1904996"/>
            <a:ext cx="1608881" cy="2314937"/>
          </a:xfrm>
          <a:prstGeom prst="roundRect">
            <a:avLst/>
          </a:prstGeom>
          <a:solidFill>
            <a:srgbClr val="D53E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Dense block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BF24709-6770-34AA-16E9-66BA0776BF38}"/>
              </a:ext>
            </a:extLst>
          </p:cNvPr>
          <p:cNvSpPr/>
          <p:nvPr/>
        </p:nvSpPr>
        <p:spPr>
          <a:xfrm>
            <a:off x="5025866" y="1904996"/>
            <a:ext cx="1608881" cy="2314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Convolutionnal</a:t>
            </a:r>
            <a:r>
              <a:rPr lang="fr-FR" dirty="0"/>
              <a:t> block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7E405C4-18F7-FFA3-0EFF-D2C3910D4FAA}"/>
              </a:ext>
            </a:extLst>
          </p:cNvPr>
          <p:cNvSpPr/>
          <p:nvPr/>
        </p:nvSpPr>
        <p:spPr>
          <a:xfrm>
            <a:off x="7605580" y="1904996"/>
            <a:ext cx="1608881" cy="2314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Convolutionnal</a:t>
            </a:r>
            <a:r>
              <a:rPr lang="fr-FR" dirty="0"/>
              <a:t> block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7387EC1-87EE-50E2-C845-269D6A854397}"/>
              </a:ext>
            </a:extLst>
          </p:cNvPr>
          <p:cNvCxnSpPr>
            <a:endCxn id="4" idx="1"/>
          </p:cNvCxnSpPr>
          <p:nvPr/>
        </p:nvCxnSpPr>
        <p:spPr>
          <a:xfrm>
            <a:off x="1365813" y="3062464"/>
            <a:ext cx="108033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0E262E3-1E1A-5142-730F-E38D7D14342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55033" y="3062465"/>
            <a:ext cx="9708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24B29A9-BAD3-A8A3-C298-5E785FC2E535}"/>
              </a:ext>
            </a:extLst>
          </p:cNvPr>
          <p:cNvCxnSpPr>
            <a:cxnSpLocks/>
          </p:cNvCxnSpPr>
          <p:nvPr/>
        </p:nvCxnSpPr>
        <p:spPr>
          <a:xfrm>
            <a:off x="6634747" y="3062464"/>
            <a:ext cx="9708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BED677-6107-8070-50D6-158DA2339F27}"/>
              </a:ext>
            </a:extLst>
          </p:cNvPr>
          <p:cNvCxnSpPr>
            <a:cxnSpLocks/>
          </p:cNvCxnSpPr>
          <p:nvPr/>
        </p:nvCxnSpPr>
        <p:spPr>
          <a:xfrm>
            <a:off x="9214461" y="3062464"/>
            <a:ext cx="9708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A066A67-42C1-8D36-1E9A-2924896AD8C8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197980" y="4219933"/>
            <a:ext cx="1394945" cy="803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9C20131-2D80-AB7D-EA11-F65DF773C37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20038" y="4219933"/>
            <a:ext cx="1622062" cy="74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4BF30E0-A6B7-2FF0-BE9B-69075E700513}"/>
              </a:ext>
            </a:extLst>
          </p:cNvPr>
          <p:cNvSpPr/>
          <p:nvPr/>
        </p:nvSpPr>
        <p:spPr>
          <a:xfrm>
            <a:off x="844952" y="5023413"/>
            <a:ext cx="706056" cy="1666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Conv2D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EDD9500-4A18-91E4-91B3-6FE155504540}"/>
              </a:ext>
            </a:extLst>
          </p:cNvPr>
          <p:cNvSpPr/>
          <p:nvPr/>
        </p:nvSpPr>
        <p:spPr>
          <a:xfrm>
            <a:off x="1905982" y="5023413"/>
            <a:ext cx="706056" cy="16667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Batch </a:t>
            </a:r>
            <a:r>
              <a:rPr lang="fr-FR" dirty="0" err="1"/>
              <a:t>normalization</a:t>
            </a:r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AD30334-CF5B-F518-0C59-59A420088CE4}"/>
              </a:ext>
            </a:extLst>
          </p:cNvPr>
          <p:cNvSpPr/>
          <p:nvPr/>
        </p:nvSpPr>
        <p:spPr>
          <a:xfrm>
            <a:off x="2967012" y="5023413"/>
            <a:ext cx="706056" cy="16667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Leaky</a:t>
            </a:r>
            <a:r>
              <a:rPr lang="fr-FR" dirty="0"/>
              <a:t> </a:t>
            </a:r>
            <a:r>
              <a:rPr lang="fr-FR" dirty="0" err="1"/>
              <a:t>ReLU</a:t>
            </a:r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D6C27C3-34FA-C81D-0505-BD83C45F3D18}"/>
              </a:ext>
            </a:extLst>
          </p:cNvPr>
          <p:cNvSpPr/>
          <p:nvPr/>
        </p:nvSpPr>
        <p:spPr>
          <a:xfrm>
            <a:off x="4028042" y="4960675"/>
            <a:ext cx="706056" cy="1666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2D Max </a:t>
            </a:r>
            <a:r>
              <a:rPr lang="fr-FR" dirty="0" err="1"/>
              <a:t>pooling</a:t>
            </a:r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CF9235E-B37A-46BF-5DF8-23F62EFA9171}"/>
              </a:ext>
            </a:extLst>
          </p:cNvPr>
          <p:cNvSpPr/>
          <p:nvPr/>
        </p:nvSpPr>
        <p:spPr>
          <a:xfrm>
            <a:off x="5089072" y="4960675"/>
            <a:ext cx="706056" cy="16667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Dropout layer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B912488-A9C1-C4C7-276C-7157A9DA2E71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551008" y="5856788"/>
            <a:ext cx="35497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6C5B2F6-9411-97C1-A96A-F33A1E08335A}"/>
              </a:ext>
            </a:extLst>
          </p:cNvPr>
          <p:cNvCxnSpPr/>
          <p:nvPr/>
        </p:nvCxnSpPr>
        <p:spPr>
          <a:xfrm>
            <a:off x="2612038" y="5856787"/>
            <a:ext cx="35497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D9A8C39-FE88-02CB-B740-91504890D04B}"/>
              </a:ext>
            </a:extLst>
          </p:cNvPr>
          <p:cNvCxnSpPr/>
          <p:nvPr/>
        </p:nvCxnSpPr>
        <p:spPr>
          <a:xfrm>
            <a:off x="3676909" y="5856785"/>
            <a:ext cx="35497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B50E184-73C8-50E3-5DE1-89563F81E96C}"/>
              </a:ext>
            </a:extLst>
          </p:cNvPr>
          <p:cNvCxnSpPr/>
          <p:nvPr/>
        </p:nvCxnSpPr>
        <p:spPr>
          <a:xfrm>
            <a:off x="4741465" y="5856785"/>
            <a:ext cx="35497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43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4FC9F52-F9BA-582E-E72F-A9AE8D4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9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59592-5F2B-B4E0-6209-D2E49C14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Subjectives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E64C78-6010-72A5-BE8C-90A94DA97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8" y="2200849"/>
            <a:ext cx="6716232" cy="3105078"/>
          </a:xfrm>
        </p:spPr>
      </p:pic>
    </p:spTree>
    <p:extLst>
      <p:ext uri="{BB962C8B-B14F-4D97-AF65-F5344CB8AC3E}">
        <p14:creationId xmlns:p14="http://schemas.microsoft.com/office/powerpoint/2010/main" val="360997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D5937-C4DF-6140-C0B9-2D7B0787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6B0840D-C682-91D4-45F2-E3589C01E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19" y="1724525"/>
            <a:ext cx="6050234" cy="4667485"/>
          </a:xfrm>
        </p:spPr>
      </p:pic>
    </p:spTree>
    <p:extLst>
      <p:ext uri="{BB962C8B-B14F-4D97-AF65-F5344CB8AC3E}">
        <p14:creationId xmlns:p14="http://schemas.microsoft.com/office/powerpoint/2010/main" val="88447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9C4E9-148A-99CD-B63A-B4F2ECE7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57034D-05E3-8615-F6F7-27F9DAE8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in performance and confort.</a:t>
            </a:r>
          </a:p>
          <a:p>
            <a:r>
              <a:rPr lang="fr-FR" dirty="0"/>
              <a:t>More time for a </a:t>
            </a:r>
            <a:r>
              <a:rPr lang="fr-FR" dirty="0" err="1"/>
              <a:t>reaction</a:t>
            </a:r>
            <a:r>
              <a:rPr lang="fr-FR" dirty="0"/>
              <a:t> of the </a:t>
            </a:r>
            <a:r>
              <a:rPr lang="fr-FR" dirty="0" err="1"/>
              <a:t>brain</a:t>
            </a:r>
            <a:r>
              <a:rPr lang="fr-FR" dirty="0"/>
              <a:t> (</a:t>
            </a:r>
            <a:r>
              <a:rPr lang="fr-FR" dirty="0" err="1"/>
              <a:t>similar</a:t>
            </a:r>
            <a:r>
              <a:rPr lang="fr-FR" dirty="0"/>
              <a:t> to p300)</a:t>
            </a:r>
          </a:p>
          <a:p>
            <a:r>
              <a:rPr lang="fr-FR" dirty="0"/>
              <a:t>Need </a:t>
            </a:r>
            <a:r>
              <a:rPr lang="fr-FR" dirty="0" err="1"/>
              <a:t>now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the </a:t>
            </a:r>
            <a:r>
              <a:rPr lang="fr-FR" dirty="0" err="1"/>
              <a:t>reduction</a:t>
            </a:r>
            <a:r>
              <a:rPr lang="fr-FR" dirty="0"/>
              <a:t> in calibration time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19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4076D-717C-8BAB-FD38-AF9004E6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r-FR" dirty="0"/>
              <a:t>Plan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DDBADDE-6E76-7075-A374-532F6B49A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395632"/>
              </p:ext>
            </p:extLst>
          </p:nvPr>
        </p:nvGraphicFramePr>
        <p:xfrm>
          <a:off x="2589212" y="2125362"/>
          <a:ext cx="5835121" cy="378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5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4FC9F52-F9BA-582E-E72F-A9AE8D4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Paradigm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C373B81-AEA0-EFD2-7564-B90A9E53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M-</a:t>
            </a:r>
            <a:r>
              <a:rPr lang="fr-FR" dirty="0" err="1"/>
              <a:t>sequence</a:t>
            </a:r>
            <a:r>
              <a:rPr lang="fr-FR" dirty="0"/>
              <a:t> design</a:t>
            </a:r>
          </a:p>
        </p:txBody>
      </p:sp>
      <p:pic>
        <p:nvPicPr>
          <p:cNvPr id="5" name="Espace réservé du contenu 4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FFCCEAF0-7022-F391-A138-AFBA9E8A84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8611"/>
            <a:ext cx="5968959" cy="3101694"/>
          </a:xfr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5189EC4-7FBD-7333-B649-ADB128A6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2937620"/>
            <a:ext cx="5181600" cy="1923676"/>
          </a:xfrm>
        </p:spPr>
        <p:txBody>
          <a:bodyPr>
            <a:normAutofit/>
          </a:bodyPr>
          <a:lstStyle/>
          <a:p>
            <a:r>
              <a:rPr lang="fr-FR" dirty="0" err="1"/>
              <a:t>Mseq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linear</a:t>
            </a:r>
            <a:r>
              <a:rPr lang="fr-FR" dirty="0"/>
              <a:t> feedback shift </a:t>
            </a:r>
            <a:r>
              <a:rPr lang="fr-FR" dirty="0" err="1"/>
              <a:t>registers</a:t>
            </a:r>
            <a:r>
              <a:rPr lang="fr-FR" dirty="0"/>
              <a:t>. </a:t>
            </a:r>
          </a:p>
          <a:p>
            <a:r>
              <a:rPr lang="fr-FR" dirty="0" err="1"/>
              <a:t>Others</a:t>
            </a:r>
            <a:r>
              <a:rPr lang="fr-FR" dirty="0"/>
              <a:t> are </a:t>
            </a:r>
            <a:r>
              <a:rPr lang="fr-FR" dirty="0" err="1"/>
              <a:t>generated</a:t>
            </a:r>
            <a:r>
              <a:rPr lang="fr-FR" dirty="0"/>
              <a:t> by phase </a:t>
            </a:r>
            <a:r>
              <a:rPr lang="fr-FR" dirty="0" err="1"/>
              <a:t>shifting</a:t>
            </a:r>
            <a:endParaRPr lang="fr-FR" dirty="0"/>
          </a:p>
          <a:p>
            <a:r>
              <a:rPr lang="fr-FR" dirty="0" err="1"/>
              <a:t>Sequences</a:t>
            </a:r>
            <a:r>
              <a:rPr lang="fr-FR" dirty="0"/>
              <a:t> are </a:t>
            </a:r>
            <a:r>
              <a:rPr lang="fr-FR" dirty="0" err="1"/>
              <a:t>uncorrelated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51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09DA8-C77B-2C81-DEA9-65BEF38E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Burst</a:t>
            </a:r>
            <a:r>
              <a:rPr lang="fr-FR" dirty="0"/>
              <a:t>-VEP design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007A6E-7FC7-2A0A-5E08-44DCF8E4F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59" y="1806848"/>
            <a:ext cx="8572239" cy="213268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C77DE9-F501-A4B6-486A-CA58CDCADE62}"/>
              </a:ext>
            </a:extLst>
          </p:cNvPr>
          <p:cNvSpPr txBox="1"/>
          <p:nvPr/>
        </p:nvSpPr>
        <p:spPr>
          <a:xfrm>
            <a:off x="1809880" y="4088699"/>
            <a:ext cx="8572239" cy="239552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indent="0">
              <a:buNone/>
            </a:pPr>
            <a:r>
              <a:rPr lang="fr-FR" dirty="0" err="1"/>
              <a:t>Represented</a:t>
            </a:r>
            <a:r>
              <a:rPr lang="fr-FR" dirty="0"/>
              <a:t> by the tuple (f, min, </a:t>
            </a:r>
            <a:r>
              <a:rPr lang="fr-FR" dirty="0" err="1"/>
              <a:t>seq</a:t>
            </a:r>
            <a:r>
              <a:rPr lang="fr-FR" dirty="0"/>
              <a:t>, shift)_R:</a:t>
            </a:r>
          </a:p>
          <a:p>
            <a:pPr>
              <a:buFont typeface="Wingdings 3" panose="05040102010807070707" pitchFamily="18" charset="2"/>
              <a:buChar char=""/>
            </a:pPr>
            <a:r>
              <a:rPr lang="fr-FR" dirty="0"/>
              <a:t>f: duration of a </a:t>
            </a:r>
            <a:r>
              <a:rPr lang="fr-FR" dirty="0" err="1"/>
              <a:t>burst</a:t>
            </a:r>
            <a:r>
              <a:rPr lang="fr-FR" dirty="0"/>
              <a:t> (</a:t>
            </a:r>
            <a:r>
              <a:rPr lang="fr-FR" dirty="0" err="1"/>
              <a:t>ie</a:t>
            </a:r>
            <a:r>
              <a:rPr lang="fr-FR" dirty="0"/>
              <a:t>. Flash)</a:t>
            </a:r>
          </a:p>
          <a:p>
            <a:r>
              <a:rPr lang="fr-FR" dirty="0"/>
              <a:t>min: minimal </a:t>
            </a:r>
            <a:r>
              <a:rPr lang="fr-FR" dirty="0" err="1"/>
              <a:t>duratio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</a:t>
            </a:r>
            <a:r>
              <a:rPr lang="fr-FR" dirty="0" err="1"/>
              <a:t>onset</a:t>
            </a:r>
            <a:r>
              <a:rPr lang="fr-FR" dirty="0"/>
              <a:t> of </a:t>
            </a:r>
            <a:r>
              <a:rPr lang="fr-FR" dirty="0" err="1"/>
              <a:t>burst</a:t>
            </a:r>
            <a:endParaRPr lang="fr-FR" dirty="0"/>
          </a:p>
          <a:p>
            <a:r>
              <a:rPr lang="fr-FR" dirty="0" err="1"/>
              <a:t>seq</a:t>
            </a:r>
            <a:r>
              <a:rPr lang="fr-FR" dirty="0"/>
              <a:t>: </a:t>
            </a:r>
            <a:r>
              <a:rPr lang="fr-FR" dirty="0" err="1"/>
              <a:t>sequence</a:t>
            </a:r>
            <a:r>
              <a:rPr lang="fr-FR" dirty="0"/>
              <a:t> of the variable part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burst</a:t>
            </a:r>
            <a:r>
              <a:rPr lang="fr-FR" dirty="0"/>
              <a:t> (</a:t>
            </a:r>
            <a:r>
              <a:rPr lang="fr-FR" dirty="0" err="1"/>
              <a:t>ie</a:t>
            </a:r>
            <a:r>
              <a:rPr lang="fr-FR" dirty="0"/>
              <a:t>. [t1,t2….</a:t>
            </a:r>
            <a:r>
              <a:rPr lang="fr-FR" dirty="0" err="1"/>
              <a:t>tn</a:t>
            </a:r>
            <a:r>
              <a:rPr lang="fr-FR" dirty="0"/>
              <a:t>])</a:t>
            </a:r>
          </a:p>
          <a:p>
            <a:r>
              <a:rPr lang="fr-FR" dirty="0"/>
              <a:t>shift: the phase of the code</a:t>
            </a:r>
          </a:p>
          <a:p>
            <a:r>
              <a:rPr lang="fr-FR" dirty="0"/>
              <a:t>R: Screen </a:t>
            </a:r>
            <a:r>
              <a:rPr lang="fr-FR" dirty="0" err="1"/>
              <a:t>refresh</a:t>
            </a:r>
            <a:r>
              <a:rPr lang="fr-FR" dirty="0"/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111815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5AD42-A31A-533C-F567-AF7075E0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C-VEP and </a:t>
            </a:r>
            <a:r>
              <a:rPr lang="fr-FR" dirty="0" err="1"/>
              <a:t>Burst</a:t>
            </a:r>
            <a:r>
              <a:rPr lang="fr-FR" dirty="0"/>
              <a:t>-VEP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8B8C8AD-C808-3D84-13E5-CF9EDF135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31" y="2328554"/>
            <a:ext cx="3612193" cy="3817951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95AF7C-8FF1-2549-B757-C3147C103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89" y="1982185"/>
            <a:ext cx="6160169" cy="45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4FC9F52-F9BA-582E-E72F-A9AE8D4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Experiment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0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6630D-ABEC-C05A-7EC6-D8A1B8F1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Experiment</a:t>
            </a:r>
            <a:r>
              <a:rPr lang="fr-FR" dirty="0"/>
              <a:t> design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3E1C3C-F10B-F3D3-EC60-C45DDC124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14" y="2185650"/>
            <a:ext cx="5250098" cy="37782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5021E5-E3E0-9088-4B99-F2B3DBECF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92" y="2558630"/>
            <a:ext cx="4404742" cy="990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4E56639-49A0-78B3-49FD-32DA7F833872}"/>
              </a:ext>
            </a:extLst>
          </p:cNvPr>
          <p:cNvSpPr txBox="1"/>
          <p:nvPr/>
        </p:nvSpPr>
        <p:spPr>
          <a:xfrm>
            <a:off x="6545437" y="1559282"/>
            <a:ext cx="46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Display design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7422E6-2746-A6AE-702C-6082CE15F695}"/>
              </a:ext>
            </a:extLst>
          </p:cNvPr>
          <p:cNvSpPr txBox="1"/>
          <p:nvPr/>
        </p:nvSpPr>
        <p:spPr>
          <a:xfrm>
            <a:off x="1731595" y="3633539"/>
            <a:ext cx="3862136" cy="147732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en-US"/>
            </a:defPPr>
            <a:lvl1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285750" indent="-285750">
              <a:buFont typeface="Wingdings 3" panose="05040102010807070707" pitchFamily="18" charset="2"/>
              <a:buChar char=""/>
            </a:pPr>
            <a:r>
              <a:rPr lang="fr-FR" dirty="0"/>
              <a:t>4 trials by blocks (one per class)</a:t>
            </a:r>
          </a:p>
          <a:p>
            <a:pPr marL="285750" indent="-285750">
              <a:buFont typeface="Wingdings 3" panose="05040102010807070707" pitchFamily="18" charset="2"/>
              <a:buChar char=""/>
            </a:pPr>
            <a:r>
              <a:rPr lang="fr-FR" dirty="0"/>
              <a:t>15 blocks per mode</a:t>
            </a:r>
          </a:p>
          <a:p>
            <a:pPr marL="285750" indent="-285750">
              <a:buFont typeface="Wingdings 3" panose="05040102010807070707" pitchFamily="18" charset="2"/>
              <a:buChar char=""/>
            </a:pPr>
            <a:r>
              <a:rPr lang="fr-FR" dirty="0"/>
              <a:t>4 modes per session</a:t>
            </a:r>
          </a:p>
          <a:p>
            <a:pPr marL="285750" indent="-285750">
              <a:buFont typeface="Wingdings 3" panose="05040102010807070707" pitchFamily="18" charset="2"/>
              <a:buChar char=""/>
            </a:pPr>
            <a:r>
              <a:rPr lang="fr-FR" dirty="0"/>
              <a:t>One session per participant</a:t>
            </a:r>
          </a:p>
          <a:p>
            <a:pPr marL="285750" indent="-285750">
              <a:buFont typeface="Wingdings 3" panose="05040102010807070707" pitchFamily="18" charset="2"/>
              <a:buChar char=""/>
            </a:pPr>
            <a:r>
              <a:rPr lang="fr-FR" dirty="0"/>
              <a:t>12 participants</a:t>
            </a:r>
          </a:p>
        </p:txBody>
      </p:sp>
    </p:spTree>
    <p:extLst>
      <p:ext uri="{BB962C8B-B14F-4D97-AF65-F5344CB8AC3E}">
        <p14:creationId xmlns:p14="http://schemas.microsoft.com/office/powerpoint/2010/main" val="278285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6D432-462D-335F-D4A3-8E4EE16C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fr-FR" dirty="0" err="1"/>
              <a:t>Experiment</a:t>
            </a:r>
            <a:r>
              <a:rPr lang="fr-FR" dirty="0"/>
              <a:t> design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8D15E-B5A4-D4D4-FE1F-A46CAA242775}"/>
              </a:ext>
            </a:extLst>
          </p:cNvPr>
          <p:cNvSpPr>
            <a:spLocks/>
          </p:cNvSpPr>
          <p:nvPr/>
        </p:nvSpPr>
        <p:spPr>
          <a:xfrm>
            <a:off x="717686" y="2819750"/>
            <a:ext cx="3568716" cy="190341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29184">
              <a:spcAft>
                <a:spcPts val="600"/>
              </a:spcAft>
            </a:pPr>
            <a:r>
              <a:rPr lang="fr-FR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modes : </a:t>
            </a:r>
          </a:p>
          <a:p>
            <a:pPr marL="614934" lvl="1" indent="-285750" defTabSz="329184"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</a:t>
            </a:r>
            <a:r>
              <a:rPr lang="fr-FR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100% amplitude</a:t>
            </a:r>
          </a:p>
          <a:p>
            <a:pPr marL="614934" lvl="1" indent="-285750" defTabSz="329184"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</a:t>
            </a:r>
            <a:r>
              <a:rPr lang="fr-FR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40% amplitude</a:t>
            </a:r>
          </a:p>
          <a:p>
            <a:pPr marL="614934" lvl="1" indent="-285750" defTabSz="329184"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fr-FR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Burst</a:t>
            </a: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-VEP 100% amplitude</a:t>
            </a:r>
          </a:p>
          <a:p>
            <a:pPr marL="614934" lvl="1" indent="-285750" defTabSz="329184"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´"/>
            </a:pPr>
            <a:r>
              <a:rPr lang="fr-FR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Burst</a:t>
            </a:r>
            <a:r>
              <a:rPr lang="fr-F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-VEP 40% amplitude </a:t>
            </a:r>
            <a:endParaRPr lang="fr-FR" sz="28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C6AE0DC-2083-0DEE-1B75-437116F84AFD}"/>
              </a:ext>
            </a:extLst>
          </p:cNvPr>
          <p:cNvSpPr txBox="1">
            <a:spLocks/>
          </p:cNvSpPr>
          <p:nvPr/>
        </p:nvSpPr>
        <p:spPr>
          <a:xfrm>
            <a:off x="4747412" y="2819750"/>
            <a:ext cx="3158188" cy="1380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58368">
              <a:spcBef>
                <a:spcPts val="720"/>
              </a:spcBef>
              <a:buNone/>
            </a:pPr>
            <a:r>
              <a:rPr lang="fr-FR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subjective questions:</a:t>
            </a: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</a:t>
            </a:r>
            <a:r>
              <a:rPr lang="fr-F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comfort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Mental </a:t>
            </a:r>
            <a:r>
              <a:rPr lang="fr-F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tiredness</a:t>
            </a:r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Intrusiveness</a:t>
            </a:r>
            <a:endParaRPr lang="fr-FR" sz="20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2F00977-B7F6-571A-9504-94D39603D3B8}"/>
              </a:ext>
            </a:extLst>
          </p:cNvPr>
          <p:cNvSpPr txBox="1">
            <a:spLocks/>
          </p:cNvSpPr>
          <p:nvPr/>
        </p:nvSpPr>
        <p:spPr>
          <a:xfrm>
            <a:off x="8366610" y="2819749"/>
            <a:ext cx="3568716" cy="1380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58368">
              <a:spcBef>
                <a:spcPts val="720"/>
              </a:spcBef>
              <a:buNone/>
            </a:pPr>
            <a:r>
              <a:rPr lang="fr-FR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performance </a:t>
            </a:r>
            <a:r>
              <a:rPr lang="fr-FR" sz="20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criterions</a:t>
            </a:r>
            <a:r>
              <a:rPr lang="fr-FR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 </a:t>
            </a:r>
            <a:r>
              <a:rPr lang="fr-F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</a:t>
            </a: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 time</a:t>
            </a:r>
          </a:p>
          <a:p>
            <a:pPr marL="614934" lvl="1" indent="-285750" defTabSz="658368">
              <a:spcBef>
                <a:spcPts val="36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3221519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1440</TotalTime>
  <Words>390</Words>
  <Application>Microsoft Office PowerPoint</Application>
  <PresentationFormat>Grand écran</PresentationFormat>
  <Paragraphs>81</Paragraphs>
  <Slides>15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Brin</vt:lpstr>
      <vt:lpstr>Burst c-VEP Based BCI:  Optimizing stimulus design for enhanced classification with minimal calibration data and improved user experience  Kalou Cabrera Castillos, Simon Ladouce, Ludovic Darmet, Frédéric Dehais</vt:lpstr>
      <vt:lpstr>Plan </vt:lpstr>
      <vt:lpstr>Paradigm</vt:lpstr>
      <vt:lpstr>M-sequence design</vt:lpstr>
      <vt:lpstr>Burst-VEP design</vt:lpstr>
      <vt:lpstr>Difference between C-VEP and Burst-VEP</vt:lpstr>
      <vt:lpstr>Experiment</vt:lpstr>
      <vt:lpstr>Experiment design</vt:lpstr>
      <vt:lpstr>Experiment design </vt:lpstr>
      <vt:lpstr>Classification</vt:lpstr>
      <vt:lpstr>CNN</vt:lpstr>
      <vt:lpstr>Results</vt:lpstr>
      <vt:lpstr>Subjectives Results</vt:lpstr>
      <vt:lpstr>Performance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Burst c-VEP Based BCI:  Optimizing stimulus design for enhanced classification with minimal calibration data and improved user experience</dc:title>
  <dc:creator>Sebastien VELUT</dc:creator>
  <cp:lastModifiedBy>Sebastien VELUT</cp:lastModifiedBy>
  <cp:revision>31</cp:revision>
  <dcterms:created xsi:type="dcterms:W3CDTF">2024-01-15T09:13:21Z</dcterms:created>
  <dcterms:modified xsi:type="dcterms:W3CDTF">2024-01-23T10:56:13Z</dcterms:modified>
</cp:coreProperties>
</file>