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1" r:id="rId4"/>
    <p:sldId id="292" r:id="rId5"/>
    <p:sldId id="293" r:id="rId6"/>
    <p:sldId id="294" r:id="rId7"/>
    <p:sldId id="297" r:id="rId8"/>
    <p:sldId id="360" r:id="rId9"/>
    <p:sldId id="361" r:id="rId10"/>
    <p:sldId id="301" r:id="rId11"/>
    <p:sldId id="302" r:id="rId12"/>
    <p:sldId id="303" r:id="rId13"/>
    <p:sldId id="309" r:id="rId14"/>
    <p:sldId id="306" r:id="rId15"/>
    <p:sldId id="307" r:id="rId16"/>
    <p:sldId id="310" r:id="rId17"/>
    <p:sldId id="315" r:id="rId18"/>
    <p:sldId id="324" r:id="rId19"/>
    <p:sldId id="325" r:id="rId20"/>
    <p:sldId id="326" r:id="rId21"/>
    <p:sldId id="363" r:id="rId22"/>
    <p:sldId id="362" r:id="rId23"/>
    <p:sldId id="368" r:id="rId24"/>
    <p:sldId id="364" r:id="rId25"/>
    <p:sldId id="369" r:id="rId26"/>
    <p:sldId id="370" r:id="rId27"/>
    <p:sldId id="365" r:id="rId28"/>
    <p:sldId id="366" r:id="rId2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én Fernández" initials="BF" lastIdx="3" clrIdx="0">
    <p:extLst>
      <p:ext uri="{19B8F6BF-5375-455C-9EA6-DF929625EA0E}">
        <p15:presenceInfo xmlns:p15="http://schemas.microsoft.com/office/powerpoint/2012/main" userId="70069931a54e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FF64-BC0C-4C01-9342-EE4F10F3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41ED88-11A9-4E2A-9B6C-D0209C3E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D8036-1D26-482E-86C1-CADD6D07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F3906-EA15-43DD-98E3-4AF6B086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634CD-26C2-4FFF-86E4-8969F64F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23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106C6-0AC0-4488-A680-9BD22F8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A4A525-CF2C-45CA-944D-A7E0E26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6BB5C-BFBC-4B58-ADB3-1857B65E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8D4B4-566E-464A-8F8A-08B7DE3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2B755-145D-4363-8A52-1206B7B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44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64D770-207E-4812-BCD1-A2CC2C19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74F4A-F987-4B40-BBDD-43265A93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94F71-6981-492A-BAD1-DF739113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BB413-9C19-496A-BAC2-64AEA2CA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9CE11-F145-444C-BD06-02311730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372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9712-D1B2-423F-B070-FF37A2A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76429-CBF0-4B74-92C3-2DD1D5ED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24C07-13F2-4B52-8315-A305AE30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4FDBA-5344-40EC-888D-4EAC5CA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0217B-BC99-4BF1-958D-17E552AD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E62DC-5C54-41D3-9C87-DA245E8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E4993-967F-4A8E-99D7-029EED6F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F6C71-4A53-48B9-985D-3B582FB3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7165F-D7C3-4703-8B61-252D993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2EADB-8D20-4BBB-9E55-AB4CCCF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D007D-F74B-4CD3-9662-3D102047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E0E8C-454D-46DA-B77F-27635828E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5C1ED-D4DB-4042-B557-2C5B3032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2E971F-6CFB-481C-977A-37BE1DC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70A7F-BB0B-4DCC-AB68-F6BF1DDE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6DAB-D6C9-4932-870D-0154585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17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11DE-20DC-490D-9979-B22EE08B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A17E8-DF95-45F7-85C5-597AE23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D1F863-E05B-4830-9F6C-5CB05E47A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EF21E-ACEC-4990-BB77-DE5CC559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AB4589-0B69-46DF-B87C-25C9E115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526804-5EFE-48C2-8B11-BCFEFC84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1BBC69-E600-4800-8C87-D19D2C82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F4C535-4F7B-4853-842F-5EE1EBA0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6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8903C-7B68-4123-81AD-6F1B383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849AD1-4A7C-4F52-A350-3B6AF91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264A9B-E243-4AAA-A17C-F2C63CA1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9C997E-5595-47CA-BB2A-F5C01BF4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6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0D3EF7-BC71-4021-9ABF-9A02E64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DD3296-BC10-4047-B165-A31513AA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0AF83-A06E-404A-9ADB-1A6DD46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33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EC908-A782-4749-BB87-514FE60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0EBB7-A10D-48C8-B2C6-6A3EDF19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A4ECF-4BEC-4712-97DE-F4F3756F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E3AE0-9AD3-41D7-9BEC-759DF0ED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9CE54-1560-418C-ACB5-7AE25AFD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98FC1-2E57-4AD2-8A13-F7E55EC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40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B910-16EC-4FF3-A212-AE22DAE7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0E0825-24C0-4623-9299-75759CAF8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A31D23-5F77-471A-BC95-9E957991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ECFA8-904D-4D26-983B-225BF4AB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5E79C-BD4D-4C98-931B-4731901D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F2075-1BC2-4376-B23A-C139DE3C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94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2940E3-186E-4DF2-B96C-39432FCC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4B8AA-29A3-4E72-88DB-952C0A39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EEAE7-B73B-4FB4-9616-06DA2FF6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5275-F529-487C-AB6F-F3850D5E4153}" type="datetimeFigureOut">
              <a:rPr lang="es-CL" smtClean="0"/>
              <a:t>07-07-2022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E00CF-7997-42F5-80D4-E4869BD5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7F864-ED35-438E-B648-491C66018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94E2-8FD9-482A-94A0-B9CD7C8E9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6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5617F-BC4C-480B-8C8D-B3A4D81F4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Series de Tiempo</a:t>
            </a:r>
            <a:br>
              <a:rPr lang="es-CL" dirty="0"/>
            </a:br>
            <a:r>
              <a:rPr lang="es-CL" dirty="0"/>
              <a:t>Modelos AR y 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F2B59-62DF-4CCD-B12C-DAA5B3146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</a:t>
            </a:r>
            <a:r>
              <a:rPr lang="es-CL" dirty="0" err="1"/>
              <a:t>odrigo</a:t>
            </a:r>
            <a:r>
              <a:rPr lang="es-CL" dirty="0"/>
              <a:t> Ortiz, PhD</a:t>
            </a:r>
          </a:p>
        </p:txBody>
      </p:sp>
    </p:spTree>
    <p:extLst>
      <p:ext uri="{BB962C8B-B14F-4D97-AF65-F5344CB8AC3E}">
        <p14:creationId xmlns:p14="http://schemas.microsoft.com/office/powerpoint/2010/main" val="3305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A255-C5D0-4D23-B4C3-0DBD4BE1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95"/>
            <a:ext cx="10515600" cy="915035"/>
          </a:xfrm>
        </p:spPr>
        <p:txBody>
          <a:bodyPr/>
          <a:lstStyle/>
          <a:p>
            <a:r>
              <a:rPr lang="es-CL" dirty="0"/>
              <a:t>Estacionariedad débil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A854-7785-46B1-827E-D32850B6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991402"/>
            <a:ext cx="11377061" cy="5332396"/>
          </a:xfrm>
        </p:spPr>
        <p:txBody>
          <a:bodyPr/>
          <a:lstStyle/>
          <a:p>
            <a:endParaRPr lang="es-CL" dirty="0"/>
          </a:p>
          <a:p>
            <a:r>
              <a:rPr lang="es-CL" dirty="0"/>
              <a:t>En general, para trabajar con series de tiempo, </a:t>
            </a:r>
            <a:r>
              <a:rPr lang="es-CL" b="1" dirty="0"/>
              <a:t>debemos restringir en algo en nivel de dependencia y el nivel de heterogeneidad</a:t>
            </a:r>
            <a:r>
              <a:rPr lang="es-CL" dirty="0"/>
              <a:t> (no vamos a trabajar con cualquier cosa).</a:t>
            </a:r>
          </a:p>
          <a:p>
            <a:endParaRPr lang="es-CL" dirty="0"/>
          </a:p>
          <a:p>
            <a:r>
              <a:rPr lang="es-CL" dirty="0"/>
              <a:t>En algún sentido, vamos a trabajar con cosas “más generales” dado que </a:t>
            </a:r>
            <a:r>
              <a:rPr lang="es-CL" b="1" dirty="0"/>
              <a:t>derribamos el supuesto </a:t>
            </a:r>
            <a:r>
              <a:rPr lang="es-CL" b="1" dirty="0" err="1"/>
              <a:t>iid</a:t>
            </a:r>
            <a:r>
              <a:rPr lang="es-CL" dirty="0"/>
              <a:t>. En otro sentido, </a:t>
            </a:r>
            <a:r>
              <a:rPr lang="es-CL" b="1" dirty="0"/>
              <a:t>relajar este supuesto introduce restricciones adicionales sobre los momentos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48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A255-C5D0-4D23-B4C3-0DBD4BE1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Estacionariedad débil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F8A854-7785-46B1-827E-D32850B6F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En palabras sencillas, estamos pidiendo alguna </a:t>
                </a:r>
                <a:r>
                  <a:rPr lang="es-CL" b="1" dirty="0"/>
                  <a:t>noción de estabilidad y tratabilidad</a:t>
                </a:r>
                <a:r>
                  <a:rPr lang="es-CL" dirty="0"/>
                  <a:t>. Intentaremos </a:t>
                </a:r>
                <a:r>
                  <a:rPr lang="es-CL" b="1" dirty="0"/>
                  <a:t>explotar la estructura estable del proceso</a:t>
                </a:r>
                <a:r>
                  <a:rPr lang="es-CL" dirty="0"/>
                  <a:t>. Una serie inestable sería, por ejemplo,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. </a:t>
                </a:r>
              </a:p>
              <a:p>
                <a:r>
                  <a:rPr lang="es-CL" dirty="0"/>
                  <a:t>Notar que </a:t>
                </a:r>
                <a:r>
                  <a:rPr lang="es-CL" b="1" dirty="0"/>
                  <a:t>el proceso no tiene un valor esperado</a:t>
                </a:r>
                <a:r>
                  <a:rPr lang="es-CL" dirty="0"/>
                  <a:t>, sino que </a:t>
                </a:r>
                <a:r>
                  <a:rPr lang="es-CL" b="1" dirty="0"/>
                  <a:t>cada variable aleatoria</a:t>
                </a:r>
                <a:r>
                  <a:rPr lang="es-CL" dirty="0"/>
                  <a:t>, en cada tiempo, </a:t>
                </a:r>
                <a:r>
                  <a:rPr lang="es-CL" b="1" dirty="0"/>
                  <a:t>posee un valor esperado distinto</a:t>
                </a:r>
                <a:r>
                  <a:rPr lang="es-CL" dirty="0"/>
                  <a:t>.</a:t>
                </a:r>
              </a:p>
              <a:p>
                <a:r>
                  <a:rPr lang="es-CL" dirty="0"/>
                  <a:t> El problema de este ejemplo es que, para inferir algo sobre el proceso, solo disponemos de </a:t>
                </a:r>
                <a:r>
                  <a:rPr lang="es-CL" b="1" dirty="0"/>
                  <a:t>una observación!!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F8A854-7785-46B1-827E-D32850B6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A255-C5D0-4D23-B4C3-0DBD4BE1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Estacionariedad débil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F8A854-7785-46B1-827E-D32850B6F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757" y="1395663"/>
                <a:ext cx="11710737" cy="5261812"/>
              </a:xfrm>
            </p:spPr>
            <p:txBody>
              <a:bodyPr/>
              <a:lstStyle/>
              <a:p>
                <a:r>
                  <a:rPr lang="es-CL" dirty="0"/>
                  <a:t>Diremos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 es un proceso estacionario en covarianzas (o débilmente estacionario) </a:t>
                </a:r>
                <a:r>
                  <a:rPr lang="es-CL" dirty="0" err="1"/>
                  <a:t>ssi</a:t>
                </a:r>
                <a:r>
                  <a:rPr lang="es-CL" dirty="0"/>
                  <a:t>:</a:t>
                </a:r>
              </a:p>
              <a:p>
                <a:r>
                  <a:rPr lang="es-CL" dirty="0"/>
                  <a:t>1)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L" b="0" dirty="0"/>
              </a:p>
              <a:p>
                <a:r>
                  <a:rPr lang="es-CL" dirty="0"/>
                  <a:t>2)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/>
              </a:p>
              <a:p>
                <a:r>
                  <a:rPr lang="es-CL" dirty="0"/>
                  <a:t>Notar que de 2) se desprende que la </a:t>
                </a:r>
                <a:r>
                  <a:rPr lang="es-CL" b="1" dirty="0"/>
                  <a:t>varianza tampoco depende de t (j=0).</a:t>
                </a:r>
              </a:p>
              <a:p>
                <a:r>
                  <a:rPr lang="es-CL" dirty="0"/>
                  <a:t>En otras palabras, los dos primeros momentos del proceso son invariantes en el tiempo. </a:t>
                </a:r>
                <a:r>
                  <a:rPr lang="es-CL" b="1" dirty="0"/>
                  <a:t>En particular, las </a:t>
                </a:r>
                <a:r>
                  <a:rPr lang="es-CL" b="1" dirty="0" err="1"/>
                  <a:t>autocovarianzas</a:t>
                </a:r>
                <a:r>
                  <a:rPr lang="es-CL" b="1" dirty="0"/>
                  <a:t> dependen de su distancia </a:t>
                </a:r>
                <a:r>
                  <a:rPr lang="es-CL" b="1" dirty="0" err="1"/>
                  <a:t>intertemporal</a:t>
                </a:r>
                <a:r>
                  <a:rPr lang="es-CL" b="1" dirty="0"/>
                  <a:t> j, pero no de t.</a:t>
                </a:r>
              </a:p>
              <a:p>
                <a:r>
                  <a:rPr lang="es-CL" dirty="0"/>
                  <a:t>Si bien existen distintas nociones de estacionariedad (</a:t>
                </a:r>
                <a:r>
                  <a:rPr lang="es-CL" dirty="0" err="1"/>
                  <a:t>e.g</a:t>
                </a:r>
                <a:r>
                  <a:rPr lang="es-CL" dirty="0"/>
                  <a:t>., estacionariedad fuerte o estricta), durante el curso usualmente nos referiremos a estacionariedad débil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8F8A854-7785-46B1-827E-D32850B6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757" y="1395663"/>
                <a:ext cx="11710737" cy="5261812"/>
              </a:xfrm>
              <a:blipFill>
                <a:blip r:embed="rId2"/>
                <a:stretch>
                  <a:fillRect l="-937" t="-1970" r="-2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13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EC56-A04C-4C19-8107-62605951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66675"/>
            <a:ext cx="11830050" cy="1152525"/>
          </a:xfrm>
        </p:spPr>
        <p:txBody>
          <a:bodyPr>
            <a:normAutofit fontScale="90000"/>
          </a:bodyPr>
          <a:lstStyle/>
          <a:p>
            <a:r>
              <a:rPr lang="es-CL" dirty="0"/>
              <a:t>Volviendo a series financieras: ¿Cuál se aproxima más al concepto de estacionariedad: Precios o Retornos?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C95CFC-49D6-4C72-BD97-EC1A6F34A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6" y="1609725"/>
            <a:ext cx="11666373" cy="4133849"/>
          </a:xfrm>
        </p:spPr>
      </p:pic>
    </p:spTree>
    <p:extLst>
      <p:ext uri="{BB962C8B-B14F-4D97-AF65-F5344CB8AC3E}">
        <p14:creationId xmlns:p14="http://schemas.microsoft.com/office/powerpoint/2010/main" val="410694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2E1DB-529C-4C26-AC83-B28EDA8D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23825"/>
            <a:ext cx="11849101" cy="1114425"/>
          </a:xfrm>
        </p:spPr>
        <p:txBody>
          <a:bodyPr>
            <a:normAutofit/>
          </a:bodyPr>
          <a:lstStyle/>
          <a:p>
            <a:r>
              <a:rPr lang="es-CL" dirty="0"/>
              <a:t>El Ruido Blanco (White </a:t>
            </a:r>
            <a:r>
              <a:rPr lang="es-CL" dirty="0" err="1"/>
              <a:t>Noise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730372-5BA9-4E09-83C6-517C7A5D9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238250"/>
                <a:ext cx="11591926" cy="5210175"/>
              </a:xfrm>
            </p:spPr>
            <p:txBody>
              <a:bodyPr/>
              <a:lstStyle/>
              <a:p>
                <a:r>
                  <a:rPr lang="es-CL" dirty="0"/>
                  <a:t>Diremos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s-CL" dirty="0"/>
                  <a:t> es ruido blanco </a:t>
                </a:r>
                <a:r>
                  <a:rPr lang="es-CL" dirty="0" err="1"/>
                  <a:t>ssi</a:t>
                </a:r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b="0" dirty="0"/>
              </a:p>
              <a:p>
                <a:pPr marL="0" indent="0">
                  <a:buNone/>
                </a:pPr>
                <a:endParaRPr lang="es-CL" b="0" dirty="0"/>
              </a:p>
              <a:p>
                <a:endParaRPr lang="es-CL" b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730372-5BA9-4E09-83C6-517C7A5D9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238250"/>
                <a:ext cx="11591926" cy="5210175"/>
              </a:xfrm>
              <a:blipFill>
                <a:blip r:embed="rId2"/>
                <a:stretch>
                  <a:fillRect l="-946" t="-18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0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D258-F3CC-4869-A765-1160BDD6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8255"/>
            <a:ext cx="11277600" cy="991395"/>
          </a:xfrm>
        </p:spPr>
        <p:txBody>
          <a:bodyPr/>
          <a:lstStyle/>
          <a:p>
            <a:r>
              <a:rPr lang="es-CL" dirty="0"/>
              <a:t>¿Son los siguientes procesos estacionarios?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41B1B-4C06-4B3F-9F55-8DA67D14E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04874"/>
                <a:ext cx="11544300" cy="5724525"/>
              </a:xfrm>
            </p:spPr>
            <p:txBody>
              <a:bodyPr/>
              <a:lstStyle/>
              <a:p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L" b="0" dirty="0"/>
              </a:p>
              <a:p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L" b="0" dirty="0"/>
              </a:p>
              <a:p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</m:t>
                    </m:r>
                    <m:d>
                      <m:dPr>
                        <m:ctrlP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𝑠𝑒𝑛</m:t>
                    </m:r>
                    <m:d>
                      <m:dPr>
                        <m:ctrlP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L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Con </a:t>
                </a:r>
                <a14:m>
                  <m:oMath xmlns:m="http://schemas.openxmlformats.org/officeDocument/2006/math"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~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C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CL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independientes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(1,1) ∀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𝑖𝑚𝑝𝑎𝑟</m:t>
                    </m:r>
                  </m:oMath>
                </a14:m>
                <a:r>
                  <a:rPr lang="es-C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𝑒𝑥𝑝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(1) ∀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𝑝𝑎𝑟</m:t>
                    </m:r>
                  </m:oMath>
                </a14:m>
                <a:r>
                  <a:rPr lang="es-CL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CL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Ambas son independientes entre sí. Entre normales, entre sí y entre t.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CL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L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B041B1B-4C06-4B3F-9F55-8DA67D14E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04874"/>
                <a:ext cx="11544300" cy="5724525"/>
              </a:xfrm>
              <a:blipFill>
                <a:blip r:embed="rId2"/>
                <a:stretch>
                  <a:fillRect l="-1109" t="-14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5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B8DC8-0AB2-47ED-B937-1A31599D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642"/>
            <a:ext cx="10515600" cy="1303254"/>
          </a:xfrm>
        </p:spPr>
        <p:txBody>
          <a:bodyPr/>
          <a:lstStyle/>
          <a:p>
            <a:r>
              <a:rPr lang="es-CL" dirty="0"/>
              <a:t>Operadores de rezago (Back-shift </a:t>
            </a:r>
            <a:r>
              <a:rPr lang="es-CL" dirty="0" err="1"/>
              <a:t>operator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8F595F4-43B7-48DE-B33D-AC4355313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21" y="609600"/>
                <a:ext cx="11309684" cy="5807242"/>
              </a:xfrm>
            </p:spPr>
            <p:txBody>
              <a:bodyPr/>
              <a:lstStyle/>
              <a:p>
                <a:r>
                  <a:rPr lang="es-CL" dirty="0"/>
                  <a:t>Dependiendo de los libros, lo verán denotados como L (</a:t>
                </a:r>
                <a:r>
                  <a:rPr lang="es-CL" dirty="0" err="1"/>
                  <a:t>Lag</a:t>
                </a:r>
                <a:r>
                  <a:rPr lang="es-CL" dirty="0"/>
                  <a:t>) o B (Back-shift).</a:t>
                </a:r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𝐿𝑐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𝑐𝐿</m:t>
                                </m:r>
                              </m:e>
                            </m:d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𝑐𝐿</m:t>
                                </m:r>
                              </m:e>
                            </m:d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𝑐𝑜𝑛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nary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8F595F4-43B7-48DE-B33D-AC4355313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21" y="609600"/>
                <a:ext cx="11309684" cy="5807242"/>
              </a:xfrm>
              <a:blipFill>
                <a:blip r:embed="rId2"/>
                <a:stretch>
                  <a:fillRect l="-970" t="-167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85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6FB3-3D9C-4352-B9A8-7F44B57C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Modelos AR(p)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8AA2D-BB88-4CB2-9698-9491126D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31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47E17-FBCD-4094-AD1E-9A9DF99C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Esperanza y varianza incondicional para un AR(1) estacionario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1E536B-9867-4EAB-B026-9D559D331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         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CL" b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1E536B-9867-4EAB-B026-9D559D331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1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CD23-7B1E-4E2F-A444-FEA652B4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L" dirty="0"/>
              <a:t>El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EE37A1-8BBB-4B97-8D99-9E464558A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095" y="1299411"/>
                <a:ext cx="10936705" cy="4973052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Un paseo aleatorio puede pensarse como un AR(1) no estacionario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Estas series suelen mostrar “tendencias por tramos” o “tendencias estocásticas”; esto es, un RW está compuesto por distintas tendencias van cambiando de pendiente en forma aleatoria.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=…=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EE37A1-8BBB-4B97-8D99-9E464558A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095" y="1299411"/>
                <a:ext cx="10936705" cy="4973052"/>
              </a:xfrm>
              <a:blipFill>
                <a:blip r:embed="rId2"/>
                <a:stretch>
                  <a:fillRect l="-1003" t="-19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1771C-856A-4878-9FD9-B4592F5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 articuladoras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6FEF91-ED85-41F9-A1A8-817EC71B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son las ST?</a:t>
            </a:r>
          </a:p>
          <a:p>
            <a:r>
              <a:rPr lang="es-CL" dirty="0"/>
              <a:t>¿Qué las caracteriza?</a:t>
            </a:r>
          </a:p>
          <a:p>
            <a:r>
              <a:rPr lang="es-CL" dirty="0"/>
              <a:t>¿Qué condiciones vamos a exigir sobre las ST?</a:t>
            </a:r>
          </a:p>
          <a:p>
            <a:endParaRPr lang="es-CL" dirty="0"/>
          </a:p>
          <a:p>
            <a:r>
              <a:rPr lang="es-CL" dirty="0"/>
              <a:t>Lecturas sugeridas: </a:t>
            </a:r>
          </a:p>
          <a:p>
            <a:r>
              <a:rPr lang="es-CL" dirty="0"/>
              <a:t>1) Brooks (hasta el capítulo 6)</a:t>
            </a:r>
          </a:p>
          <a:p>
            <a:r>
              <a:rPr lang="es-CL" dirty="0"/>
              <a:t>2) </a:t>
            </a:r>
            <a:r>
              <a:rPr lang="es-CL" dirty="0" err="1"/>
              <a:t>Enders</a:t>
            </a:r>
            <a:r>
              <a:rPr lang="es-CL" dirty="0"/>
              <a:t> (</a:t>
            </a:r>
            <a:r>
              <a:rPr lang="es-CL" dirty="0" err="1"/>
              <a:t>cap</a:t>
            </a:r>
            <a:r>
              <a:rPr lang="es-CL" dirty="0"/>
              <a:t> 1-2) (Esta lectura es algo más compleja).</a:t>
            </a:r>
          </a:p>
        </p:txBody>
      </p:sp>
    </p:spTree>
    <p:extLst>
      <p:ext uri="{BB962C8B-B14F-4D97-AF65-F5344CB8AC3E}">
        <p14:creationId xmlns:p14="http://schemas.microsoft.com/office/powerpoint/2010/main" val="131694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F726-BA30-4682-99A8-F04D2160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s-CL" dirty="0"/>
              <a:t>El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Walk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6A35EE-F4AF-4073-85CF-10D57603E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926" y="681037"/>
                <a:ext cx="11550316" cy="602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=…=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Notar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 indica que los shocks nunca desaparecen en la serie (tienen un efecto perpetuo).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L" dirty="0"/>
                  <a:t> es una tendencia determinística,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es una CI.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6A35EE-F4AF-4073-85CF-10D57603E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926" y="681037"/>
                <a:ext cx="11550316" cy="6024563"/>
              </a:xfr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9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6FB3-3D9C-4352-B9A8-7F44B57C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Modelos MA(q)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8AA2D-BB88-4CB2-9698-9491126D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52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86B5-1B4F-2CF4-5003-2757B5FE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Medias Móviles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2EF961-B0DF-51ED-2E69-9CADA221D4AD}"/>
                  </a:ext>
                </a:extLst>
              </p:cNvPr>
              <p:cNvSpPr txBox="1"/>
              <p:nvPr/>
            </p:nvSpPr>
            <p:spPr>
              <a:xfrm>
                <a:off x="960120" y="1949159"/>
                <a:ext cx="10805160" cy="1200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CL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CL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−...−</m:t>
                      </m:r>
                      <m:sSub>
                        <m:sSubPr>
                          <m:ctrlP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L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CL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=1,...,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𝑝𝑎𝑟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á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𝑚𝑒𝑡𝑟𝑜𝑠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{</m:t>
                    </m:r>
                    <m:sSub>
                      <m:sSubPr>
                        <m:ctrlP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~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𝑅𝐵</m:t>
                    </m:r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s-CL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CL" sz="2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2EF961-B0DF-51ED-2E69-9CADA221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1949159"/>
                <a:ext cx="10805160" cy="1200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3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6FB3-3D9C-4352-B9A8-7F44B57C0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Funciones de auto covarianza y auto correlación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8AA2D-BB88-4CB2-9698-9491126D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13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355E3BF-31BD-191B-1DA4-EE11E26580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Función de </a:t>
                </a:r>
                <a:r>
                  <a:rPr lang="es-CL" dirty="0" err="1"/>
                  <a:t>auto-covarianza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s-CL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y </a:t>
                </a:r>
                <a:br>
                  <a:rPr lang="es-CL" dirty="0"/>
                </a:br>
                <a:r>
                  <a:rPr lang="es-CL" dirty="0"/>
                  <a:t>Función de autocorrelación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L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355E3BF-31BD-191B-1DA4-EE11E2658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382" b="-239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AE1E2-618D-32CE-7D6F-8CBCAA3B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MA(1)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E6B9E7F-56CD-2EE5-056F-959B04618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946" y="2278127"/>
          <a:ext cx="9060092" cy="379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02800" imgH="2598480" progId="PBrush">
                  <p:embed/>
                </p:oleObj>
              </mc:Choice>
              <mc:Fallback>
                <p:oleObj name="Bitmap Image" r:id="rId3" imgW="6202800" imgH="259848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1E6B9E7F-56CD-2EE5-056F-959B04618B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946" y="2278127"/>
                        <a:ext cx="9060092" cy="379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1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E9A2-C6B5-9604-488F-18A5939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propuestos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2E59A4-60A5-0F5F-4C63-7635EC957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Sea un modelo MA(2),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 RB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CL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CL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CL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s-CL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CL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L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s-CL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(1) Calcule la media y la varianza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s-C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buNone/>
                </a:pPr>
                <a:r>
                  <a:rPr lang="es-MX" dirty="0"/>
                  <a:t>(2) Deduzca la función de autocorrelación para este proceso.</a:t>
                </a:r>
              </a:p>
              <a:p>
                <a:pPr marL="0" indent="0">
                  <a:buNone/>
                </a:pP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2E59A4-60A5-0F5F-4C63-7635EC95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9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E9A2-C6B5-9604-488F-18A5939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propuestos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2E59A4-60A5-0F5F-4C63-7635EC957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Sea un modelo AR(1)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         , 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𝑊𝑁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(1)Calcule la media (incondicional)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buNone/>
                </a:pPr>
                <a:r>
                  <a:rPr lang="es-MX" dirty="0"/>
                  <a:t>(2) Calcule la varianza (incondicional)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buNone/>
                </a:pPr>
                <a:r>
                  <a:rPr lang="es-MX" dirty="0"/>
                  <a:t>(3) Deduzca la función de autocorrelación para este proceso.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2E59A4-60A5-0F5F-4C63-7635EC95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1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355E3BF-31BD-191B-1DA4-EE11E26580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Función de </a:t>
                </a:r>
                <a:r>
                  <a:rPr lang="es-CL" dirty="0" err="1"/>
                  <a:t>auto-covarianza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s-CL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y </a:t>
                </a:r>
                <a:br>
                  <a:rPr lang="es-CL" dirty="0"/>
                </a:br>
                <a:r>
                  <a:rPr lang="es-CL" dirty="0"/>
                  <a:t>Función de autocorrelación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L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355E3BF-31BD-191B-1DA4-EE11E2658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382" b="-239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AE1E2-618D-32CE-7D6F-8CBCAA3B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AR(1)</a:t>
            </a:r>
            <a:endParaRPr lang="es-CL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A20CEED-EDA2-C2FD-8C68-D4175AEC4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030" y="1690688"/>
          <a:ext cx="8157288" cy="4915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19920" imgH="3627000" progId="PBrush">
                  <p:embed/>
                </p:oleObj>
              </mc:Choice>
              <mc:Fallback>
                <p:oleObj name="Bitmap Image" r:id="rId3" imgW="6019920" imgH="362700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A20CEED-EDA2-C2FD-8C68-D4175AEC47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030" y="1690688"/>
                        <a:ext cx="8157288" cy="4915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588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355E3BF-31BD-191B-1DA4-EE11E26580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Función de </a:t>
                </a:r>
                <a:r>
                  <a:rPr lang="es-CL" dirty="0" err="1"/>
                  <a:t>auto-covarianza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s-CL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y </a:t>
                </a:r>
                <a:br>
                  <a:rPr lang="es-CL" dirty="0"/>
                </a:br>
                <a:r>
                  <a:rPr lang="es-CL" dirty="0"/>
                  <a:t>Función de autocorrelación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L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355E3BF-31BD-191B-1DA4-EE11E2658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382" b="-239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AE1E2-618D-32CE-7D6F-8CBCAA3B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AR(1)</a:t>
            </a:r>
            <a:endParaRPr lang="es-CL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BB87BEE-A123-03E0-752E-7FFAFF8E9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3747" y="1858022"/>
          <a:ext cx="6690049" cy="445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602600" imgH="3063240" progId="PBrush">
                  <p:embed/>
                </p:oleObj>
              </mc:Choice>
              <mc:Fallback>
                <p:oleObj name="Bitmap Image" r:id="rId3" imgW="4602600" imgH="3063240" progId="PBrush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BB87BEE-A123-03E0-752E-7FFAFF8E9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3747" y="1858022"/>
                        <a:ext cx="6690049" cy="4453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6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12F74-6F80-4327-96EA-836F3BA6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4BD90-DF94-4FF6-A446-87425D6A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733174"/>
          </a:xfrm>
        </p:spPr>
        <p:txBody>
          <a:bodyPr/>
          <a:lstStyle/>
          <a:p>
            <a:r>
              <a:rPr lang="es-CL" dirty="0"/>
              <a:t>Las series de tiempo poseen una gran </a:t>
            </a:r>
            <a:r>
              <a:rPr lang="es-CL" b="1" dirty="0"/>
              <a:t>“bendición”, </a:t>
            </a:r>
            <a:r>
              <a:rPr lang="es-CL" dirty="0"/>
              <a:t>que a la vez es su gran </a:t>
            </a:r>
            <a:r>
              <a:rPr lang="es-CL" b="1" dirty="0"/>
              <a:t>“maldición”</a:t>
            </a:r>
          </a:p>
          <a:p>
            <a:endParaRPr lang="es-CL" dirty="0"/>
          </a:p>
          <a:p>
            <a:r>
              <a:rPr lang="es-CL" dirty="0"/>
              <a:t>Una propiedad distintiva de las ST es la </a:t>
            </a:r>
            <a:r>
              <a:rPr lang="es-CL" b="1" dirty="0"/>
              <a:t>dependencia</a:t>
            </a:r>
            <a:r>
              <a:rPr lang="es-CL" dirty="0"/>
              <a:t> temporal de las series. Es una bendición pues nos permite decir algo sobre la serie en el futuro (dado el conjunto de información actual).</a:t>
            </a:r>
          </a:p>
          <a:p>
            <a:endParaRPr lang="es-CL" dirty="0"/>
          </a:p>
          <a:p>
            <a:r>
              <a:rPr lang="es-CL" dirty="0"/>
              <a:t>Es una maldición pues dificulta el poder establecer “verdaderas” relaciones, y a la vez dificulta el análisis estadístico (los supuestos de </a:t>
            </a:r>
            <a:r>
              <a:rPr lang="es-CL" dirty="0" err="1"/>
              <a:t>i.i.d</a:t>
            </a:r>
            <a:r>
              <a:rPr lang="es-CL" dirty="0"/>
              <a:t> parecen demasiado fuertes en este contexto).</a:t>
            </a:r>
          </a:p>
        </p:txBody>
      </p:sp>
    </p:spTree>
    <p:extLst>
      <p:ext uri="{BB962C8B-B14F-4D97-AF65-F5344CB8AC3E}">
        <p14:creationId xmlns:p14="http://schemas.microsoft.com/office/powerpoint/2010/main" val="21973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F694-826A-4A5E-8D0D-4C0B6D67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27151"/>
          </a:xfrm>
        </p:spPr>
        <p:txBody>
          <a:bodyPr/>
          <a:lstStyle/>
          <a:p>
            <a:r>
              <a:rPr lang="es-CL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D17B35-4DE5-49CB-BE51-5CDCB768A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7162"/>
                <a:ext cx="10515600" cy="4819801"/>
              </a:xfrm>
            </p:spPr>
            <p:txBody>
              <a:bodyPr/>
              <a:lstStyle/>
              <a:p>
                <a:r>
                  <a:rPr lang="es-CL" dirty="0"/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serie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tiempo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s-CL" dirty="0"/>
                  <a:t> es una </a:t>
                </a:r>
                <a:r>
                  <a:rPr lang="es-CL" b="1" dirty="0"/>
                  <a:t>colección de variables indexadas en el tiempo</a:t>
                </a:r>
                <a:r>
                  <a:rPr lang="es-CL" dirty="0"/>
                  <a:t>.</a:t>
                </a:r>
              </a:p>
              <a:p>
                <a:r>
                  <a:rPr lang="es-CL" dirty="0"/>
                  <a:t>Esta colección de variables aleatorias tienen asociadas (obviamente) distribuciones de probabilidad.</a:t>
                </a:r>
              </a:p>
              <a:p>
                <a:r>
                  <a:rPr lang="es-CL" dirty="0"/>
                  <a:t>Supongamos queremos decir algo acerca de los momentos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dirty="0"/>
                  <a:t>. Asumamos su valor esperado existe; luego: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s-CL" b="0" dirty="0"/>
              </a:p>
              <a:p>
                <a:r>
                  <a:rPr lang="es-CL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L" dirty="0"/>
                  <a:t> es simplemente la función de densidad de probabilidad de la variable aleatoria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D17B35-4DE5-49CB-BE51-5CDCB768A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7162"/>
                <a:ext cx="10515600" cy="4819801"/>
              </a:xfrm>
              <a:blipFill>
                <a:blip r:embed="rId2"/>
                <a:stretch>
                  <a:fillRect l="-1043" t="-21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7572F-A789-4A21-AB72-EED0103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22768FF-08F1-4661-9EB5-2AA7D94AE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La varianza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dirty="0"/>
                  <a:t> (en caso de existir)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s-CL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dirty="0" err="1"/>
                  <a:t>autocovarianza</a:t>
                </a:r>
                <a:r>
                  <a:rPr lang="es-CL" dirty="0"/>
                  <a:t> de orden “j” (qué es?) viene dada por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Y por tanto, la autocorrelación de orden “j”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  <m:rad>
                          <m:radPr>
                            <m:degHide m:val="on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+1−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22768FF-08F1-4661-9EB5-2AA7D94AE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4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A6148B-9E83-4B08-A76F-A42B0A61B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Notar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dirty="0"/>
                  <a:t> están indexadas en t+1 !!</a:t>
                </a:r>
              </a:p>
              <a:p>
                <a:r>
                  <a:rPr lang="es-CL" dirty="0"/>
                  <a:t>¿Cómo estimar estos momentos? Si tuviéramos N realizaciones </a:t>
                </a:r>
                <a:r>
                  <a:rPr lang="es-CL" b="1" dirty="0"/>
                  <a:t>independientes</a:t>
                </a:r>
                <a:r>
                  <a:rPr lang="es-CL" dirty="0"/>
                  <a:t> del proceso, podríamos utilizar la LGN. Esto implicaría que conocemos </a:t>
                </a:r>
                <a:r>
                  <a:rPr lang="es-CL" b="1" dirty="0"/>
                  <a:t>realidades paralelas (?).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s-CL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s-CL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s-CL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lit/>
                          </m:rPr>
                          <a:rPr lang="es-C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es-CL" dirty="0"/>
              </a:p>
              <a:p>
                <a:r>
                  <a:rPr lang="es-CL" dirty="0"/>
                  <a:t>En definitiva, requeriríamos observar múltiples realizaciones de la realidad para obtener los momentos (en caso de existir) de Y en t+1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FA6148B-9E83-4B08-A76F-A42B0A61B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9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234EB918-D57F-488C-97BE-03CF2765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5849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A255-C5D0-4D23-B4C3-0DBD4BE1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Quizás estamos ante un proceso estocástico de este estilo…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A97168-2730-41B7-B972-D8620BB3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587" y="2391569"/>
            <a:ext cx="5838825" cy="3219450"/>
          </a:xfrm>
        </p:spPr>
      </p:pic>
    </p:spTree>
    <p:extLst>
      <p:ext uri="{BB962C8B-B14F-4D97-AF65-F5344CB8AC3E}">
        <p14:creationId xmlns:p14="http://schemas.microsoft.com/office/powerpoint/2010/main" val="351605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A354-1767-0311-2527-54B29DDF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Definiciones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4F1D17-41C4-CE4D-62A8-6508DD4B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Definición 1: Llamamos </a:t>
                </a:r>
                <a:r>
                  <a:rPr lang="es-MX" i="1" dirty="0"/>
                  <a:t>proceso estocástico</a:t>
                </a:r>
                <a:r>
                  <a:rPr lang="es-MX" dirty="0"/>
                  <a:t> a una sucesión de variables aleatorias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=−∞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,..,−1,0,1,…,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r>
                  <a:rPr lang="es-MX" dirty="0"/>
                  <a:t>Definición 2: Se llama </a:t>
                </a:r>
                <a:r>
                  <a:rPr lang="es-MX" i="1" dirty="0"/>
                  <a:t>ruido blanco</a:t>
                </a:r>
                <a:r>
                  <a:rPr lang="es-MX" dirty="0"/>
                  <a:t> a una sucesión de variables aleatorias con esperanza cero, igual varianza e independientes en el tiempo. En lo sucesivo, denotamos por ruido blanco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4F1D17-41C4-CE4D-62A8-6508DD4B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2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A354-1767-0311-2527-54B29DDF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Definiciones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4F1D17-41C4-CE4D-62A8-6508DD4B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Definición 3: Un proceso estocásticos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dirty="0"/>
                  <a:t> </a:t>
                </a:r>
                <a:r>
                  <a:rPr lang="es-MX" i="1" dirty="0"/>
                  <a:t>es estacionario en el sentido estricto</a:t>
                </a:r>
                <a:r>
                  <a:rPr lang="es-MX" dirty="0"/>
                  <a:t> si para toda m-tupla 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y todo entero </a:t>
                </a:r>
                <a:r>
                  <a:rPr lang="es-MX" i="1" dirty="0"/>
                  <a:t>k</a:t>
                </a:r>
                <a:r>
                  <a:rPr lang="es-MX" dirty="0"/>
                  <a:t> el vector de variables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tienen la misma distribución de probabilidad conjunta que en vector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4F1D17-41C4-CE4D-62A8-6508DD4B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258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1344</Words>
  <Application>Microsoft Office PowerPoint</Application>
  <PresentationFormat>Panorámica</PresentationFormat>
  <Paragraphs>131</Paragraphs>
  <Slides>28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Tema de Office</vt:lpstr>
      <vt:lpstr>Bitmap Image</vt:lpstr>
      <vt:lpstr>Series de Tiempo Modelos AR y MA</vt:lpstr>
      <vt:lpstr>Preguntas articuladoras</vt:lpstr>
      <vt:lpstr>Introducción</vt:lpstr>
      <vt:lpstr>Introducción</vt:lpstr>
      <vt:lpstr>Introducción</vt:lpstr>
      <vt:lpstr>Introducción</vt:lpstr>
      <vt:lpstr>Quizás estamos ante un proceso estocástico de este estilo…</vt:lpstr>
      <vt:lpstr>Definiciones</vt:lpstr>
      <vt:lpstr>Definiciones</vt:lpstr>
      <vt:lpstr>Estacionariedad débil</vt:lpstr>
      <vt:lpstr>Estacionariedad débil</vt:lpstr>
      <vt:lpstr>Estacionariedad débil</vt:lpstr>
      <vt:lpstr>Volviendo a series financieras: ¿Cuál se aproxima más al concepto de estacionariedad: Precios o Retornos?</vt:lpstr>
      <vt:lpstr>El Ruido Blanco (White Noise)</vt:lpstr>
      <vt:lpstr>¿Son los siguientes procesos estacionarios?</vt:lpstr>
      <vt:lpstr>Operadores de rezago (Back-shift operator)</vt:lpstr>
      <vt:lpstr>Modelos AR(p)</vt:lpstr>
      <vt:lpstr>Esperanza y varianza incondicional para un AR(1) estacionario</vt:lpstr>
      <vt:lpstr>El Random Walk</vt:lpstr>
      <vt:lpstr>El Random Walk</vt:lpstr>
      <vt:lpstr>Modelos MA(q)</vt:lpstr>
      <vt:lpstr>Modelos de Medias Móviles</vt:lpstr>
      <vt:lpstr>Funciones de auto covarianza y auto correlación</vt:lpstr>
      <vt:lpstr>Función de auto-covarianza λ_ky  Función de autocorrelación ρ_k</vt:lpstr>
      <vt:lpstr>Ejercicios propuestos</vt:lpstr>
      <vt:lpstr>Ejercicios propuestos</vt:lpstr>
      <vt:lpstr>Función de auto-covarianza λ_ky  Función de autocorrelación ρ_k</vt:lpstr>
      <vt:lpstr>Función de auto-covarianza λ_ky  Función de autocorrelación ρ_k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Econometría Financiera Clase 1: Repaso Estadística</dc:title>
  <dc:creator>Belén Fernández</dc:creator>
  <cp:lastModifiedBy>Rodrigo Ortiz Henríquez</cp:lastModifiedBy>
  <cp:revision>116</cp:revision>
  <dcterms:created xsi:type="dcterms:W3CDTF">2021-06-22T17:58:48Z</dcterms:created>
  <dcterms:modified xsi:type="dcterms:W3CDTF">2022-07-08T00:55:51Z</dcterms:modified>
</cp:coreProperties>
</file>