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46" r:id="rId3"/>
    <p:sldId id="342" r:id="rId4"/>
    <p:sldId id="344" r:id="rId5"/>
    <p:sldId id="345" r:id="rId6"/>
    <p:sldId id="374" r:id="rId7"/>
    <p:sldId id="347" r:id="rId8"/>
    <p:sldId id="343" r:id="rId9"/>
    <p:sldId id="350" r:id="rId10"/>
    <p:sldId id="348" r:id="rId11"/>
    <p:sldId id="351" r:id="rId12"/>
    <p:sldId id="354" r:id="rId13"/>
    <p:sldId id="355" r:id="rId14"/>
    <p:sldId id="357" r:id="rId15"/>
    <p:sldId id="360" r:id="rId16"/>
    <p:sldId id="362" r:id="rId17"/>
    <p:sldId id="363" r:id="rId18"/>
    <p:sldId id="364" r:id="rId19"/>
    <p:sldId id="375" r:id="rId20"/>
    <p:sldId id="377" r:id="rId21"/>
    <p:sldId id="365" r:id="rId22"/>
    <p:sldId id="366" r:id="rId23"/>
    <p:sldId id="367" r:id="rId24"/>
    <p:sldId id="368" r:id="rId25"/>
    <p:sldId id="369" r:id="rId26"/>
    <p:sldId id="373" r:id="rId27"/>
    <p:sldId id="370" r:id="rId28"/>
    <p:sldId id="371" r:id="rId29"/>
    <p:sldId id="361" r:id="rId30"/>
    <p:sldId id="376" r:id="rId3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én Fernández" initials="BF" lastIdx="3" clrIdx="0">
    <p:extLst>
      <p:ext uri="{19B8F6BF-5375-455C-9EA6-DF929625EA0E}">
        <p15:presenceInfo xmlns:p15="http://schemas.microsoft.com/office/powerpoint/2012/main" userId="70069931a54e7c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9" autoAdjust="0"/>
    <p:restoredTop sz="88669" autoAdjust="0"/>
  </p:normalViewPr>
  <p:slideViewPr>
    <p:cSldViewPr snapToGrid="0">
      <p:cViewPr varScale="1">
        <p:scale>
          <a:sx n="141" d="100"/>
          <a:sy n="141" d="100"/>
        </p:scale>
        <p:origin x="1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56C5C-E28C-491E-85A7-D5507E60EA27}" type="datetimeFigureOut">
              <a:rPr lang="es-CL" smtClean="0"/>
              <a:t>17-08-22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DF7FA-5027-4D56-8B06-CE708B40BB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904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8FF64-BC0C-4C01-9342-EE4F10F3D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41ED88-11A9-4E2A-9B6C-D0209C3EB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8D8036-1D26-482E-86C1-CADD6D07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5275-F529-487C-AB6F-F3850D5E4153}" type="datetimeFigureOut">
              <a:rPr lang="es-CL" smtClean="0"/>
              <a:t>17-08-22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9F3906-EA15-43DD-98E3-4AF6B086C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F634CD-26C2-4FFF-86E4-8969F64F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94E2-8FD9-482A-94A0-B9CD7C8E93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237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106C6-0AC0-4488-A680-9BD22F83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A4A525-CF2C-45CA-944D-A7E0E26E0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B6BB5C-BFBC-4B58-ADB3-1857B65E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5275-F529-487C-AB6F-F3850D5E4153}" type="datetimeFigureOut">
              <a:rPr lang="es-CL" smtClean="0"/>
              <a:t>17-08-22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28D4B4-566E-464A-8F8A-08B7DE345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32B755-145D-4363-8A52-1206B7BE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94E2-8FD9-482A-94A0-B9CD7C8E93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7442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64D770-207E-4812-BCD1-A2CC2C19C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774F4A-F987-4B40-BBDD-43265A93E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994F71-6981-492A-BAD1-DF739113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5275-F529-487C-AB6F-F3850D5E4153}" type="datetimeFigureOut">
              <a:rPr lang="es-CL" smtClean="0"/>
              <a:t>17-08-22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FBB413-9C19-496A-BAC2-64AEA2CA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09CE11-F145-444C-BD06-02311730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94E2-8FD9-482A-94A0-B9CD7C8E93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372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C9712-D1B2-423F-B070-FF37A2AE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376429-CBF0-4B74-92C3-2DD1D5EDC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124C07-13F2-4B52-8315-A305AE30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5275-F529-487C-AB6F-F3850D5E4153}" type="datetimeFigureOut">
              <a:rPr lang="es-CL" smtClean="0"/>
              <a:t>17-08-22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54FDBA-5344-40EC-888D-4EAC5CA9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90217B-BC99-4BF1-958D-17E552AD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94E2-8FD9-482A-94A0-B9CD7C8E93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319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E62DC-5C54-41D3-9C87-DA245E86D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3E4993-967F-4A8E-99D7-029EED6F6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7F6C71-4A53-48B9-985D-3B582FB3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5275-F529-487C-AB6F-F3850D5E4153}" type="datetimeFigureOut">
              <a:rPr lang="es-CL" smtClean="0"/>
              <a:t>17-08-22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17165F-D7C3-4703-8B61-252D993F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02EADB-8D20-4BBB-9E55-AB4CCCF6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94E2-8FD9-482A-94A0-B9CD7C8E93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5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D007D-F74B-4CD3-9662-3D102047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EE0E8C-454D-46DA-B77F-27635828E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C5C1ED-D4DB-4042-B557-2C5B3032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2E971F-6CFB-481C-977A-37BE1DC1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5275-F529-487C-AB6F-F3850D5E4153}" type="datetimeFigureOut">
              <a:rPr lang="es-CL" smtClean="0"/>
              <a:t>17-08-22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670A7F-BB0B-4DCC-AB68-F6BF1DDE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A46DAB-D6C9-4932-870D-01545851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94E2-8FD9-482A-94A0-B9CD7C8E93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9179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A11DE-20DC-490D-9979-B22EE08BB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CA17E8-DF95-45F7-85C5-597AE2324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D1F863-E05B-4830-9F6C-5CB05E47A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2EF21E-ACEC-4990-BB77-DE5CC5598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3AB4589-0B69-46DF-B87C-25C9E1155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5526804-5EFE-48C2-8B11-BCFEFC84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5275-F529-487C-AB6F-F3850D5E4153}" type="datetimeFigureOut">
              <a:rPr lang="es-CL" smtClean="0"/>
              <a:t>17-08-22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81BBC69-E600-4800-8C87-D19D2C823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4F4C535-4F7B-4853-842F-5EE1EBA0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94E2-8FD9-482A-94A0-B9CD7C8E93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761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8903C-7B68-4123-81AD-6F1B3833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7849AD1-4A7C-4F52-A350-3B6AF912C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5275-F529-487C-AB6F-F3850D5E4153}" type="datetimeFigureOut">
              <a:rPr lang="es-CL" smtClean="0"/>
              <a:t>17-08-22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264A9B-E243-4AAA-A17C-F2C63CA1A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F9C997E-5595-47CA-BB2A-F5C01BF4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94E2-8FD9-482A-94A0-B9CD7C8E93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860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50D3EF7-BC71-4021-9ABF-9A02E644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5275-F529-487C-AB6F-F3850D5E4153}" type="datetimeFigureOut">
              <a:rPr lang="es-CL" smtClean="0"/>
              <a:t>17-08-22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DD3296-BC10-4047-B165-A31513AA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40AF83-A06E-404A-9ADB-1A6DD46B3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94E2-8FD9-482A-94A0-B9CD7C8E93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331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EC908-A782-4749-BB87-514FE602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60EBB7-A10D-48C8-B2C6-6A3EDF193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EA4ECF-4BEC-4712-97DE-F4F3756F3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2E3AE0-9AD3-41D7-9BEC-759DF0ED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5275-F529-487C-AB6F-F3850D5E4153}" type="datetimeFigureOut">
              <a:rPr lang="es-CL" smtClean="0"/>
              <a:t>17-08-22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B9CE54-1560-418C-ACB5-7AE25AFD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898FC1-2E57-4AD2-8A13-F7E55EC6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94E2-8FD9-482A-94A0-B9CD7C8E93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402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1B910-16EC-4FF3-A212-AE22DAE7D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0E0825-24C0-4623-9299-75759CAF8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A31D23-5F77-471A-BC95-9E9579917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EECFA8-904D-4D26-983B-225BF4ABE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5275-F529-487C-AB6F-F3850D5E4153}" type="datetimeFigureOut">
              <a:rPr lang="es-CL" smtClean="0"/>
              <a:t>17-08-22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25E79C-BD4D-4C98-931B-4731901D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BF2075-1BC2-4376-B23A-C139DE3C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94E2-8FD9-482A-94A0-B9CD7C8E93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194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42940E3-186E-4DF2-B96C-39432FCC2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F4B8AA-29A3-4E72-88DB-952C0A39E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EEAE7-B73B-4FB4-9616-06DA2FF67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C5275-F529-487C-AB6F-F3850D5E4153}" type="datetimeFigureOut">
              <a:rPr lang="es-CL" smtClean="0"/>
              <a:t>17-08-22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4E00CF-7997-42F5-80D4-E4869BD5A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F7F864-ED35-438E-B648-491C66018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E94E2-8FD9-482A-94A0-B9CD7C8E93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5161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5617F-BC4C-480B-8C8D-B3A4D81F4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b="1" dirty="0"/>
              <a:t>Tema 4: Metodología de Box Jenkins (ARIMA)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2F2B59-62DF-4CCD-B12C-DAA5B31461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R</a:t>
            </a:r>
            <a:r>
              <a:rPr lang="es-CL" dirty="0" err="1"/>
              <a:t>odrigo</a:t>
            </a:r>
            <a:r>
              <a:rPr lang="es-CL" dirty="0"/>
              <a:t> Ortiz, PhD</a:t>
            </a:r>
          </a:p>
        </p:txBody>
      </p:sp>
    </p:spTree>
    <p:extLst>
      <p:ext uri="{BB962C8B-B14F-4D97-AF65-F5344CB8AC3E}">
        <p14:creationId xmlns:p14="http://schemas.microsoft.com/office/powerpoint/2010/main" val="330555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4506F-3B8C-EFD2-C2EC-A5F9CFDC0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3. Modelos autorregresivos</a:t>
            </a:r>
            <a:endParaRPr lang="es-CL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51777E30-380F-7392-9444-531D49E8DA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807665"/>
              </p:ext>
            </p:extLst>
          </p:nvPr>
        </p:nvGraphicFramePr>
        <p:xfrm>
          <a:off x="427492" y="1460726"/>
          <a:ext cx="6872287" cy="494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6872040" imgH="4944960" progId="Paint.Picture">
                  <p:embed/>
                </p:oleObj>
              </mc:Choice>
              <mc:Fallback>
                <p:oleObj name="Imagen de mapa de bits" r:id="rId2" imgW="6872040" imgH="49449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7492" y="1460726"/>
                        <a:ext cx="6872287" cy="4945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E9452DD4-E8DE-396F-A9AD-4DE3A08E195C}"/>
              </a:ext>
            </a:extLst>
          </p:cNvPr>
          <p:cNvSpPr txBox="1"/>
          <p:nvPr/>
        </p:nvSpPr>
        <p:spPr>
          <a:xfrm>
            <a:off x="7707085" y="2458721"/>
            <a:ext cx="41474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0" i="0" u="none" strike="noStrike" baseline="0" dirty="0"/>
              <a:t>Los coeficientes de autocorrelación se aproximan gradualmente al cero, a la vez que los coeficientes de autocorrelación parcial caen a cero después del primer retraso de tiempo.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15153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4506F-3B8C-EFD2-C2EC-A5F9CFDC0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3. Modelos autorregresivos</a:t>
            </a:r>
            <a:endParaRPr lang="es-CL" dirty="0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7E1D9EBF-268F-A1A9-B9B7-678F436F35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508556"/>
              </p:ext>
            </p:extLst>
          </p:nvPr>
        </p:nvGraphicFramePr>
        <p:xfrm>
          <a:off x="218168" y="1503816"/>
          <a:ext cx="6661150" cy="471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6661080" imgH="4719600" progId="Paint.Picture">
                  <p:embed/>
                </p:oleObj>
              </mc:Choice>
              <mc:Fallback>
                <p:oleObj name="Imagen de mapa de bits" r:id="rId2" imgW="6661080" imgH="4719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8168" y="1503816"/>
                        <a:ext cx="6661150" cy="4719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01EEDF32-7920-4965-7209-52E9E8F80878}"/>
              </a:ext>
            </a:extLst>
          </p:cNvPr>
          <p:cNvSpPr txBox="1"/>
          <p:nvPr/>
        </p:nvSpPr>
        <p:spPr>
          <a:xfrm>
            <a:off x="7625215" y="2222271"/>
            <a:ext cx="391364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De nuevo, los coeficientes de autocorrelación se aproximan a cero y los coeficientes de autocorrelación parcial caen a cero después del segundo tiempo de retraso.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85287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8589E-8475-74BC-F9DD-0F4FABAE1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4. Modelos de promedio móvil</a:t>
            </a:r>
            <a:endParaRPr lang="es-CL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5996D39F-0FB0-19BD-3B87-13894B747B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762828"/>
              </p:ext>
            </p:extLst>
          </p:nvPr>
        </p:nvGraphicFramePr>
        <p:xfrm>
          <a:off x="838200" y="1806575"/>
          <a:ext cx="10176005" cy="4332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7617600" imgH="3242520" progId="Paint.Picture">
                  <p:embed/>
                </p:oleObj>
              </mc:Choice>
              <mc:Fallback>
                <p:oleObj name="Imagen de mapa de bits" r:id="rId2" imgW="7617600" imgH="3242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1806575"/>
                        <a:ext cx="10176005" cy="4332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1033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98BD2-6FA5-59C9-39E4-ABAD3EF38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4. Modelos de promedio móvil</a:t>
            </a:r>
            <a:endParaRPr lang="es-CL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47D7C474-5606-D1EF-6EF7-E61E639FE0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230153"/>
              </p:ext>
            </p:extLst>
          </p:nvPr>
        </p:nvGraphicFramePr>
        <p:xfrm>
          <a:off x="419100" y="1514475"/>
          <a:ext cx="6323013" cy="490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6323400" imgH="4902480" progId="Paint.Picture">
                  <p:embed/>
                </p:oleObj>
              </mc:Choice>
              <mc:Fallback>
                <p:oleObj name="Imagen de mapa de bits" r:id="rId2" imgW="6323400" imgH="49024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" y="1514475"/>
                        <a:ext cx="6323013" cy="490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92C27D08-4302-D09B-699D-DFDEFA02D4B7}"/>
              </a:ext>
            </a:extLst>
          </p:cNvPr>
          <p:cNvSpPr txBox="1"/>
          <p:nvPr/>
        </p:nvSpPr>
        <p:spPr>
          <a:xfrm>
            <a:off x="6955971" y="1938554"/>
            <a:ext cx="45502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L" sz="1800" b="0" i="0" u="none" strike="noStrike" baseline="0" dirty="0">
                <a:solidFill>
                  <a:srgbClr val="000000"/>
                </a:solidFill>
                <a:latin typeface="TimesTen-Roman"/>
              </a:rPr>
              <a:t>Los coeficientes 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TimesTen-Roman"/>
              </a:rPr>
              <a:t>de autocorrelación en el modelo MA(1) caen a cero después del primer retraso de tiempo, mientras que los coeficientes de autocorrelación parcial también se aproximan al cero pero lo hacen gradualmente. </a:t>
            </a:r>
          </a:p>
        </p:txBody>
      </p:sp>
    </p:spTree>
    <p:extLst>
      <p:ext uri="{BB962C8B-B14F-4D97-AF65-F5344CB8AC3E}">
        <p14:creationId xmlns:p14="http://schemas.microsoft.com/office/powerpoint/2010/main" val="2952731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98BD2-6FA5-59C9-39E4-ABAD3EF38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4. Modelos de promedio móvil</a:t>
            </a:r>
            <a:endParaRPr lang="es-C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2C27D08-4302-D09B-699D-DFDEFA02D4B7}"/>
              </a:ext>
            </a:extLst>
          </p:cNvPr>
          <p:cNvSpPr txBox="1"/>
          <p:nvPr/>
        </p:nvSpPr>
        <p:spPr>
          <a:xfrm>
            <a:off x="6955971" y="1938553"/>
            <a:ext cx="47026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0" i="0" u="none" strike="noStrike" baseline="0" dirty="0">
                <a:solidFill>
                  <a:srgbClr val="000000"/>
                </a:solidFill>
                <a:latin typeface="TimesTen-Roman"/>
              </a:rPr>
              <a:t>Además, los coeficientes de autocorrelación del modelo MA(2) equivalen a cero después del segundo retraso de tiempo, mientras que los coeficientes </a:t>
            </a:r>
            <a:r>
              <a:rPr lang="es-CL" sz="1800" b="0" i="0" u="none" strike="noStrike" baseline="0" dirty="0">
                <a:solidFill>
                  <a:srgbClr val="000000"/>
                </a:solidFill>
                <a:latin typeface="TimesTen-Roman"/>
              </a:rPr>
              <a:t>de autocorrelación parcial se aproximan a cero gradualmente.</a:t>
            </a:r>
            <a:endParaRPr lang="es-CL" dirty="0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EFEF2C48-EDC1-3CB1-70B2-D24F54F1D7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714133"/>
              </p:ext>
            </p:extLst>
          </p:nvPr>
        </p:nvGraphicFramePr>
        <p:xfrm>
          <a:off x="368074" y="1459139"/>
          <a:ext cx="6296025" cy="467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6295320" imgH="4677480" progId="Paint.Picture">
                  <p:embed/>
                </p:oleObj>
              </mc:Choice>
              <mc:Fallback>
                <p:oleObj name="Imagen de mapa de bits" r:id="rId2" imgW="6295320" imgH="46774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8074" y="1459139"/>
                        <a:ext cx="6296025" cy="467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6066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412D3-80F5-B0EE-932E-BBB2F6ABE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6. Método Box-Jenkins </a:t>
            </a:r>
            <a:br>
              <a:rPr lang="es-MX" dirty="0"/>
            </a:br>
            <a:r>
              <a:rPr lang="es-MX" b="1" dirty="0"/>
              <a:t>Paso 1: identificación del modelo</a:t>
            </a:r>
            <a:endParaRPr lang="es-CL" b="1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6877AC2-C0C5-6AFB-5FB0-DA8B0848A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1. El primer paso en la identificación del modelo es determinar si la serie es estacionaria; es decir, si la serie de tiempo aparenta variar alrededor de un nivel fijo.</a:t>
            </a:r>
          </a:p>
          <a:p>
            <a:pPr lvl="1"/>
            <a:r>
              <a:rPr lang="es-MX" dirty="0"/>
              <a:t>Una serie de tiempo no estacionaria se indica si la serie parece crecer o decrecer con relación al tiempo y las autocorrelaciones no pueden desvanecerse con rapidez.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70811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28A3F-6CD3-0992-F3A8-533077E2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Paso 1: identificación del modelo</a:t>
            </a:r>
            <a:br>
              <a:rPr lang="es-MX" dirty="0"/>
            </a:br>
            <a:r>
              <a:rPr lang="es-MX" dirty="0"/>
              <a:t>Ejemplo: Serie no estacionaria</a:t>
            </a:r>
            <a:endParaRPr lang="es-CL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D4248EE8-80F9-4AB4-4C3D-2E923AEAE8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811993"/>
              </p:ext>
            </p:extLst>
          </p:nvPr>
        </p:nvGraphicFramePr>
        <p:xfrm>
          <a:off x="2577872" y="1690688"/>
          <a:ext cx="6381071" cy="471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5662080" imgH="4185000" progId="Paint.Picture">
                  <p:embed/>
                </p:oleObj>
              </mc:Choice>
              <mc:Fallback>
                <p:oleObj name="Imagen de mapa de bits" r:id="rId2" imgW="5662080" imgH="41850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77872" y="1690688"/>
                        <a:ext cx="6381071" cy="4715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085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FBC78-390B-9D4E-D9DF-EDA0504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Paso 1: identificación del modelo</a:t>
            </a:r>
            <a:br>
              <a:rPr lang="es-MX" dirty="0"/>
            </a:br>
            <a:r>
              <a:rPr lang="es-MX" dirty="0"/>
              <a:t>Primera diferencia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02B415-818D-F236-950A-E9DDB3C5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 la serie no es estacionaria, con frecuencia puede convertirse en una serie estacionaria al tomar sus diferencias.</a:t>
            </a:r>
            <a:endParaRPr lang="es-CL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1A11C1C0-6EF9-A16E-F13A-8B653394C0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578277"/>
              </p:ext>
            </p:extLst>
          </p:nvPr>
        </p:nvGraphicFramePr>
        <p:xfrm>
          <a:off x="838200" y="2847296"/>
          <a:ext cx="10922605" cy="320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7336440" imgH="2152440" progId="Paint.Picture">
                  <p:embed/>
                </p:oleObj>
              </mc:Choice>
              <mc:Fallback>
                <p:oleObj name="Imagen de mapa de bits" r:id="rId2" imgW="7336440" imgH="21524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2847296"/>
                        <a:ext cx="10922605" cy="3205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5870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7E370-CA0C-C610-5AAE-E333B8859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Paso 1: identificación del modelo</a:t>
            </a:r>
            <a:br>
              <a:rPr lang="es-MX" dirty="0"/>
            </a:br>
            <a:r>
              <a:rPr lang="es-MX" dirty="0"/>
              <a:t>ARIMA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5BBCEA-C854-6AF1-F496-8FC33137F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Se toman diferencias hasta que la gráfica de los datos indica que </a:t>
            </a:r>
          </a:p>
          <a:p>
            <a:pPr lvl="1"/>
            <a:r>
              <a:rPr lang="es-MX" dirty="0"/>
              <a:t>la serie varía alrededor de un nivel fijo y</a:t>
            </a:r>
          </a:p>
          <a:p>
            <a:pPr lvl="1"/>
            <a:r>
              <a:rPr lang="es-MX" dirty="0"/>
              <a:t>las autocorrelaciones de la muestra desaparecen con rapidez</a:t>
            </a:r>
          </a:p>
          <a:p>
            <a:r>
              <a:rPr lang="es-MX" dirty="0"/>
              <a:t>El número de diferencias requerido para lograr un estado estacionario se denota por la </a:t>
            </a:r>
            <a:r>
              <a:rPr lang="es-MX" dirty="0">
                <a:solidFill>
                  <a:srgbClr val="FF0000"/>
                </a:solidFill>
              </a:rPr>
              <a:t>d</a:t>
            </a:r>
            <a:r>
              <a:rPr lang="es-MX" dirty="0"/>
              <a:t>. </a:t>
            </a:r>
          </a:p>
          <a:p>
            <a:r>
              <a:rPr lang="es-MX" dirty="0"/>
              <a:t>A los modelos para las series que no son estacionarías se les llama </a:t>
            </a:r>
            <a:r>
              <a:rPr lang="es-MX" dirty="0">
                <a:solidFill>
                  <a:srgbClr val="FF0000"/>
                </a:solidFill>
              </a:rPr>
              <a:t>modelos de promedio móvil integrados autorregresivos </a:t>
            </a:r>
            <a:r>
              <a:rPr lang="es-MX" dirty="0"/>
              <a:t>y se denotan como ARIMA (p, d, q).</a:t>
            </a:r>
          </a:p>
        </p:txBody>
      </p:sp>
    </p:spTree>
    <p:extLst>
      <p:ext uri="{BB962C8B-B14F-4D97-AF65-F5344CB8AC3E}">
        <p14:creationId xmlns:p14="http://schemas.microsoft.com/office/powerpoint/2010/main" val="4109585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7E370-CA0C-C610-5AAE-E333B8859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Paso 1: identificación del modelo</a:t>
            </a:r>
            <a:br>
              <a:rPr lang="es-MX" dirty="0"/>
            </a:br>
            <a:r>
              <a:rPr lang="es-MX" dirty="0"/>
              <a:t>ARIMA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5BBCEA-C854-6AF1-F496-8FC33137F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En este caso, p indica el orden de la parte autorregresiva, d indica el orden de la diferencia y q, el orden de la parte de promedio móvil. </a:t>
            </a:r>
          </a:p>
          <a:p>
            <a:r>
              <a:rPr lang="es-MX" dirty="0"/>
              <a:t>Si la serie original es estacionaria, entonces d = 0 y los modelos ARIMA se reducen a modelos ARMA. </a:t>
            </a:r>
          </a:p>
          <a:p>
            <a:r>
              <a:rPr lang="es-MX" dirty="0"/>
              <a:t>En consecuencia, desde este punto, la notación ARIMA (p, d, q) se utiliza para indicar los modelos tanto para series de tiempo estacionarias (d = 0) como para las no estacionarias (d &gt;0).</a:t>
            </a:r>
          </a:p>
        </p:txBody>
      </p:sp>
    </p:spTree>
    <p:extLst>
      <p:ext uri="{BB962C8B-B14F-4D97-AF65-F5344CB8AC3E}">
        <p14:creationId xmlns:p14="http://schemas.microsoft.com/office/powerpoint/2010/main" val="272052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CFF58-3189-F50B-516C-D331765D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Contenidos clase de hoy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7D5ED4-DFCE-44DF-0B17-CF08BF6B9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s-MX" dirty="0"/>
              <a:t>Introducción</a:t>
            </a:r>
          </a:p>
          <a:p>
            <a:pPr marL="514350" indent="-514350">
              <a:buAutoNum type="arabicPeriod"/>
            </a:pPr>
            <a:r>
              <a:rPr lang="es-MX" dirty="0"/>
              <a:t>LA METODOLOGÍA BOX-JENKINS</a:t>
            </a:r>
          </a:p>
          <a:p>
            <a:pPr marL="514350" indent="-514350">
              <a:buAutoNum type="arabicPeriod"/>
            </a:pPr>
            <a:r>
              <a:rPr lang="es-MX" dirty="0"/>
              <a:t>Modelos autorregresivos</a:t>
            </a:r>
          </a:p>
          <a:p>
            <a:pPr marL="514350" indent="-514350">
              <a:buAutoNum type="arabicPeriod"/>
            </a:pPr>
            <a:r>
              <a:rPr lang="es-MX" dirty="0"/>
              <a:t>Ejemplo Modelos autorregresivos</a:t>
            </a:r>
          </a:p>
          <a:p>
            <a:pPr marL="514350" indent="-514350">
              <a:buAutoNum type="arabicPeriod"/>
            </a:pPr>
            <a:r>
              <a:rPr lang="es-MX" dirty="0"/>
              <a:t>Modelos de promedio móvil</a:t>
            </a:r>
          </a:p>
          <a:p>
            <a:pPr marL="514350" indent="-514350">
              <a:buAutoNum type="arabicPeriod"/>
            </a:pPr>
            <a:r>
              <a:rPr lang="es-MX" dirty="0"/>
              <a:t>Ejemplo Modelos de promedio móvil</a:t>
            </a:r>
          </a:p>
          <a:p>
            <a:pPr marL="514350" indent="-514350">
              <a:buAutoNum type="arabicPeriod"/>
            </a:pPr>
            <a:r>
              <a:rPr lang="es-MX" dirty="0"/>
              <a:t>Método Box-Jenkins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49331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7EFF1-4B85-9B96-F419-DB530742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Test para raíz unitaria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A89AD41-4B5F-ED0E-7D61-6ED71F0479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Prueba </a:t>
                </a:r>
                <a:r>
                  <a:rPr lang="es-CL" dirty="0" err="1"/>
                  <a:t>Dickey</a:t>
                </a:r>
                <a:r>
                  <a:rPr lang="es-CL" dirty="0"/>
                  <a:t>-Fuller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No es </a:t>
                </a:r>
                <a:r>
                  <a:rPr lang="en-US" dirty="0" err="1"/>
                  <a:t>estacionaria</a:t>
                </a:r>
                <a:r>
                  <a:rPr lang="en-US" dirty="0"/>
                  <a:t> (</a:t>
                </a:r>
                <a:r>
                  <a:rPr lang="en-US" dirty="0" err="1"/>
                  <a:t>raíz</a:t>
                </a:r>
                <a:r>
                  <a:rPr lang="en-US" dirty="0"/>
                  <a:t> </a:t>
                </a:r>
                <a:r>
                  <a:rPr lang="en-US" dirty="0" err="1"/>
                  <a:t>unitaria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CL" dirty="0"/>
                  <a:t> Es estacionaria</a:t>
                </a:r>
              </a:p>
              <a:p>
                <a:pPr marL="457200" lvl="1" indent="0">
                  <a:buNone/>
                </a:pPr>
                <a:endParaRPr lang="es-CL" dirty="0"/>
              </a:p>
              <a:p>
                <a:r>
                  <a:rPr lang="es-CL" dirty="0"/>
                  <a:t>STATA </a:t>
                </a:r>
                <a:r>
                  <a:rPr lang="es-CL" dirty="0" err="1">
                    <a:solidFill>
                      <a:srgbClr val="FF0000"/>
                    </a:solidFill>
                  </a:rPr>
                  <a:t>dfuller</a:t>
                </a:r>
                <a:endParaRPr lang="es-CL" dirty="0">
                  <a:solidFill>
                    <a:srgbClr val="FF0000"/>
                  </a:solidFill>
                </a:endParaRPr>
              </a:p>
              <a:p>
                <a:r>
                  <a:rPr lang="es-CL" dirty="0"/>
                  <a:t>R </a:t>
                </a:r>
                <a:r>
                  <a:rPr lang="es-CL" dirty="0" err="1">
                    <a:solidFill>
                      <a:srgbClr val="FF0000"/>
                    </a:solidFill>
                  </a:rPr>
                  <a:t>adf.test</a:t>
                </a:r>
                <a:endParaRPr lang="es-CL" dirty="0">
                  <a:solidFill>
                    <a:srgbClr val="FF0000"/>
                  </a:solidFill>
                </a:endParaRPr>
              </a:p>
              <a:p>
                <a:pPr lvl="1"/>
                <a:endParaRPr lang="es-CL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A89AD41-4B5F-ED0E-7D61-6ED71F0479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277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504CE-7359-5BE3-89DB-43E3ACEE1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1: identificación del modelo</a:t>
            </a:r>
            <a:br>
              <a:rPr lang="es-MX" dirty="0"/>
            </a:br>
            <a:r>
              <a:rPr lang="es-MX" dirty="0"/>
              <a:t>ARIMA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2E9172-CC62-C46F-4064-21E6C26CE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2. Una vez que se ha obtenido una serie estacionaria, el analista debe </a:t>
            </a:r>
            <a:r>
              <a:rPr lang="es-MX" dirty="0">
                <a:solidFill>
                  <a:srgbClr val="FF0000"/>
                </a:solidFill>
              </a:rPr>
              <a:t>identificar la forma del modelo </a:t>
            </a:r>
            <a:r>
              <a:rPr lang="es-MX" dirty="0"/>
              <a:t>que habrá de utilizar.</a:t>
            </a:r>
          </a:p>
          <a:p>
            <a:r>
              <a:rPr lang="es-MX" dirty="0"/>
              <a:t>La segunda parte del paso 1 se consigue al comparar la autocorrelación y la autocorrelación parcial que se calcularon a partir de los datos para las autocorrelaciones autocorrelaciones parciales teóricas de los diversos modelos ARIMA.</a:t>
            </a:r>
          </a:p>
        </p:txBody>
      </p:sp>
    </p:spTree>
    <p:extLst>
      <p:ext uri="{BB962C8B-B14F-4D97-AF65-F5344CB8AC3E}">
        <p14:creationId xmlns:p14="http://schemas.microsoft.com/office/powerpoint/2010/main" val="285245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68382-5BF4-6E43-E55C-72662EF4E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2: estimación de modelos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70B20E-3CC8-9286-DCCC-5E678C9B0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Es probable que haya cierta ambigüedad al determinar un modelo ARIMA apropiado a partir de los patrones que provienen de las autocorrelaciones y las autocorrelaciones parciales de la muestra. </a:t>
            </a:r>
          </a:p>
          <a:p>
            <a:pPr lvl="1"/>
            <a:r>
              <a:rPr lang="es-MX" dirty="0"/>
              <a:t>De esta manera, la selección del modelo inicial deberá considerarse como tentativa. Los análisis pueden realizarse en los pasos 2 y 3 para determinar si el modelo es adecuado. Si no fuera el caso, se deberá intentar con un modelo alterno. </a:t>
            </a:r>
          </a:p>
          <a:p>
            <a:pPr lvl="1"/>
            <a:r>
              <a:rPr lang="es-MX" dirty="0"/>
              <a:t>Con un poco de práctica, el analista deberá volverse un experto para identificar un modelo adecuado.</a:t>
            </a:r>
          </a:p>
          <a:p>
            <a:r>
              <a:rPr lang="es-MX" dirty="0"/>
              <a:t>Una vez que se ha seleccionado un modelo tentativo, deben </a:t>
            </a:r>
            <a:r>
              <a:rPr lang="es-MX" dirty="0">
                <a:solidFill>
                  <a:srgbClr val="FF0000"/>
                </a:solidFill>
              </a:rPr>
              <a:t>estimarse </a:t>
            </a:r>
            <a:r>
              <a:rPr lang="es-MX" dirty="0"/>
              <a:t>los parámetros para dicho modelo.</a:t>
            </a:r>
          </a:p>
        </p:txBody>
      </p:sp>
    </p:spTree>
    <p:extLst>
      <p:ext uri="{BB962C8B-B14F-4D97-AF65-F5344CB8AC3E}">
        <p14:creationId xmlns:p14="http://schemas.microsoft.com/office/powerpoint/2010/main" val="3167583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C3646-9F28-F98A-359D-C7F592969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2: estimación de modelos</a:t>
            </a:r>
            <a:endParaRPr lang="es-CL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FD0CE9F0-84A0-B911-C71E-B2955487A5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731691"/>
              </p:ext>
            </p:extLst>
          </p:nvPr>
        </p:nvGraphicFramePr>
        <p:xfrm>
          <a:off x="1393891" y="1559402"/>
          <a:ext cx="9524482" cy="232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7814520" imgH="1906200" progId="Paint.Picture">
                  <p:embed/>
                </p:oleObj>
              </mc:Choice>
              <mc:Fallback>
                <p:oleObj name="Imagen de mapa de bits" r:id="rId2" imgW="7814520" imgH="19062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93891" y="1559402"/>
                        <a:ext cx="9524482" cy="2323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F6D6B59D-1205-1842-2113-92E5B47CE6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840908"/>
              </p:ext>
            </p:extLst>
          </p:nvPr>
        </p:nvGraphicFramePr>
        <p:xfrm>
          <a:off x="1775278" y="4345952"/>
          <a:ext cx="7724533" cy="1462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4" imgW="6464160" imgH="1224000" progId="Paint.Picture">
                  <p:embed/>
                </p:oleObj>
              </mc:Choice>
              <mc:Fallback>
                <p:oleObj name="Imagen de mapa de bits" r:id="rId4" imgW="6464160" imgH="12240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75278" y="4345952"/>
                        <a:ext cx="7724533" cy="1462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9673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1E40E-E13D-2EF0-C316-BFEEAB234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3: evaluación del modelo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1762DEE-AF78-EEED-FB9F-9924E05EA1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MX" dirty="0"/>
                  <a:t>1. Muchas de las gráficas de los residuales que son útiles para el análisis de regresión pueden desarrollarse para los residuales de un modelo ARIMA. </a:t>
                </a:r>
              </a:p>
              <a:p>
                <a:pPr marL="0" indent="0">
                  <a:buNone/>
                </a:pPr>
                <a:r>
                  <a:rPr lang="es-MX" dirty="0"/>
                  <a:t>2. Las autocorrelaciones residuales individuales deberán ser pequeñas y, por lo general, estar dentro de 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2/</m:t>
                    </m:r>
                    <m:rad>
                      <m:radPr>
                        <m:degHide m:val="on"/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s-MX" dirty="0"/>
                  <a:t> de cero. Las autocorrelaciones residuales significativas en retrasos cortos o estacionales sugieren que el modelo no es adecuado y que se debe elegir un modelo nuevo o modificado.</a:t>
                </a:r>
              </a:p>
              <a:p>
                <a:pPr marL="0" indent="0">
                  <a:buNone/>
                </a:pPr>
                <a:r>
                  <a:rPr lang="es-MX" dirty="0"/>
                  <a:t>3. Como un grupo, las autocorrelaciones residuales deberán ser coherentes con aquellas producidas por los errores aleatorios.</a:t>
                </a:r>
                <a:endParaRPr lang="es-CL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1762DEE-AF78-EEED-FB9F-9924E05EA1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168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240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1E40E-E13D-2EF0-C316-BFEEAB234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3: evaluación del modelo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1762DEE-AF78-EEED-FB9F-9924E05EA1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MX" dirty="0"/>
                  <a:t>Una prueba chi cuadrada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dirty="0"/>
                  <a:t>) que se basa en la estadística de </a:t>
                </a:r>
                <a:r>
                  <a:rPr lang="es-MX" dirty="0" err="1"/>
                  <a:t>Ljung</a:t>
                </a:r>
                <a:r>
                  <a:rPr lang="es-MX" dirty="0"/>
                  <a:t>-Box Q proporciona una revisión global de la pertinencia del modelo. Esta prueba considera las dimensiones de las autocorrelaciones residuales como un grupo. La estadística de prueba Q es</a:t>
                </a:r>
                <a:endParaRPr lang="es-CL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1762DEE-AF78-EEED-FB9F-9924E05EA1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94D7B252-2E8F-7F9A-62CC-C1BE669750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131276"/>
              </p:ext>
            </p:extLst>
          </p:nvPr>
        </p:nvGraphicFramePr>
        <p:xfrm>
          <a:off x="1279071" y="3343956"/>
          <a:ext cx="9612085" cy="319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4" imgW="8299800" imgH="3193200" progId="Paint.Picture">
                  <p:embed/>
                </p:oleObj>
              </mc:Choice>
              <mc:Fallback>
                <p:oleObj name="Imagen de mapa de bits" r:id="rId4" imgW="8299800" imgH="31932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79071" y="3343956"/>
                        <a:ext cx="9612085" cy="3192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7881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138E7-F20A-481E-8AAE-DCFAE94E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Prueba de </a:t>
            </a:r>
            <a:r>
              <a:rPr lang="es-MX" b="1" dirty="0" err="1"/>
              <a:t>Ljung</a:t>
            </a:r>
            <a:r>
              <a:rPr lang="es-MX" b="1" dirty="0"/>
              <a:t>-Box</a:t>
            </a:r>
            <a:endParaRPr lang="es-C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1FFE2C1-1E68-4942-8CD4-4B9BEBCBA6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s-MX" dirty="0"/>
                  <a:t>Esta prueba permite probar en forma conjunta de que todos los coeficientes de autocorrelación son simultáneamente iguales a cero, esto es que son independientes, está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effectLst/>
                          <a:latin typeface="Cambria Math" panose="02040503050406030204" pitchFamily="18" charset="0"/>
                        </a:rPr>
                        <m:t>𝐿𝐵</m:t>
                      </m:r>
                      <m:r>
                        <a:rPr lang="es-MX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b="0" i="1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b="0" i="1" smtClean="0">
                          <a:effectLst/>
                          <a:latin typeface="Cambria Math" panose="02040503050406030204" pitchFamily="18" charset="0"/>
                        </a:rPr>
                        <m:t>+2) </m:t>
                      </m:r>
                      <m:nary>
                        <m:naryPr>
                          <m:chr m:val="∑"/>
                          <m:ctrlPr>
                            <a:rPr lang="es-CL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s-MX" b="0" i="1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L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s-MX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MX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s-CL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C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s-CL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L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b>
                                              <m:r>
                                                <a:rPr lang="es-MX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MX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s-MX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s-MX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r>
                            <a:rPr lang="es-MX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~</m:t>
                          </m:r>
                          <m:sSubSup>
                            <m:sSubSup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L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s-MX" i="1" dirty="0"/>
              </a:p>
              <a:p>
                <a:r>
                  <a:rPr lang="es-MX" dirty="0"/>
                  <a:t>Donde n tamaño de la muestra, m longitud del rezago</a:t>
                </a:r>
              </a:p>
              <a:p>
                <a:pPr lvl="1"/>
                <a:r>
                  <a:rPr lang="es-MX" dirty="0"/>
                  <a:t>H0: Las autocorrelaciones son independientes</a:t>
                </a:r>
              </a:p>
              <a:p>
                <a:pPr lvl="1"/>
                <a:r>
                  <a:rPr lang="es-MX" dirty="0"/>
                  <a:t>H1: Las autocorrelaciones no son independientes</a:t>
                </a:r>
              </a:p>
              <a:p>
                <a:r>
                  <a:rPr lang="es-MX" dirty="0"/>
                  <a:t>En una aplicación, si </a:t>
                </a:r>
                <a:r>
                  <a:rPr lang="es-MX" i="1" dirty="0"/>
                  <a:t>Q</a:t>
                </a:r>
                <a:r>
                  <a:rPr lang="es-MX" dirty="0"/>
                  <a:t> calculada excede el valor de </a:t>
                </a:r>
                <a:r>
                  <a:rPr lang="es-MX" i="1" dirty="0"/>
                  <a:t>Q crítico</a:t>
                </a:r>
                <a:r>
                  <a:rPr lang="es-MX" dirty="0"/>
                  <a:t> de la tabla </a:t>
                </a:r>
                <a:r>
                  <a:rPr lang="es-MX" i="1" dirty="0"/>
                  <a:t>ji cuadrada</a:t>
                </a:r>
                <a:r>
                  <a:rPr lang="es-MX" dirty="0"/>
                  <a:t> al nivel de significancia seleccionado, no se acepta la hipótesis nula de que todos los coeficientes de autocorrelación son iguales a cero; por lo menos uno de ellos deben ser diferentes de cero.</a:t>
                </a:r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1FFE2C1-1E68-4942-8CD4-4B9BEBCBA6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885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1E40E-E13D-2EF0-C316-BFEEAB234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3: evaluación del modelo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762DEE-AF78-EEED-FB9F-9924E05EA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Si el valor </a:t>
            </a:r>
            <a:r>
              <a:rPr lang="es-MX" i="1" dirty="0"/>
              <a:t>p </a:t>
            </a:r>
            <a:r>
              <a:rPr lang="es-MX" dirty="0"/>
              <a:t>asociado con la estadística </a:t>
            </a:r>
            <a:r>
              <a:rPr lang="es-MX" i="1" dirty="0"/>
              <a:t>Q </a:t>
            </a:r>
            <a:r>
              <a:rPr lang="es-MX" dirty="0"/>
              <a:t>es pequeño (por ejemplo, un valor </a:t>
            </a:r>
            <a:r>
              <a:rPr lang="es-MX" i="1" dirty="0"/>
              <a:t>p </a:t>
            </a:r>
            <a:r>
              <a:rPr lang="es-MX" dirty="0"/>
              <a:t>de &lt;.05), se considera que el </a:t>
            </a:r>
            <a:r>
              <a:rPr lang="es-MX" dirty="0">
                <a:solidFill>
                  <a:srgbClr val="FF0000"/>
                </a:solidFill>
              </a:rPr>
              <a:t>modelo es inadecuado</a:t>
            </a:r>
            <a:r>
              <a:rPr lang="es-MX" dirty="0"/>
              <a:t>. </a:t>
            </a:r>
          </a:p>
          <a:p>
            <a:pPr lvl="1"/>
            <a:r>
              <a:rPr lang="es-MX" dirty="0"/>
              <a:t>El analista deberá considerar un modelo nuevo o modificado y continuar el análisis hasta que se determine un modelo satisfactorio.</a:t>
            </a:r>
          </a:p>
        </p:txBody>
      </p:sp>
    </p:spTree>
    <p:extLst>
      <p:ext uri="{BB962C8B-B14F-4D97-AF65-F5344CB8AC3E}">
        <p14:creationId xmlns:p14="http://schemas.microsoft.com/office/powerpoint/2010/main" val="4252798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1E40E-E13D-2EF0-C316-BFEEAB234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4: realización de pronósticos con el modelo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762DEE-AF78-EEED-FB9F-9924E05EA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1. Después de que se ha encontrado un modelo adecuado, se pueden llevar a cabo los pronósticos para un periodo, o varios, en el futuro.</a:t>
            </a:r>
          </a:p>
          <a:p>
            <a:r>
              <a:rPr lang="es-MX" dirty="0"/>
              <a:t>2. A medida que se tienen más datos disponibles, se puede usar el mismo modelo ARIMA para generar pronósticos revisados que procedan de otro origen de tiempo.</a:t>
            </a:r>
          </a:p>
          <a:p>
            <a:r>
              <a:rPr lang="es-MX" dirty="0"/>
              <a:t>3. Si el patrón de la serie parece cambiar con el tiempo, los nuevos datos podrían usarse para volver a estimar los parámetros del modelo o, de ser necesario, desarrollar un modelo completamente nuevo.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58871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D26D3E8C-A980-D91A-F099-414CA892BB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669459"/>
              </p:ext>
            </p:extLst>
          </p:nvPr>
        </p:nvGraphicFramePr>
        <p:xfrm>
          <a:off x="5232423" y="163285"/>
          <a:ext cx="6959578" cy="6509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5451120" imgH="5099400" progId="Paint.Picture">
                  <p:embed/>
                </p:oleObj>
              </mc:Choice>
              <mc:Fallback>
                <p:oleObj name="Imagen de mapa de bits" r:id="rId2" imgW="5451120" imgH="5099400" progId="Paint.Picture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D26D3E8C-A980-D91A-F099-414CA892BB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32423" y="163285"/>
                        <a:ext cx="6959578" cy="65096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DB0412D3-80F5-B0EE-932E-BBB2F6ABE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7. Método Box-Jenkins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29505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DBC4D-1992-EC59-E3D3-8F48AF779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 Introducción</a:t>
            </a:r>
            <a:br>
              <a:rPr lang="es-MX" dirty="0"/>
            </a:br>
            <a:r>
              <a:rPr lang="es-MX" dirty="0"/>
              <a:t>LA METODOLOGÍA BOX-JENKINS (ARIMA)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C5C29D-4EAC-6351-F6E8-41C4658CE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modelos de promedio móvil autorregresivo integrado (ARIMA, por sus siglas en inglés) son una clase de modelos lineales que tienen la capacidad de operar sobre series de tiempo </a:t>
            </a:r>
            <a:r>
              <a:rPr lang="es-MX" dirty="0">
                <a:solidFill>
                  <a:srgbClr val="FF0000"/>
                </a:solidFill>
              </a:rPr>
              <a:t>estacionarias o no estacionarias</a:t>
            </a:r>
            <a:r>
              <a:rPr lang="es-MX" dirty="0"/>
              <a:t>.</a:t>
            </a:r>
          </a:p>
          <a:p>
            <a:pPr lvl="1"/>
            <a:r>
              <a:rPr lang="es-MX" dirty="0"/>
              <a:t>Recuerde que los procesos estacionarios varían en torno a un nivel fijo en tanto que los procesos no estacionarios no tienen un nivel promedio constante natural.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6994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99561-EFE4-5CDF-F638-0D1DBE13D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8. Ejemplos ARIMA - Box-Jenkins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BC7986-E87F-5C7D-7A84-DAD665C19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 trabajar…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68552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DBC4D-1992-EC59-E3D3-8F48AF779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 Introducción</a:t>
            </a:r>
            <a:br>
              <a:rPr lang="es-MX" dirty="0"/>
            </a:br>
            <a:r>
              <a:rPr lang="es-MX" dirty="0"/>
              <a:t>LA METODOLOGÍA BOX-JENKINS (ARIMA)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C5C29D-4EAC-6351-F6E8-41C4658CE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Los modelos ARIMA no involucran a las variables independientes en su construcción. En cambio, emplean la información que se encuentra en la serie misma para generar los pronósticos. </a:t>
            </a:r>
          </a:p>
          <a:p>
            <a:pPr lvl="1"/>
            <a:r>
              <a:rPr lang="es-MX" dirty="0"/>
              <a:t>Por ejemplo, un modelo ARIMA para las ventas mensuales proyectaría un patrón histórico de ventas para producir un pronóstico para las ventas del mes siguiente.</a:t>
            </a:r>
          </a:p>
          <a:p>
            <a:r>
              <a:rPr lang="es-MX" dirty="0"/>
              <a:t>Los modelos ARIMA dependen mucho de los </a:t>
            </a:r>
            <a:r>
              <a:rPr lang="es-MX" dirty="0">
                <a:solidFill>
                  <a:srgbClr val="FF0000"/>
                </a:solidFill>
              </a:rPr>
              <a:t>patrones de autocorrelación </a:t>
            </a:r>
            <a:r>
              <a:rPr lang="es-MX" dirty="0"/>
              <a:t>que existen en los datos. Los estadísticos G. E. P. Box y G. M. Jenkins lograron grandes avances en la metodología para identificar, ajustar y verificar los modelos ARIMA adecuados. </a:t>
            </a:r>
          </a:p>
          <a:p>
            <a:pPr lvl="1"/>
            <a:r>
              <a:rPr lang="es-MX" dirty="0"/>
              <a:t>Por esto, los modelos ARIMA para producir pronósticos suelen ser llamados metodología Box-Jenkins.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6159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DBC4D-1992-EC59-E3D3-8F48AF779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2. LA METODOLOGÍA BOX-JENKINS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C5C29D-4EAC-6351-F6E8-41C4658CE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La metodología Box-Jenkins para generar pronósticos es distinta de la mayoría de los métodos debido a que </a:t>
            </a:r>
            <a:r>
              <a:rPr lang="es-MX" dirty="0">
                <a:solidFill>
                  <a:srgbClr val="FF0000"/>
                </a:solidFill>
              </a:rPr>
              <a:t>no supone un patrón </a:t>
            </a:r>
            <a:r>
              <a:rPr lang="es-MX" dirty="0"/>
              <a:t>particular en los datos históricos de las series que han de pronosticarse. </a:t>
            </a:r>
          </a:p>
          <a:p>
            <a:r>
              <a:rPr lang="es-MX" dirty="0"/>
              <a:t>Usa un </a:t>
            </a:r>
            <a:r>
              <a:rPr lang="es-MX" dirty="0">
                <a:solidFill>
                  <a:srgbClr val="FF0000"/>
                </a:solidFill>
              </a:rPr>
              <a:t>método iterativo </a:t>
            </a:r>
            <a:r>
              <a:rPr lang="es-MX" dirty="0"/>
              <a:t>para identificar un modelo posible de una clase general de modelos. </a:t>
            </a:r>
          </a:p>
          <a:p>
            <a:r>
              <a:rPr lang="es-MX" dirty="0"/>
              <a:t>Enseguida, el modelo </a:t>
            </a:r>
            <a:r>
              <a:rPr lang="es-MX" dirty="0">
                <a:solidFill>
                  <a:srgbClr val="FF0000"/>
                </a:solidFill>
              </a:rPr>
              <a:t>seleccionado se contrasta </a:t>
            </a:r>
            <a:r>
              <a:rPr lang="es-MX" dirty="0"/>
              <a:t>con los datos históricos para ver si describe con precisión la serie.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0366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DBC4D-1992-EC59-E3D3-8F48AF779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2. LA METODOLOGÍA BOX-JENKINS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C5C29D-4EAC-6351-F6E8-41C4658CE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El modelo se ajusta correctamente si </a:t>
            </a:r>
          </a:p>
          <a:p>
            <a:pPr lvl="1"/>
            <a:r>
              <a:rPr lang="es-MX" dirty="0">
                <a:solidFill>
                  <a:srgbClr val="FF0000"/>
                </a:solidFill>
              </a:rPr>
              <a:t>los residuales son pequeños</a:t>
            </a:r>
          </a:p>
          <a:p>
            <a:pPr lvl="1"/>
            <a:r>
              <a:rPr lang="es-MX" dirty="0">
                <a:solidFill>
                  <a:srgbClr val="FF0000"/>
                </a:solidFill>
              </a:rPr>
              <a:t>están distribuidos aleatoriamente </a:t>
            </a:r>
          </a:p>
          <a:p>
            <a:pPr lvl="1"/>
            <a:r>
              <a:rPr lang="es-MX" dirty="0">
                <a:solidFill>
                  <a:srgbClr val="FF0000"/>
                </a:solidFill>
              </a:rPr>
              <a:t>no contienen información útil</a:t>
            </a:r>
          </a:p>
          <a:p>
            <a:r>
              <a:rPr lang="es-MX" dirty="0"/>
              <a:t>Si el modelo especificado </a:t>
            </a:r>
            <a:r>
              <a:rPr lang="es-MX" dirty="0">
                <a:solidFill>
                  <a:srgbClr val="FF0000"/>
                </a:solidFill>
              </a:rPr>
              <a:t>no es satisfactorio</a:t>
            </a:r>
            <a:r>
              <a:rPr lang="es-MX" dirty="0"/>
              <a:t>, el proceso </a:t>
            </a:r>
            <a:r>
              <a:rPr lang="es-MX" dirty="0">
                <a:solidFill>
                  <a:srgbClr val="FF0000"/>
                </a:solidFill>
              </a:rPr>
              <a:t>se repite </a:t>
            </a:r>
            <a:r>
              <a:rPr lang="es-MX" dirty="0"/>
              <a:t>mediante un nuevo modelo diseñado para mejorar el original. </a:t>
            </a:r>
          </a:p>
          <a:p>
            <a:r>
              <a:rPr lang="es-MX" dirty="0"/>
              <a:t>Se sigue aplicando este procedimiento iterativo hasta que se encuentra un procedimiento satisfactorio.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6984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DBC4D-1992-EC59-E3D3-8F48AF779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2. LA METODOLOGÍA BOX-JENKINS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C5C29D-4EAC-6351-F6E8-41C4658CE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La selección inicial de un modelo ARIMA se basa en el examen de una </a:t>
            </a:r>
            <a:r>
              <a:rPr lang="es-MX" dirty="0">
                <a:solidFill>
                  <a:srgbClr val="FF0000"/>
                </a:solidFill>
              </a:rPr>
              <a:t>gráfica de la serie de tiempo </a:t>
            </a:r>
            <a:r>
              <a:rPr lang="es-MX" dirty="0"/>
              <a:t>y un examen de su </a:t>
            </a:r>
            <a:r>
              <a:rPr lang="es-MX" dirty="0">
                <a:solidFill>
                  <a:srgbClr val="FF0000"/>
                </a:solidFill>
              </a:rPr>
              <a:t>autocorrelación</a:t>
            </a:r>
            <a:r>
              <a:rPr lang="es-MX" dirty="0"/>
              <a:t> para diversos retrasos. </a:t>
            </a:r>
          </a:p>
          <a:p>
            <a:r>
              <a:rPr lang="es-MX" dirty="0"/>
              <a:t>El patrón de la autocorrelación de la muestra, calculado a partir de la serie de tiempo, coincide con el patrón de autocorrelación ya conocido que se asocia a un modelo ARIMA específico. </a:t>
            </a:r>
          </a:p>
          <a:p>
            <a:pPr lvl="1"/>
            <a:r>
              <a:rPr lang="es-MX" dirty="0"/>
              <a:t>Este acoplamiento se realiza para las autocorrelaciones y las autocorrelaciones parciales.</a:t>
            </a:r>
          </a:p>
          <a:p>
            <a:r>
              <a:rPr lang="es-MX" dirty="0"/>
              <a:t>Al seleccionar un modelo, recuerde que las autocorrelaciones calculadas a partir de los datos </a:t>
            </a:r>
            <a:r>
              <a:rPr lang="es-MX" dirty="0">
                <a:solidFill>
                  <a:srgbClr val="FF0000"/>
                </a:solidFill>
              </a:rPr>
              <a:t>no serán exactamente iguales </a:t>
            </a:r>
            <a:r>
              <a:rPr lang="es-MX" dirty="0"/>
              <a:t>a las autocorrelaciones teóricas asociadas con un modelo ARIMA.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04061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8BE9F-8219-DEB3-BA1C-7FC978276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3. Modelos autorregresivos</a:t>
            </a:r>
            <a:endParaRPr lang="es-CL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98154B73-8F5E-9698-087F-7A8BA8439F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171482"/>
              </p:ext>
            </p:extLst>
          </p:nvPr>
        </p:nvGraphicFramePr>
        <p:xfrm>
          <a:off x="838200" y="2052638"/>
          <a:ext cx="10120118" cy="3607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7716240" imgH="2750400" progId="Paint.Picture">
                  <p:embed/>
                </p:oleObj>
              </mc:Choice>
              <mc:Fallback>
                <p:oleObj name="Imagen de mapa de bits" r:id="rId2" imgW="7716240" imgH="27504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2052638"/>
                        <a:ext cx="10120118" cy="3607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3687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8BE9F-8219-DEB3-BA1C-7FC978276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3. Modelos autorregresivos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3B318F-C125-43AA-39FA-E8B202F938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Los modelos autorregresivos son apropiados para series de tiempo estacionarias y que tienen un coeficiente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MX" dirty="0"/>
                  <a:t> que se relaciona con el nivel constante de la serie. </a:t>
                </a:r>
              </a:p>
              <a:p>
                <a:r>
                  <a:rPr lang="es-MX" dirty="0"/>
                  <a:t>Si los datos varían alrededor de cero o se expresan como desviaciones de la media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s-MX" dirty="0"/>
                  <a:t>,no se requiere el coeficiente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MX" dirty="0"/>
                  <a:t>.</a:t>
                </a:r>
                <a:endParaRPr lang="es-CL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3B318F-C125-43AA-39FA-E8B202F938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6422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8418</TotalTime>
  <Words>1679</Words>
  <Application>Microsoft Macintosh PowerPoint</Application>
  <PresentationFormat>Panorámica</PresentationFormat>
  <Paragraphs>102</Paragraphs>
  <Slides>30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TimesTen-Roman</vt:lpstr>
      <vt:lpstr>Tema de Office</vt:lpstr>
      <vt:lpstr>Imagen de mapa de bits</vt:lpstr>
      <vt:lpstr>Tema 4: Metodología de Box Jenkins (ARIMA)</vt:lpstr>
      <vt:lpstr>Contenidos clase de hoy</vt:lpstr>
      <vt:lpstr>1. Introducción LA METODOLOGÍA BOX-JENKINS (ARIMA)</vt:lpstr>
      <vt:lpstr>1. Introducción LA METODOLOGÍA BOX-JENKINS (ARIMA)</vt:lpstr>
      <vt:lpstr>2. LA METODOLOGÍA BOX-JENKINS</vt:lpstr>
      <vt:lpstr>2. LA METODOLOGÍA BOX-JENKINS</vt:lpstr>
      <vt:lpstr>2. LA METODOLOGÍA BOX-JENKINS</vt:lpstr>
      <vt:lpstr>3. Modelos autorregresivos</vt:lpstr>
      <vt:lpstr>3. Modelos autorregresivos</vt:lpstr>
      <vt:lpstr>3. Modelos autorregresivos</vt:lpstr>
      <vt:lpstr>3. Modelos autorregresivos</vt:lpstr>
      <vt:lpstr>4. Modelos de promedio móvil</vt:lpstr>
      <vt:lpstr>4. Modelos de promedio móvil</vt:lpstr>
      <vt:lpstr>4. Modelos de promedio móvil</vt:lpstr>
      <vt:lpstr>6. Método Box-Jenkins  Paso 1: identificación del modelo</vt:lpstr>
      <vt:lpstr>Paso 1: identificación del modelo Ejemplo: Serie no estacionaria</vt:lpstr>
      <vt:lpstr>Paso 1: identificación del modelo Primera diferencia</vt:lpstr>
      <vt:lpstr>Paso 1: identificación del modelo ARIMA</vt:lpstr>
      <vt:lpstr>Paso 1: identificación del modelo ARIMA</vt:lpstr>
      <vt:lpstr>Test para raíz unitaria</vt:lpstr>
      <vt:lpstr>Paso 1: identificación del modelo ARIMA</vt:lpstr>
      <vt:lpstr>Paso 2: estimación de modelos</vt:lpstr>
      <vt:lpstr>Paso 2: estimación de modelos</vt:lpstr>
      <vt:lpstr>Paso 3: evaluación del modelo</vt:lpstr>
      <vt:lpstr>Paso 3: evaluación del modelo</vt:lpstr>
      <vt:lpstr>Prueba de Ljung-Box</vt:lpstr>
      <vt:lpstr>Paso 3: evaluación del modelo</vt:lpstr>
      <vt:lpstr>Paso 4: realización de pronósticos con el modelo</vt:lpstr>
      <vt:lpstr>7. Método Box-Jenkins </vt:lpstr>
      <vt:lpstr>8. Ejemplos ARIMA - Box-Jenkins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Econometría Financiera Clase 1: Repaso Estadística</dc:title>
  <dc:creator>Belén Fernández</dc:creator>
  <cp:lastModifiedBy>Rodrigo Ortiz Henríquez</cp:lastModifiedBy>
  <cp:revision>237</cp:revision>
  <dcterms:created xsi:type="dcterms:W3CDTF">2021-06-22T17:58:48Z</dcterms:created>
  <dcterms:modified xsi:type="dcterms:W3CDTF">2022-08-17T16:35:00Z</dcterms:modified>
</cp:coreProperties>
</file>