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D979624-0254-4E3E-BB57-B827BAD1BCFA}" type="datetimeFigureOut">
              <a:rPr lang="en-US" smtClean="0"/>
              <a:t>4/6/2020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74E367F-FB14-4697-8290-CD746AFE83D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36106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979624-0254-4E3E-BB57-B827BAD1BCFA}"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234726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979624-0254-4E3E-BB57-B827BAD1BCFA}"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17324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979624-0254-4E3E-BB57-B827BAD1BCFA}"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15749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979624-0254-4E3E-BB57-B827BAD1BCFA}"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E367F-FB14-4697-8290-CD746AFE83D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336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979624-0254-4E3E-BB57-B827BAD1BCF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8370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979624-0254-4E3E-BB57-B827BAD1BCFA}"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10333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979624-0254-4E3E-BB57-B827BAD1BCFA}"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62691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79624-0254-4E3E-BB57-B827BAD1BCFA}"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65310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979624-0254-4E3E-BB57-B827BAD1BCF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102003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979624-0254-4E3E-BB57-B827BAD1BCF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380813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D979624-0254-4E3E-BB57-B827BAD1BCFA}" type="datetimeFigureOut">
              <a:rPr lang="en-US" smtClean="0"/>
              <a:t>4/6/2020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74E367F-FB14-4697-8290-CD746AFE83DD}" type="slidenum">
              <a:rPr lang="en-US" smtClean="0"/>
              <a:t>‹Nº›</a:t>
            </a:fld>
            <a:endParaRPr lang="en-US"/>
          </a:p>
        </p:txBody>
      </p:sp>
    </p:spTree>
    <p:extLst>
      <p:ext uri="{BB962C8B-B14F-4D97-AF65-F5344CB8AC3E}">
        <p14:creationId xmlns:p14="http://schemas.microsoft.com/office/powerpoint/2010/main" val="264287348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Violent_crime" TargetMode="External"/><Relationship Id="rId2" Type="http://schemas.openxmlformats.org/officeDocument/2006/relationships/hyperlink" Target="https://en.wikipedia.org/wiki/Chicago_Police_Department" TargetMode="External"/><Relationship Id="rId1" Type="http://schemas.openxmlformats.org/officeDocument/2006/relationships/slideLayout" Target="../slideLayouts/slideLayout2.xml"/><Relationship Id="rId5" Type="http://schemas.openxmlformats.org/officeDocument/2006/relationships/hyperlink" Target="https://en.wikipedia.org/wiki/The_Atlantic" TargetMode="External"/><Relationship Id="rId4" Type="http://schemas.openxmlformats.org/officeDocument/2006/relationships/hyperlink" Target="https://en.wikipedia.org/wiki/Chicag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2B3E40E-674B-4F5A-98DA-D9F92C23751F}"/>
              </a:ext>
            </a:extLst>
          </p:cNvPr>
          <p:cNvSpPr txBox="1"/>
          <p:nvPr/>
        </p:nvSpPr>
        <p:spPr>
          <a:xfrm>
            <a:off x="1392701" y="1571062"/>
            <a:ext cx="5117106" cy="3046988"/>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Crime Police </a:t>
            </a:r>
          </a:p>
          <a:p>
            <a:r>
              <a:rPr lang="en-US" sz="4800" dirty="0">
                <a:latin typeface="Arial" panose="020B0604020202020204" pitchFamily="34" charset="0"/>
                <a:cs typeface="Arial" panose="020B0604020202020204" pitchFamily="34" charset="0"/>
              </a:rPr>
              <a:t>Strategy Controls </a:t>
            </a:r>
          </a:p>
          <a:p>
            <a:r>
              <a:rPr lang="en-US" sz="4800" dirty="0">
                <a:latin typeface="Arial" panose="020B0604020202020204" pitchFamily="34" charset="0"/>
                <a:cs typeface="Arial" panose="020B0604020202020204" pitchFamily="34" charset="0"/>
              </a:rPr>
              <a:t>in </a:t>
            </a:r>
          </a:p>
          <a:p>
            <a:r>
              <a:rPr lang="en-US" sz="4800" dirty="0">
                <a:latin typeface="Arial" panose="020B0604020202020204" pitchFamily="34" charset="0"/>
                <a:cs typeface="Arial" panose="020B0604020202020204" pitchFamily="34" charset="0"/>
              </a:rPr>
              <a:t>Chicago </a:t>
            </a:r>
          </a:p>
        </p:txBody>
      </p:sp>
    </p:spTree>
    <p:extLst>
      <p:ext uri="{BB962C8B-B14F-4D97-AF65-F5344CB8AC3E}">
        <p14:creationId xmlns:p14="http://schemas.microsoft.com/office/powerpoint/2010/main" val="191870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45E635C-8C05-40E2-846B-FBDD8F3D0E64}"/>
              </a:ext>
            </a:extLst>
          </p:cNvPr>
          <p:cNvSpPr txBox="1"/>
          <p:nvPr/>
        </p:nvSpPr>
        <p:spPr>
          <a:xfrm>
            <a:off x="872197" y="492369"/>
            <a:ext cx="2977097" cy="1046440"/>
          </a:xfrm>
          <a:prstGeom prst="rect">
            <a:avLst/>
          </a:prstGeom>
          <a:noFill/>
        </p:spPr>
        <p:txBody>
          <a:bodyPr wrap="none" rtlCol="0">
            <a:spAutoFit/>
          </a:bodyPr>
          <a:lstStyle/>
          <a:p>
            <a:r>
              <a:rPr lang="en-US" sz="4400" dirty="0">
                <a:latin typeface="Arial" panose="020B0604020202020204" pitchFamily="34" charset="0"/>
                <a:cs typeface="Arial" panose="020B0604020202020204" pitchFamily="34" charset="0"/>
              </a:rPr>
              <a:t>Conclusion</a:t>
            </a:r>
          </a:p>
          <a:p>
            <a:endParaRPr lang="en-US" dirty="0"/>
          </a:p>
        </p:txBody>
      </p:sp>
      <p:sp>
        <p:nvSpPr>
          <p:cNvPr id="5" name="CuadroTexto 4">
            <a:extLst>
              <a:ext uri="{FF2B5EF4-FFF2-40B4-BE49-F238E27FC236}">
                <a16:creationId xmlns:a16="http://schemas.microsoft.com/office/drawing/2014/main" id="{14978FFF-1D60-4CB0-B2B2-52121984ED03}"/>
              </a:ext>
            </a:extLst>
          </p:cNvPr>
          <p:cNvSpPr txBox="1"/>
          <p:nvPr/>
        </p:nvSpPr>
        <p:spPr>
          <a:xfrm>
            <a:off x="872197" y="1748909"/>
            <a:ext cx="9052933" cy="5109091"/>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 most relevant crimes are theft, battery, narcotics and criminal damage, each one have their own best way to prevent it… in some cases the way match each other as battery and narcotics cases. My professional recommendation is that set points of anti narcotic police on Cicero and Oak-Park in company with a same proportion of </a:t>
            </a:r>
            <a:r>
              <a:rPr lang="en-US" sz="2800" dirty="0" err="1">
                <a:latin typeface="Arial" panose="020B0604020202020204" pitchFamily="34" charset="0"/>
                <a:cs typeface="Arial" panose="020B0604020202020204" pitchFamily="34" charset="0"/>
              </a:rPr>
              <a:t>oficials</a:t>
            </a:r>
            <a:r>
              <a:rPr lang="en-US" sz="2800" dirty="0">
                <a:latin typeface="Arial" panose="020B0604020202020204" pitchFamily="34" charset="0"/>
                <a:cs typeface="Arial" panose="020B0604020202020204" pitchFamily="34" charset="0"/>
              </a:rPr>
              <a:t> to prevent most cases of narcotics and battery crimes. For theft and criminal damage crimes the </a:t>
            </a:r>
            <a:r>
              <a:rPr lang="en-US" sz="2800" dirty="0" err="1">
                <a:latin typeface="Arial" panose="020B0604020202020204" pitchFamily="34" charset="0"/>
                <a:cs typeface="Arial" panose="020B0604020202020204" pitchFamily="34" charset="0"/>
              </a:rPr>
              <a:t>pololice</a:t>
            </a:r>
            <a:r>
              <a:rPr lang="en-US" sz="2800" dirty="0">
                <a:latin typeface="Arial" panose="020B0604020202020204" pitchFamily="34" charset="0"/>
                <a:cs typeface="Arial" panose="020B0604020202020204" pitchFamily="34" charset="0"/>
              </a:rPr>
              <a:t> MUST </a:t>
            </a:r>
            <a:r>
              <a:rPr lang="en-US" sz="2800" dirty="0" err="1">
                <a:latin typeface="Arial" panose="020B0604020202020204" pitchFamily="34" charset="0"/>
                <a:cs typeface="Arial" panose="020B0604020202020204" pitchFamily="34" charset="0"/>
              </a:rPr>
              <a:t>incarese</a:t>
            </a:r>
            <a:r>
              <a:rPr lang="en-US" sz="2800" dirty="0">
                <a:latin typeface="Arial" panose="020B0604020202020204" pitchFamily="34" charset="0"/>
                <a:cs typeface="Arial" panose="020B0604020202020204" pitchFamily="34" charset="0"/>
              </a:rPr>
              <a:t> the monitoring in the streets because there are highly random distributed in the city.</a:t>
            </a:r>
          </a:p>
          <a:p>
            <a:endParaRPr lang="en-US" dirty="0"/>
          </a:p>
        </p:txBody>
      </p:sp>
    </p:spTree>
    <p:extLst>
      <p:ext uri="{BB962C8B-B14F-4D97-AF65-F5344CB8AC3E}">
        <p14:creationId xmlns:p14="http://schemas.microsoft.com/office/powerpoint/2010/main" val="42349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CC01BD2-82DA-463B-90C5-37C45AC141E3}"/>
              </a:ext>
            </a:extLst>
          </p:cNvPr>
          <p:cNvSpPr txBox="1"/>
          <p:nvPr/>
        </p:nvSpPr>
        <p:spPr>
          <a:xfrm>
            <a:off x="1209822" y="2472789"/>
            <a:ext cx="9520878" cy="3693319"/>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Crime in Chicago has been tracked by the </a:t>
            </a:r>
            <a:r>
              <a:rPr lang="en-US" sz="2400" u="sng" dirty="0">
                <a:latin typeface="Arial" panose="020B0604020202020204" pitchFamily="34" charset="0"/>
                <a:cs typeface="Arial" panose="020B0604020202020204" pitchFamily="34" charset="0"/>
                <a:hlinkClick r:id="rId2" tooltip="Chicago Police Department">
                  <a:extLst>
                    <a:ext uri="{A12FA001-AC4F-418D-AE19-62706E023703}">
                      <ahyp:hlinkClr xmlns:ahyp="http://schemas.microsoft.com/office/drawing/2018/hyperlinkcolor" val="tx"/>
                    </a:ext>
                  </a:extLst>
                </a:hlinkClick>
              </a:rPr>
              <a:t>Chicago Police Department</a:t>
            </a:r>
            <a:r>
              <a:rPr lang="en-US" sz="2400" u="sng" dirty="0">
                <a:latin typeface="Arial" panose="020B0604020202020204" pitchFamily="34" charset="0"/>
                <a:cs typeface="Arial" panose="020B0604020202020204" pitchFamily="34" charset="0"/>
              </a:rPr>
              <a:t>'s Bureau of Records since the beginning of the 20th century. The city's overall crime rate, especially the </a:t>
            </a:r>
            <a:r>
              <a:rPr lang="en-US" sz="2400" u="sng" dirty="0">
                <a:latin typeface="Arial" panose="020B0604020202020204" pitchFamily="34" charset="0"/>
                <a:cs typeface="Arial" panose="020B0604020202020204" pitchFamily="34" charset="0"/>
                <a:hlinkClick r:id="rId3" tooltip="Violent crime">
                  <a:extLst>
                    <a:ext uri="{A12FA001-AC4F-418D-AE19-62706E023703}">
                      <ahyp:hlinkClr xmlns:ahyp="http://schemas.microsoft.com/office/drawing/2018/hyperlinkcolor" val="tx"/>
                    </a:ext>
                  </a:extLst>
                </a:hlinkClick>
              </a:rPr>
              <a:t>violent crime</a:t>
            </a:r>
            <a:r>
              <a:rPr lang="en-US" sz="2400" u="sng" dirty="0">
                <a:latin typeface="Arial" panose="020B0604020202020204" pitchFamily="34" charset="0"/>
                <a:cs typeface="Arial" panose="020B0604020202020204" pitchFamily="34" charset="0"/>
              </a:rPr>
              <a:t> rate, is higher than the US average. </a:t>
            </a:r>
            <a:r>
              <a:rPr lang="en-US" sz="2400" u="sng" dirty="0">
                <a:latin typeface="Arial" panose="020B0604020202020204" pitchFamily="34" charset="0"/>
                <a:cs typeface="Arial" panose="020B0604020202020204" pitchFamily="34" charset="0"/>
                <a:hlinkClick r:id="rId4" tooltip="Chicago">
                  <a:extLst>
                    <a:ext uri="{A12FA001-AC4F-418D-AE19-62706E023703}">
                      <ahyp:hlinkClr xmlns:ahyp="http://schemas.microsoft.com/office/drawing/2018/hyperlinkcolor" val="tx"/>
                    </a:ext>
                  </a:extLst>
                </a:hlinkClick>
              </a:rPr>
              <a:t>Chicago</a:t>
            </a:r>
            <a:r>
              <a:rPr lang="en-US" sz="2400" u="sng" dirty="0">
                <a:latin typeface="Arial" panose="020B0604020202020204" pitchFamily="34" charset="0"/>
                <a:cs typeface="Arial" panose="020B0604020202020204" pitchFamily="34" charset="0"/>
              </a:rPr>
              <a:t> was responsible for nearly half of 2016's increase in homicides in the US, though the nation's crime rates remain near historic lows. The reasons for the higher numbers in Chicago remain unclear. An article in </a:t>
            </a:r>
            <a:r>
              <a:rPr lang="en-US" sz="2400" u="sng" dirty="0">
                <a:latin typeface="Arial" panose="020B0604020202020204" pitchFamily="34" charset="0"/>
                <a:cs typeface="Arial" panose="020B0604020202020204" pitchFamily="34" charset="0"/>
                <a:hlinkClick r:id="rId5" tooltip="The Atlantic">
                  <a:extLst>
                    <a:ext uri="{A12FA001-AC4F-418D-AE19-62706E023703}">
                      <ahyp:hlinkClr xmlns:ahyp="http://schemas.microsoft.com/office/drawing/2018/hyperlinkcolor" val="tx"/>
                    </a:ext>
                  </a:extLst>
                </a:hlinkClick>
              </a:rPr>
              <a:t>The Atlantic</a:t>
            </a:r>
            <a:r>
              <a:rPr lang="en-US" sz="2400" u="sng" dirty="0">
                <a:latin typeface="Arial" panose="020B0604020202020204" pitchFamily="34" charset="0"/>
                <a:cs typeface="Arial" panose="020B0604020202020204" pitchFamily="34" charset="0"/>
              </a:rPr>
              <a:t> detailed how researchers and analysts had come to no real consensus on the cause for the violence.</a:t>
            </a:r>
          </a:p>
          <a:p>
            <a:endParaRPr lang="en-US" dirty="0"/>
          </a:p>
        </p:txBody>
      </p:sp>
      <p:sp>
        <p:nvSpPr>
          <p:cNvPr id="5" name="CuadroTexto 4">
            <a:extLst>
              <a:ext uri="{FF2B5EF4-FFF2-40B4-BE49-F238E27FC236}">
                <a16:creationId xmlns:a16="http://schemas.microsoft.com/office/drawing/2014/main" id="{859A8DDD-CB17-48B4-B63D-2F57B649C621}"/>
              </a:ext>
            </a:extLst>
          </p:cNvPr>
          <p:cNvSpPr txBox="1"/>
          <p:nvPr/>
        </p:nvSpPr>
        <p:spPr>
          <a:xfrm>
            <a:off x="1209822" y="886264"/>
            <a:ext cx="3453189" cy="769441"/>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387240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17E8B6E-3CE4-492F-AE6A-D20BD3546E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3726" y="317439"/>
            <a:ext cx="6524699" cy="3937122"/>
          </a:xfrm>
          <a:prstGeom prst="rect">
            <a:avLst/>
          </a:prstGeom>
          <a:noFill/>
          <a:ln>
            <a:noFill/>
          </a:ln>
        </p:spPr>
      </p:pic>
      <p:sp>
        <p:nvSpPr>
          <p:cNvPr id="5" name="CuadroTexto 4">
            <a:extLst>
              <a:ext uri="{FF2B5EF4-FFF2-40B4-BE49-F238E27FC236}">
                <a16:creationId xmlns:a16="http://schemas.microsoft.com/office/drawing/2014/main" id="{C514BC16-0E8A-45A1-B2B3-AC63B6B9A8C5}"/>
              </a:ext>
            </a:extLst>
          </p:cNvPr>
          <p:cNvSpPr txBox="1"/>
          <p:nvPr/>
        </p:nvSpPr>
        <p:spPr>
          <a:xfrm>
            <a:off x="5155898" y="4572000"/>
            <a:ext cx="5077983"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 the following image, as we can see, it is a good proportion of total arrested based in total cases (lot of them are minus crimes).</a:t>
            </a:r>
          </a:p>
        </p:txBody>
      </p:sp>
    </p:spTree>
    <p:extLst>
      <p:ext uri="{BB962C8B-B14F-4D97-AF65-F5344CB8AC3E}">
        <p14:creationId xmlns:p14="http://schemas.microsoft.com/office/powerpoint/2010/main" val="261219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2FE144E-7787-4E40-AF18-CAF7D2EC54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873" y="321946"/>
            <a:ext cx="5700127" cy="3307520"/>
          </a:xfrm>
          <a:prstGeom prst="rect">
            <a:avLst/>
          </a:prstGeom>
          <a:noFill/>
          <a:ln>
            <a:noFill/>
          </a:ln>
        </p:spPr>
      </p:pic>
      <p:sp>
        <p:nvSpPr>
          <p:cNvPr id="5" name="CuadroTexto 4">
            <a:extLst>
              <a:ext uri="{FF2B5EF4-FFF2-40B4-BE49-F238E27FC236}">
                <a16:creationId xmlns:a16="http://schemas.microsoft.com/office/drawing/2014/main" id="{25FF4611-141D-47A5-9F85-7321CF595982}"/>
              </a:ext>
            </a:extLst>
          </p:cNvPr>
          <p:cNvSpPr txBox="1"/>
          <p:nvPr/>
        </p:nvSpPr>
        <p:spPr>
          <a:xfrm>
            <a:off x="4330126" y="4097784"/>
            <a:ext cx="6159932" cy="2215991"/>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more repetitive crimes are theft, criminal damage, battery and narcotics also there is important to keep in mind that assault it’s a non minor crime and it will be included in the </a:t>
            </a:r>
            <a:r>
              <a:rPr lang="en-US" sz="2400" dirty="0" err="1">
                <a:latin typeface="Arial" panose="020B0604020202020204" pitchFamily="34" charset="0"/>
                <a:cs typeface="Arial" panose="020B0604020202020204" pitchFamily="34" charset="0"/>
              </a:rPr>
              <a:t>geospital</a:t>
            </a:r>
            <a:r>
              <a:rPr lang="en-US" sz="2400" dirty="0">
                <a:latin typeface="Arial" panose="020B0604020202020204" pitchFamily="34" charset="0"/>
                <a:cs typeface="Arial" panose="020B0604020202020204" pitchFamily="34" charset="0"/>
              </a:rPr>
              <a:t> analysis</a:t>
            </a:r>
          </a:p>
          <a:p>
            <a:endParaRPr lang="en-US" dirty="0"/>
          </a:p>
        </p:txBody>
      </p:sp>
    </p:spTree>
    <p:extLst>
      <p:ext uri="{BB962C8B-B14F-4D97-AF65-F5344CB8AC3E}">
        <p14:creationId xmlns:p14="http://schemas.microsoft.com/office/powerpoint/2010/main" val="339753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CD8956-1556-43DD-96A7-A4BCD27451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1215" y="161997"/>
            <a:ext cx="6059585" cy="3706618"/>
          </a:xfrm>
          <a:prstGeom prst="rect">
            <a:avLst/>
          </a:prstGeom>
          <a:noFill/>
          <a:ln>
            <a:noFill/>
          </a:ln>
        </p:spPr>
      </p:pic>
      <p:sp>
        <p:nvSpPr>
          <p:cNvPr id="5" name="CuadroTexto 4">
            <a:extLst>
              <a:ext uri="{FF2B5EF4-FFF2-40B4-BE49-F238E27FC236}">
                <a16:creationId xmlns:a16="http://schemas.microsoft.com/office/drawing/2014/main" id="{ADECB624-D241-457B-AA19-0D436E669D9D}"/>
              </a:ext>
            </a:extLst>
          </p:cNvPr>
          <p:cNvSpPr txBox="1"/>
          <p:nvPr/>
        </p:nvSpPr>
        <p:spPr>
          <a:xfrm>
            <a:off x="5885060" y="4352590"/>
            <a:ext cx="4309734" cy="2215991"/>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Also, big part of them are in the street / sidewalk, </a:t>
            </a:r>
            <a:r>
              <a:rPr lang="en-US" sz="2400" dirty="0" err="1">
                <a:latin typeface="Arial" panose="020B0604020202020204" pitchFamily="34" charset="0"/>
                <a:cs typeface="Arial" panose="020B0604020202020204" pitchFamily="34" charset="0"/>
              </a:rPr>
              <a:t>wich</a:t>
            </a:r>
            <a:r>
              <a:rPr lang="en-US" sz="2400" dirty="0">
                <a:latin typeface="Arial" panose="020B0604020202020204" pitchFamily="34" charset="0"/>
                <a:cs typeface="Arial" panose="020B0604020202020204" pitchFamily="34" charset="0"/>
              </a:rPr>
              <a:t> evidences the necessity of more police controls in the street.</a:t>
            </a:r>
          </a:p>
          <a:p>
            <a:endParaRPr lang="en-US" dirty="0"/>
          </a:p>
        </p:txBody>
      </p:sp>
    </p:spTree>
    <p:extLst>
      <p:ext uri="{BB962C8B-B14F-4D97-AF65-F5344CB8AC3E}">
        <p14:creationId xmlns:p14="http://schemas.microsoft.com/office/powerpoint/2010/main" val="92668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57F3906-1239-4F05-B846-E366D34C2F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9349" y="390122"/>
            <a:ext cx="5187390" cy="6077756"/>
          </a:xfrm>
          <a:prstGeom prst="rect">
            <a:avLst/>
          </a:prstGeom>
          <a:noFill/>
          <a:ln>
            <a:noFill/>
          </a:ln>
        </p:spPr>
      </p:pic>
      <p:sp>
        <p:nvSpPr>
          <p:cNvPr id="5" name="CuadroTexto 4">
            <a:extLst>
              <a:ext uri="{FF2B5EF4-FFF2-40B4-BE49-F238E27FC236}">
                <a16:creationId xmlns:a16="http://schemas.microsoft.com/office/drawing/2014/main" id="{DB418619-17F1-424C-B9CE-327A6BBF4C22}"/>
              </a:ext>
            </a:extLst>
          </p:cNvPr>
          <p:cNvSpPr txBox="1"/>
          <p:nvPr/>
        </p:nvSpPr>
        <p:spPr>
          <a:xfrm>
            <a:off x="6355043" y="1563657"/>
            <a:ext cx="4204802" cy="452431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As the image shows, theft crime doesn’t follow a patter, it is randomly situated in the </a:t>
            </a:r>
            <a:r>
              <a:rPr lang="en-US" sz="2400" dirty="0" err="1">
                <a:latin typeface="Arial" panose="020B0604020202020204" pitchFamily="34" charset="0"/>
                <a:cs typeface="Arial" panose="020B0604020202020204" pitchFamily="34" charset="0"/>
              </a:rPr>
              <a:t>centre</a:t>
            </a:r>
            <a:r>
              <a:rPr lang="en-US" sz="2400" dirty="0">
                <a:latin typeface="Arial" panose="020B0604020202020204" pitchFamily="34" charset="0"/>
                <a:cs typeface="Arial" panose="020B0604020202020204" pitchFamily="34" charset="0"/>
              </a:rPr>
              <a:t> of city street </a:t>
            </a:r>
            <a:r>
              <a:rPr lang="en-US" sz="2400" dirty="0" err="1">
                <a:latin typeface="Arial" panose="020B0604020202020204" pitchFamily="34" charset="0"/>
                <a:cs typeface="Arial" panose="020B0604020202020204" pitchFamily="34" charset="0"/>
              </a:rPr>
              <a:t>wich</a:t>
            </a:r>
            <a:r>
              <a:rPr lang="en-US" sz="2400" dirty="0">
                <a:latin typeface="Arial" panose="020B0604020202020204" pitchFamily="34" charset="0"/>
                <a:cs typeface="Arial" panose="020B0604020202020204" pitchFamily="34" charset="0"/>
              </a:rPr>
              <a:t> evidence that the best way to prevent it its </a:t>
            </a:r>
            <a:r>
              <a:rPr lang="en-US" sz="2400" dirty="0" err="1">
                <a:latin typeface="Arial" panose="020B0604020202020204" pitchFamily="34" charset="0"/>
                <a:cs typeface="Arial" panose="020B0604020202020204" pitchFamily="34" charset="0"/>
              </a:rPr>
              <a:t>highy</a:t>
            </a:r>
            <a:r>
              <a:rPr lang="en-US" sz="2400" dirty="0">
                <a:latin typeface="Arial" panose="020B0604020202020204" pitchFamily="34" charset="0"/>
                <a:cs typeface="Arial" panose="020B0604020202020204" pitchFamily="34" charset="0"/>
              </a:rPr>
              <a:t> impact police monitoring in the streets, also, theft it’s the most common crime in Chicago city as we have seen before.</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927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95841A7-E073-4BCF-A858-4579EAE1D9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3762" y="405581"/>
            <a:ext cx="5007386" cy="6046837"/>
          </a:xfrm>
          <a:prstGeom prst="rect">
            <a:avLst/>
          </a:prstGeom>
          <a:noFill/>
          <a:ln>
            <a:noFill/>
          </a:ln>
        </p:spPr>
      </p:pic>
      <p:sp>
        <p:nvSpPr>
          <p:cNvPr id="5" name="CuadroTexto 4">
            <a:extLst>
              <a:ext uri="{FF2B5EF4-FFF2-40B4-BE49-F238E27FC236}">
                <a16:creationId xmlns:a16="http://schemas.microsoft.com/office/drawing/2014/main" id="{69CBF9E2-14B5-4137-8937-81C5B52DC7CA}"/>
              </a:ext>
            </a:extLst>
          </p:cNvPr>
          <p:cNvSpPr txBox="1"/>
          <p:nvPr/>
        </p:nvSpPr>
        <p:spPr>
          <a:xfrm>
            <a:off x="5655211" y="2274837"/>
            <a:ext cx="5522931"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 battery crime cases, it mays follow a pattern in oak park and cicero zones for most cases, and such a few </a:t>
            </a:r>
            <a:r>
              <a:rPr lang="en-US" sz="2400" dirty="0" err="1">
                <a:latin typeface="Arial" panose="020B0604020202020204" pitchFamily="34" charset="0"/>
                <a:cs typeface="Arial" panose="020B0604020202020204" pitchFamily="34" charset="0"/>
              </a:rPr>
              <a:t>oters</a:t>
            </a:r>
            <a:r>
              <a:rPr lang="en-US" sz="2400" dirty="0">
                <a:latin typeface="Arial" panose="020B0604020202020204" pitchFamily="34" charset="0"/>
                <a:cs typeface="Arial" panose="020B0604020202020204" pitchFamily="34" charset="0"/>
              </a:rPr>
              <a:t> in the south of main zone. The best way to prevent this crime is installing police controls in the focus zones</a:t>
            </a:r>
          </a:p>
        </p:txBody>
      </p:sp>
    </p:spTree>
    <p:extLst>
      <p:ext uri="{BB962C8B-B14F-4D97-AF65-F5344CB8AC3E}">
        <p14:creationId xmlns:p14="http://schemas.microsoft.com/office/powerpoint/2010/main" val="422139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160D854-A5C0-4EE8-9AF4-C6C2AE6895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618" y="376311"/>
            <a:ext cx="4799427" cy="6105377"/>
          </a:xfrm>
          <a:prstGeom prst="rect">
            <a:avLst/>
          </a:prstGeom>
          <a:noFill/>
          <a:ln>
            <a:noFill/>
          </a:ln>
        </p:spPr>
      </p:pic>
      <p:sp>
        <p:nvSpPr>
          <p:cNvPr id="5" name="CuadroTexto 4">
            <a:extLst>
              <a:ext uri="{FF2B5EF4-FFF2-40B4-BE49-F238E27FC236}">
                <a16:creationId xmlns:a16="http://schemas.microsoft.com/office/drawing/2014/main" id="{E3496606-CAFF-4F9A-94A4-AC011B034656}"/>
              </a:ext>
            </a:extLst>
          </p:cNvPr>
          <p:cNvSpPr txBox="1"/>
          <p:nvPr/>
        </p:nvSpPr>
        <p:spPr>
          <a:xfrm>
            <a:off x="5489803" y="1949103"/>
            <a:ext cx="5566349" cy="332398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For </a:t>
            </a:r>
            <a:r>
              <a:rPr lang="en-US" sz="2400" dirty="0" err="1">
                <a:latin typeface="Arial" panose="020B0604020202020204" pitchFamily="34" charset="0"/>
                <a:cs typeface="Arial" panose="020B0604020202020204" pitchFamily="34" charset="0"/>
              </a:rPr>
              <a:t>narco</a:t>
            </a:r>
            <a:r>
              <a:rPr lang="en-US" sz="2400" dirty="0">
                <a:latin typeface="Arial" panose="020B0604020202020204" pitchFamily="34" charset="0"/>
                <a:cs typeface="Arial" panose="020B0604020202020204" pitchFamily="34" charset="0"/>
              </a:rPr>
              <a:t> crime cases, it mays follow a pattern in oak park and cicero zones for most cases, and such a few </a:t>
            </a:r>
            <a:r>
              <a:rPr lang="en-US" sz="2400" dirty="0" err="1">
                <a:latin typeface="Arial" panose="020B0604020202020204" pitchFamily="34" charset="0"/>
                <a:cs typeface="Arial" panose="020B0604020202020204" pitchFamily="34" charset="0"/>
              </a:rPr>
              <a:t>oters</a:t>
            </a:r>
            <a:r>
              <a:rPr lang="en-US" sz="2400" dirty="0">
                <a:latin typeface="Arial" panose="020B0604020202020204" pitchFamily="34" charset="0"/>
                <a:cs typeface="Arial" panose="020B0604020202020204" pitchFamily="34" charset="0"/>
              </a:rPr>
              <a:t> in the south of main zone with some outliers. But it seems follows the same pattern as battery crimes. The best way to prevent this crime is installing police controls in the focus zones.</a:t>
            </a:r>
          </a:p>
          <a:p>
            <a:endParaRPr lang="en-US" dirty="0"/>
          </a:p>
        </p:txBody>
      </p:sp>
    </p:spTree>
    <p:extLst>
      <p:ext uri="{BB962C8B-B14F-4D97-AF65-F5344CB8AC3E}">
        <p14:creationId xmlns:p14="http://schemas.microsoft.com/office/powerpoint/2010/main" val="419844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8B30383-1AB4-4C1E-B668-54BF14DFAA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0504" y="481818"/>
            <a:ext cx="4698609" cy="5894363"/>
          </a:xfrm>
          <a:prstGeom prst="rect">
            <a:avLst/>
          </a:prstGeom>
          <a:noFill/>
          <a:ln>
            <a:noFill/>
          </a:ln>
        </p:spPr>
      </p:pic>
      <p:sp>
        <p:nvSpPr>
          <p:cNvPr id="5" name="CuadroTexto 4">
            <a:extLst>
              <a:ext uri="{FF2B5EF4-FFF2-40B4-BE49-F238E27FC236}">
                <a16:creationId xmlns:a16="http://schemas.microsoft.com/office/drawing/2014/main" id="{A7423A5F-733F-4BBB-9ADD-DDF45188F411}"/>
              </a:ext>
            </a:extLst>
          </p:cNvPr>
          <p:cNvSpPr txBox="1"/>
          <p:nvPr/>
        </p:nvSpPr>
        <p:spPr>
          <a:xfrm>
            <a:off x="5659901" y="2495956"/>
            <a:ext cx="5455355" cy="2215991"/>
          </a:xfrm>
          <a:prstGeom prst="rect">
            <a:avLst/>
          </a:prstGeom>
          <a:noFill/>
        </p:spPr>
        <p:txBody>
          <a:bodyPr wrap="square" rtlCol="0">
            <a:spAutoFit/>
          </a:bodyPr>
          <a:lstStyle/>
          <a:p>
            <a:r>
              <a:rPr lang="en-US" sz="2400" dirty="0"/>
              <a:t>As the map shows, criminal damage crime is a crime highly randomly distributed as theft, the best way to prevent it is random highly impact police monitoring in the streets.</a:t>
            </a:r>
          </a:p>
          <a:p>
            <a:endParaRPr lang="en-US" dirty="0"/>
          </a:p>
        </p:txBody>
      </p:sp>
    </p:spTree>
    <p:extLst>
      <p:ext uri="{BB962C8B-B14F-4D97-AF65-F5344CB8AC3E}">
        <p14:creationId xmlns:p14="http://schemas.microsoft.com/office/powerpoint/2010/main" val="2246689305"/>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16</TotalTime>
  <Words>399</Words>
  <Application>Microsoft Office PowerPoint</Application>
  <PresentationFormat>Panorámica</PresentationFormat>
  <Paragraphs>15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Schoolbook</vt:lpstr>
      <vt:lpstr>Wingdings 2</vt:lpstr>
      <vt:lpstr>Vista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Sebastián</dc:creator>
  <cp:lastModifiedBy>Sebastián</cp:lastModifiedBy>
  <cp:revision>2</cp:revision>
  <dcterms:created xsi:type="dcterms:W3CDTF">2020-04-06T18:31:08Z</dcterms:created>
  <dcterms:modified xsi:type="dcterms:W3CDTF">2020-04-06T18:47:26Z</dcterms:modified>
</cp:coreProperties>
</file>