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8" r:id="rId6"/>
    <p:sldId id="269" r:id="rId7"/>
    <p:sldId id="26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GryG9NiCHgwvnuxhxsNkmof1D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4BEFB38C-9989-0ED2-CCAD-B99EA165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09128D26-978F-FEF0-5266-86F90D58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1B8D720F-47D6-F709-40B9-63A65A778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9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659A6D3-6601-BD86-578E-56DC85D1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08C52C7E-3588-55A9-692E-FADFCB395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4614D140-52F5-A30B-6D26-9AA7A8725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48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74D9C0A-2256-F30F-83DF-29A6DE4F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5B517F1B-EAC1-F2F8-42AC-FDE5CDF7F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FD1ACB20-980C-BDB4-11FE-49B216125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5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80B40252-1EA0-0625-03AB-FC6FE5BE1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5B0BDAC-BAB7-AE69-54D0-BD69B8BD2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F1AE4BA4-E6B4-9C4B-5610-3FF71E6E5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3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22D47900-6C36-F236-271B-5FA3CA45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40F610B1-67F3-DA5B-CF62-C84AB55C1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88A62DAA-EAB5-8068-959E-24B111205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2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sebastian-egana-santibanez" TargetMode="External"/><Relationship Id="rId5" Type="http://schemas.openxmlformats.org/officeDocument/2006/relationships/hyperlink" Target="https://segana.netlify.app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tentpc.com/blog/nasa-vs-spacex-vs-blue-origin-whos-leading-the-space-race-market-share-stat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262224" y="2701725"/>
            <a:ext cx="603204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ECO5008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Modelos predictivos</a:t>
            </a:r>
            <a:endParaRPr sz="4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C8821CC-A24A-F1BA-7475-579D0629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68" y="354779"/>
            <a:ext cx="3293327" cy="1275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553F6A7-AC11-A225-E22A-7F7E38242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031" y="4473296"/>
            <a:ext cx="146396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CA7337C-9800-6D94-7460-2F04AEDB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53" y="354780"/>
            <a:ext cx="2404415" cy="931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DEFE4680-D019-4C8F-B3C4-7397ABC2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22" y="141248"/>
            <a:ext cx="1628078" cy="6306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30ABBC1-E065-C0E1-607F-382B0AC1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DE7BB7F-38D4-740F-6DA5-DD12B73ED27E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Presentación del curso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DC0383-2E21-BD84-76FC-75D5BD380F5F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Sobre el curso: </a:t>
            </a:r>
            <a:r>
              <a:rPr lang="es-ES" dirty="0"/>
              <a:t>“Cada decisión en salud, finanzas o negocios se basa en una predicción — explícita o implícita. El valor está en hacerla con evidencia, y eso es justamente lo que aprenderemos aquí.”</a:t>
            </a:r>
            <a:endParaRPr lang="es-CL" dirty="0"/>
          </a:p>
          <a:p>
            <a:endParaRPr lang="es-CL" dirty="0"/>
          </a:p>
          <a:p>
            <a:r>
              <a:rPr lang="es-CL" dirty="0"/>
              <a:t>Sobre el docente:</a:t>
            </a:r>
          </a:p>
          <a:p>
            <a:endParaRPr lang="es-CL" dirty="0"/>
          </a:p>
          <a:p>
            <a:r>
              <a:rPr lang="es-CL" dirty="0"/>
              <a:t>📧 segana@fen.uchile.cl</a:t>
            </a:r>
          </a:p>
          <a:p>
            <a:r>
              <a:rPr lang="es-CL" dirty="0"/>
              <a:t>💻 </a:t>
            </a:r>
            <a:r>
              <a:rPr lang="es-CL" dirty="0">
                <a:hlinkClick r:id="rId5"/>
              </a:rPr>
              <a:t>https://segana.netlify.app </a:t>
            </a:r>
            <a:endParaRPr lang="es-CL" dirty="0"/>
          </a:p>
          <a:p>
            <a:r>
              <a:rPr lang="es-CL" dirty="0"/>
              <a:t>🤝 </a:t>
            </a:r>
            <a:r>
              <a:rPr lang="es-CL" dirty="0">
                <a:hlinkClick r:id="rId6"/>
              </a:rPr>
              <a:t>https://www.linkedin.com/in/sebastian-egana-santibanez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179F7653-5EF0-577A-B186-FED3791F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BDC233B-3F9C-2BCB-0BA7-F22F80EA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3C2B80F-9959-A657-8AAD-8EC8AE394B38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Presentación del curso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66DCC3-361A-8821-450D-AC9D796A65F0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Sobre el curso: </a:t>
            </a:r>
            <a:r>
              <a:rPr lang="es-ES" dirty="0"/>
              <a:t>“Cada decisión en salud, finanzas o negocios se basa en una predicción — explícita o implícita. El valor está en hacerla con evidencia, y eso es justamente lo que aprenderemos aquí.”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Decisiones: independiente del tipo de institución, es necesario tomar decisiones de gestión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Predicción: visión del futuro en base a la información del pasado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Evidencia: relación con el método científico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96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FF0C42B3-EDAE-DFC4-B10D-C6935500D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A998B698-358D-9502-EF1A-7125506C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60DC16-2285-AA9A-5EF2-E08F3EBD0A4D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Método científico y </a:t>
            </a:r>
            <a:r>
              <a:rPr lang="es-CL" dirty="0" err="1"/>
              <a:t>Decision</a:t>
            </a:r>
            <a:r>
              <a:rPr lang="es-CL" dirty="0"/>
              <a:t> </a:t>
            </a:r>
            <a:r>
              <a:rPr lang="es-CL" dirty="0" err="1"/>
              <a:t>science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843F36-8846-0E2E-F8A4-67E90BB863B0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ES" dirty="0"/>
              <a:t>Se entiende que le método científico corresponde a una metodología orientada a entender la realidad y generar nuevos conocimientos en base a la observación sistemática, medición y experimentación en base al análisis y formulación de hipótesis. Podemos hablar de las siguientes etapas: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Observación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Planteamiento de hipótesis</a:t>
            </a:r>
          </a:p>
          <a:p>
            <a:pPr marL="285750" indent="-285750">
              <a:buFontTx/>
              <a:buChar char="-"/>
            </a:pPr>
            <a:r>
              <a:rPr lang="es-ES" dirty="0"/>
              <a:t>Experimentación / Medición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Análisis de resultados</a:t>
            </a:r>
          </a:p>
          <a:p>
            <a:pPr marL="285750" indent="-285750">
              <a:buFontTx/>
              <a:buChar char="-"/>
            </a:pPr>
            <a:r>
              <a:rPr lang="es-ES" dirty="0"/>
              <a:t>Conclusión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r>
              <a:rPr lang="es-CL" dirty="0"/>
              <a:t>Decisión </a:t>
            </a:r>
            <a:r>
              <a:rPr lang="es-CL" dirty="0" err="1"/>
              <a:t>science</a:t>
            </a:r>
            <a:r>
              <a:rPr lang="es-CL" dirty="0"/>
              <a:t> corresponde al enfoque sistemático y basado en datos (data </a:t>
            </a:r>
            <a:r>
              <a:rPr lang="es-CL" dirty="0" err="1"/>
              <a:t>driven</a:t>
            </a:r>
            <a:r>
              <a:rPr lang="es-CL" dirty="0"/>
              <a:t>) para resolver problemas y optimizar desempeño. </a:t>
            </a:r>
          </a:p>
        </p:txBody>
      </p:sp>
    </p:spTree>
    <p:extLst>
      <p:ext uri="{BB962C8B-B14F-4D97-AF65-F5344CB8AC3E}">
        <p14:creationId xmlns:p14="http://schemas.microsoft.com/office/powerpoint/2010/main" val="35730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D736F72A-60A6-CD10-A3F5-9B8E15C02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E0960F4-8C59-AF87-567D-D11338EBD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1D2D786-D8D2-3CE6-EF2B-32C131992B79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Relación con pronósticos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EBAADF-25B9-2E55-A6F9-FC86B74301A9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Decisiones basadas en datos: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Definir 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Reunir y analizar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Desarrollar y evaluar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Seleccionar e implementar soluciones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Para esto, se deben tener claridad sobre las decisiones (no desarrollar nada que no tenga sustento en datos), identificar tendencias y generar predicciones para reducir la incertidumbre. </a:t>
            </a:r>
          </a:p>
          <a:p>
            <a:endParaRPr lang="es-CL" dirty="0"/>
          </a:p>
          <a:p>
            <a:r>
              <a:rPr lang="es-CL" dirty="0"/>
              <a:t>Por ejemplo: generar una gestión correcta de camas dentro de un recinto hospitalario para aumentar la rentabilidad/bienestar de maximizar la ocupación del recinto.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74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EA3E85A0-35CB-0190-380D-9F3C21DF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EACDFB6-87A3-6A88-987C-88117079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6F0B11-5C23-9238-09AD-CB948AD8983C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Relación con pronósticos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604DD7-FA7F-22B2-0FD9-45E1289A28B5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Debemos pasar del análisis descriptivo, que genera visualizaciones y estadísticas de resumen explicando principalmente el pasado, hacía análisis prescriptivos que utilizan optimización y simulaciones para generar las mejores recomendaciones en base al análisis histórico. </a:t>
            </a:r>
          </a:p>
          <a:p>
            <a:endParaRPr lang="es-CL" dirty="0"/>
          </a:p>
          <a:p>
            <a:r>
              <a:rPr lang="es-ES" dirty="0"/>
              <a:t>⚠️Un </a:t>
            </a:r>
            <a:r>
              <a:rPr lang="es-ES" dirty="0" err="1"/>
              <a:t>warning</a:t>
            </a:r>
            <a:r>
              <a:rPr lang="es-ES" dirty="0"/>
              <a:t> relevante es la necesidad de estar siempre atentos a los posibles sesgos inconscientes dentro den la toma de decisiones: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Confirmation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: busca información que confirma mis creencias (contratación: </a:t>
            </a:r>
            <a:r>
              <a:rPr lang="es-ES" dirty="0" err="1"/>
              <a:t>cv</a:t>
            </a:r>
            <a:r>
              <a:rPr lang="es-ES" dirty="0"/>
              <a:t> versus entrevista)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Anchoring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: sobre confianza en la información inicial (precios del </a:t>
            </a:r>
            <a:r>
              <a:rPr lang="es-ES" dirty="0" err="1"/>
              <a:t>cyber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aversion</a:t>
            </a:r>
            <a:r>
              <a:rPr lang="es-ES" dirty="0"/>
              <a:t>: preferencia hacia evadir pérdidas sobre (perder un 10% de descuento versus ganar un 10% de descuento)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heuristic</a:t>
            </a:r>
            <a:r>
              <a:rPr lang="es-ES" dirty="0"/>
              <a:t>: sobre estimar la frecuencia de un evento en base a lo fácil que son de recordar (caída de aviones)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224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C9B5B511-693F-B97C-E869-400F49AB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A5805BD-76D4-1EE1-684D-3122E2DD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03" y="94584"/>
            <a:ext cx="1463969" cy="5670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9B2B3B-E0E5-FFC9-1EC6-2FF88CFA0246}"/>
              </a:ext>
            </a:extLst>
          </p:cNvPr>
          <p:cNvSpPr/>
          <p:nvPr/>
        </p:nvSpPr>
        <p:spPr>
          <a:xfrm>
            <a:off x="443883" y="257452"/>
            <a:ext cx="5983550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Experimentación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B84BF5-F7A1-B1AB-0B01-B37A1AE09FA0}"/>
              </a:ext>
            </a:extLst>
          </p:cNvPr>
          <p:cNvSpPr/>
          <p:nvPr/>
        </p:nvSpPr>
        <p:spPr>
          <a:xfrm>
            <a:off x="443883" y="1129307"/>
            <a:ext cx="5983550" cy="37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ES" dirty="0"/>
              <a:t>Epigenética y la utilización de ratones </a:t>
            </a:r>
            <a:r>
              <a:rPr lang="es-CL" dirty="0"/>
              <a:t>🐭</a:t>
            </a:r>
          </a:p>
          <a:p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Experimentación en ratones 🙏</a:t>
            </a:r>
          </a:p>
          <a:p>
            <a:pPr marL="285750" indent="-285750">
              <a:buFontTx/>
              <a:buChar char="-"/>
            </a:pPr>
            <a:r>
              <a:rPr lang="es-CL" dirty="0"/>
              <a:t>No mutaciones del ADN, pero que pueden ser heredables.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r>
              <a:rPr lang="es-CL" dirty="0"/>
              <a:t>NASA versus </a:t>
            </a:r>
            <a:r>
              <a:rPr lang="es-CL" dirty="0" err="1"/>
              <a:t>Space</a:t>
            </a:r>
            <a:r>
              <a:rPr lang="es-CL" dirty="0"/>
              <a:t> X 🚀</a:t>
            </a:r>
          </a:p>
          <a:p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“Disminuir infinitamente el riesgo aumenta infinitamente el costo”</a:t>
            </a:r>
          </a:p>
          <a:p>
            <a:pPr marL="285750" indent="-285750">
              <a:buFontTx/>
              <a:buChar char="-"/>
            </a:pPr>
            <a:r>
              <a:rPr lang="es-CL" dirty="0" err="1"/>
              <a:t>Space</a:t>
            </a:r>
            <a:r>
              <a:rPr lang="es-CL" dirty="0"/>
              <a:t> X con un costo de 67 </a:t>
            </a:r>
            <a:r>
              <a:rPr lang="es-CL" dirty="0" err="1"/>
              <a:t>million</a:t>
            </a:r>
            <a:r>
              <a:rPr lang="es-CL" dirty="0"/>
              <a:t> por lanzamiento para el Falcon 9; Nasa SLS sobre los $4 </a:t>
            </a:r>
            <a:r>
              <a:rPr lang="es-CL" dirty="0" err="1"/>
              <a:t>billion</a:t>
            </a:r>
            <a:r>
              <a:rPr lang="es-CL" dirty="0"/>
              <a:t> USD (</a:t>
            </a:r>
            <a:r>
              <a:rPr lang="es-CL" dirty="0">
                <a:hlinkClick r:id="rId5"/>
              </a:rPr>
              <a:t>más </a:t>
            </a:r>
            <a:r>
              <a:rPr lang="es-CL" dirty="0" err="1">
                <a:hlinkClick r:id="rId5"/>
              </a:rPr>
              <a:t>info</a:t>
            </a:r>
            <a:r>
              <a:rPr lang="es-CL" dirty="0"/>
              <a:t>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903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2F97C41F-8509-BB9D-39D1-61A58091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83" y="87151"/>
            <a:ext cx="1628078" cy="63062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364C917-464E-3666-9BFA-A72C3DE63C69}"/>
              </a:ext>
            </a:extLst>
          </p:cNvPr>
          <p:cNvSpPr txBox="1"/>
          <p:nvPr/>
        </p:nvSpPr>
        <p:spPr>
          <a:xfrm>
            <a:off x="1597981" y="1823745"/>
            <a:ext cx="693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¿Qué haremos a continuación?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783F5B2-745C-B344-74AC-76632D6D9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673" y="146624"/>
            <a:ext cx="1628078" cy="6306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3DB3A63-B4C0-104B-455D-797029F234E6}"/>
              </a:ext>
            </a:extLst>
          </p:cNvPr>
          <p:cNvSpPr/>
          <p:nvPr/>
        </p:nvSpPr>
        <p:spPr>
          <a:xfrm>
            <a:off x="1278672" y="870011"/>
            <a:ext cx="7643385" cy="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Experimentación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ADD48-30C3-DE13-549B-765C0253C70A}"/>
              </a:ext>
            </a:extLst>
          </p:cNvPr>
          <p:cNvSpPr/>
          <p:nvPr/>
        </p:nvSpPr>
        <p:spPr>
          <a:xfrm>
            <a:off x="1278672" y="1675376"/>
            <a:ext cx="7643385" cy="259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Seremos un grupo de analistas en búsqueda de poder determinar algunos números futuros que impacten en el futuro de una institución de salud:</a:t>
            </a:r>
          </a:p>
          <a:p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Pronósticos y simulaciones en base a datos de atenciones respiratorias.</a:t>
            </a:r>
          </a:p>
          <a:p>
            <a:pPr marL="285750" indent="-285750">
              <a:buFontTx/>
              <a:buChar char="-"/>
            </a:pPr>
            <a:r>
              <a:rPr lang="es-CL" dirty="0"/>
              <a:t>Simulación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565</Words>
  <Application>Microsoft Office PowerPoint</Application>
  <PresentationFormat>Presentación en pantalla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Castillo</dc:creator>
  <cp:lastModifiedBy>Sebastian EgaÃ±a SantibaÃ±ez</cp:lastModifiedBy>
  <cp:revision>6</cp:revision>
  <dcterms:modified xsi:type="dcterms:W3CDTF">2025-10-11T01:52:53Z</dcterms:modified>
</cp:coreProperties>
</file>