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3" r:id="rId7"/>
    <p:sldId id="264" r:id="rId8"/>
    <p:sldId id="265" r:id="rId9"/>
    <p:sldId id="266" r:id="rId10"/>
    <p:sldId id="268" r:id="rId11"/>
    <p:sldId id="270" r:id="rId12"/>
    <p:sldId id="258" r:id="rId13"/>
    <p:sldId id="269" r:id="rId14"/>
    <p:sldId id="261" r:id="rId15"/>
    <p:sldId id="273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2AAC7-8F7D-4FF6-94D3-EB8F7D1B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829A7-A2B8-4FE1-8AD6-65C363A6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DC40B-2448-47C3-9497-31364514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B9F85-7974-43EF-903E-6A82AE0E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37D7B-804F-430D-96D1-6EDB73AB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681D4-F6BD-41D4-8444-969DD981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B0CFB-A529-4F85-8807-7C455A31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A6BB5-88D5-4D1B-A6A3-092368FC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C9F5A-A03C-42EB-850C-8F14EDC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AAADA-922E-421A-A9BD-FEFB7C8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C4498-2A6F-4FEC-A332-6B39C6C68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5729B-8D78-4A48-AFE1-7A5EAE550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C5FD1-B370-483C-8905-F4F822BC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0F4FF-7FFB-4CDD-8820-8F92771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C8A15-2C56-4E3D-BCF1-970038F9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F1351-7DA7-4F19-8888-C57ED9B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D3016-850B-4B16-B756-997BC6E9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FCF21-64E9-43ED-9E21-C336146E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0A7BD-7AD5-4E48-A826-4BE01139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0A2BC-C9D9-405D-8234-D05F5093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E5DD9-A06F-49FF-87AB-491B6591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4716A-75D2-46A2-A4FD-BF6D537B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BDC7E-7435-45E0-8B47-B7D74310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968D-D5FD-4A69-B916-2D584A8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A5141-D708-4DE4-A961-88D9BF45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1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A4353-F80B-43CF-9306-5859F372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CBD27-D7F0-4732-ACFA-887D5A566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C1560-A253-42F1-8CCB-5414EEE5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22DB1-7194-40C2-86CF-60565E63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427D-F9AA-46C8-BC42-13C98CDD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1D8D0-0A85-4645-A9AB-4A60CC88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6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084F-0ED6-4942-B63A-E28AB498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CB94F-6409-4BAE-8464-7289D805F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EDB6D-3658-4B1F-BBE8-30F44A4DC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54011-AED6-478C-824F-AE98902C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75011-49A0-4E4F-8FD0-92DCC1FF0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EA08AB-50AD-4359-B99C-1FE44BBB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CF9A2-E325-4FE0-9EBC-B0AF7063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2CC66-4758-40EE-A10B-833EEEB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6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EF92-D1E4-4D62-B771-92D02627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BA3E67-E160-418A-83A2-61369502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57CB1-711F-44F3-89E1-5F029F6A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BCF85-E83B-40C6-86F8-DBE90525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66E47-2193-40A0-8297-36B0A1B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E49A1-1F94-4B4F-8815-8B31B2B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97369-DCC9-41DC-A012-681B8168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07213-0A3D-4FC4-80C9-521245C2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1074B-2F04-4363-98F8-72D24DC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6B483-2779-464D-98E7-15E45DE53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C58D-75C6-4ADB-99F3-7BE79D8D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1FFB7-B30C-4561-85FD-33E3A51A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D9B02-93B7-46C2-990A-3374F5E9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2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38D4-7B68-4629-AF81-D4B53376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39E93-BA6C-4E6A-BB53-6B9CDFB01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45CC5-73A7-4A86-8D3C-CDBA242A5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F0E1B-981E-4FE2-817A-7FECE420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1D29E-63AC-4C24-9BE4-F45432CB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8A766-A3A8-4471-AD84-4E5948A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38B18-4A1E-4CF9-B731-8D22C67C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5F781-F23D-45C1-AF5B-925657F6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282A9-5001-4A7E-8FBC-6A83288D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3615-BC74-4C27-96E1-46A86E8EF58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5EF4F-F277-4A6F-B3EC-E6F257CAC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D983C-A174-4C4E-8855-3D74CFA48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FC34-CD9E-4918-AFC9-DA8D29E1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6909E-8F4D-4A17-9EB1-497835CCB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30BA59-7FCD-4E7B-89FA-DADB9DA2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기술경영학과 </a:t>
            </a:r>
            <a:r>
              <a:rPr lang="en-US" altLang="ko-KR" dirty="0"/>
              <a:t>201512082 </a:t>
            </a:r>
            <a:r>
              <a:rPr lang="ko-KR" altLang="en-US" dirty="0"/>
              <a:t>백승호 </a:t>
            </a:r>
          </a:p>
        </p:txBody>
      </p:sp>
    </p:spTree>
    <p:extLst>
      <p:ext uri="{BB962C8B-B14F-4D97-AF65-F5344CB8AC3E}">
        <p14:creationId xmlns:p14="http://schemas.microsoft.com/office/powerpoint/2010/main" val="163384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A2AE2D0B-87A3-4604-9F9E-FB5EE4ADC078}"/>
              </a:ext>
            </a:extLst>
          </p:cNvPr>
          <p:cNvSpPr txBox="1">
            <a:spLocks/>
          </p:cNvSpPr>
          <p:nvPr/>
        </p:nvSpPr>
        <p:spPr>
          <a:xfrm>
            <a:off x="346364" y="318510"/>
            <a:ext cx="914400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 err="1"/>
              <a:t>플랏그리기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04A81-B38D-4774-887E-8D69494D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5" y="942109"/>
            <a:ext cx="7229475" cy="4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219DCFD-3CD2-4D60-97C2-9F0F037BDCA9}"/>
              </a:ext>
            </a:extLst>
          </p:cNvPr>
          <p:cNvSpPr txBox="1">
            <a:spLocks/>
          </p:cNvSpPr>
          <p:nvPr/>
        </p:nvSpPr>
        <p:spPr>
          <a:xfrm>
            <a:off x="332509" y="276947"/>
            <a:ext cx="9144000" cy="775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전처리</a:t>
            </a:r>
            <a:r>
              <a:rPr lang="en-US" altLang="ko-KR" dirty="0"/>
              <a:t>, </a:t>
            </a:r>
            <a:r>
              <a:rPr lang="ko-KR" altLang="en-US" dirty="0" err="1"/>
              <a:t>비전처리</a:t>
            </a:r>
            <a:r>
              <a:rPr lang="ko-KR" altLang="en-US" dirty="0"/>
              <a:t> 비교</a:t>
            </a:r>
            <a:r>
              <a:rPr lang="en-US" altLang="ko-KR" dirty="0"/>
              <a:t>)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7DB1BF4-ECDC-42BD-A78F-518F65F44FE3}"/>
              </a:ext>
            </a:extLst>
          </p:cNvPr>
          <p:cNvSpPr txBox="1">
            <a:spLocks/>
          </p:cNvSpPr>
          <p:nvPr/>
        </p:nvSpPr>
        <p:spPr>
          <a:xfrm>
            <a:off x="6242050" y="969807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Dropout</a:t>
            </a:r>
            <a:r>
              <a:rPr lang="ko-KR" altLang="en-US" sz="1600" dirty="0"/>
              <a:t>을 사용했기때문에 </a:t>
            </a:r>
            <a:r>
              <a:rPr lang="en-US" altLang="ko-KR" sz="1600" dirty="0"/>
              <a:t>validation </a:t>
            </a:r>
            <a:r>
              <a:rPr lang="ko-KR" altLang="en-US" sz="1600" dirty="0"/>
              <a:t>그래프가 위 아래로 튀는 모습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2453E6A-BB7F-4076-8E96-E1520D9BF8CC}"/>
              </a:ext>
            </a:extLst>
          </p:cNvPr>
          <p:cNvSpPr txBox="1">
            <a:spLocks/>
          </p:cNvSpPr>
          <p:nvPr/>
        </p:nvSpPr>
        <p:spPr>
          <a:xfrm>
            <a:off x="6303010" y="1745805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번째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9</a:t>
            </a:r>
            <a:r>
              <a:rPr lang="ko-KR" altLang="en-US" sz="1600" dirty="0"/>
              <a:t>번째에서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조정해 </a:t>
            </a:r>
            <a:r>
              <a:rPr lang="ko-KR" altLang="en-US" sz="1600" dirty="0" err="1"/>
              <a:t>로컬옵티마에서</a:t>
            </a:r>
            <a:r>
              <a:rPr lang="ko-KR" altLang="en-US" sz="1600" dirty="0"/>
              <a:t> 빠져나오는 모습</a:t>
            </a:r>
            <a:endParaRPr lang="en-US" altLang="ko-KR" sz="16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71EF79C-2952-456D-8CFF-1A3A1A2B060F}"/>
              </a:ext>
            </a:extLst>
          </p:cNvPr>
          <p:cNvSpPr txBox="1">
            <a:spLocks/>
          </p:cNvSpPr>
          <p:nvPr/>
        </p:nvSpPr>
        <p:spPr>
          <a:xfrm>
            <a:off x="6303010" y="562514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이미지 전처리는 진행하지 않은 상태</a:t>
            </a:r>
            <a:endParaRPr lang="en-US" altLang="ko-KR" sz="1600" b="1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C18AD2E6-618E-4B20-8B50-FF143C934B89}"/>
              </a:ext>
            </a:extLst>
          </p:cNvPr>
          <p:cNvSpPr txBox="1">
            <a:spLocks/>
          </p:cNvSpPr>
          <p:nvPr/>
        </p:nvSpPr>
        <p:spPr>
          <a:xfrm>
            <a:off x="6303010" y="2385963"/>
            <a:ext cx="5949950" cy="1211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sz="1600" dirty="0"/>
              <a:t>train</a:t>
            </a:r>
            <a:r>
              <a:rPr lang="ko-KR" altLang="en-US" sz="1600" dirty="0" err="1"/>
              <a:t>데이터에대한</a:t>
            </a:r>
            <a:r>
              <a:rPr lang="ko-KR" altLang="en-US" sz="1600" dirty="0"/>
              <a:t> 학습이 너무 잘돼 </a:t>
            </a:r>
            <a:r>
              <a:rPr lang="ko-KR" altLang="en-US" sz="1600" dirty="0" err="1"/>
              <a:t>오버피팅</a:t>
            </a:r>
            <a:r>
              <a:rPr lang="ko-KR" altLang="en-US" sz="1600" dirty="0"/>
              <a:t> 가능성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9</a:t>
            </a:r>
            <a:r>
              <a:rPr lang="ko-KR" altLang="en-US" sz="1600" dirty="0"/>
              <a:t>번째에서 </a:t>
            </a:r>
            <a:r>
              <a:rPr lang="ko-KR" altLang="en-US" sz="1600" dirty="0" err="1"/>
              <a:t>학습률</a:t>
            </a:r>
            <a:r>
              <a:rPr lang="ko-KR" altLang="en-US" sz="1600" dirty="0"/>
              <a:t> 조정하여 </a:t>
            </a:r>
            <a:r>
              <a:rPr lang="ko-KR" altLang="en-US" sz="1600" dirty="0" err="1"/>
              <a:t>에포크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추가시</a:t>
            </a:r>
            <a:r>
              <a:rPr lang="ko-KR" altLang="en-US" sz="1600" dirty="0"/>
              <a:t> 추가적인 성능향상 기대</a:t>
            </a:r>
            <a:endParaRPr lang="en-US" altLang="ko-KR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ECA46C-7792-4045-A8C2-40AD32595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720"/>
            <a:ext cx="5962650" cy="2667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C021B2-0F2E-A842-ACAB-2BB37FF65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" y="753002"/>
            <a:ext cx="4377745" cy="2755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9556E-8A4A-6249-B2D4-726A4BF55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97720"/>
            <a:ext cx="5990671" cy="27977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B9954-C1E3-F44C-92A4-34CAFEBA63E2}"/>
              </a:ext>
            </a:extLst>
          </p:cNvPr>
          <p:cNvSpPr/>
          <p:nvPr/>
        </p:nvSpPr>
        <p:spPr>
          <a:xfrm>
            <a:off x="0" y="4343400"/>
            <a:ext cx="3796748" cy="282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2E3454-D968-C744-A639-C514E7E1CC14}"/>
              </a:ext>
            </a:extLst>
          </p:cNvPr>
          <p:cNvSpPr/>
          <p:nvPr/>
        </p:nvSpPr>
        <p:spPr>
          <a:xfrm>
            <a:off x="0" y="5569226"/>
            <a:ext cx="3796748" cy="282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96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219DCFD-3CD2-4D60-97C2-9F0F037BDCA9}"/>
              </a:ext>
            </a:extLst>
          </p:cNvPr>
          <p:cNvSpPr txBox="1">
            <a:spLocks/>
          </p:cNvSpPr>
          <p:nvPr/>
        </p:nvSpPr>
        <p:spPr>
          <a:xfrm>
            <a:off x="332509" y="276947"/>
            <a:ext cx="9144000" cy="775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전처리</a:t>
            </a:r>
            <a:r>
              <a:rPr lang="en-US" altLang="ko-KR" dirty="0"/>
              <a:t>, </a:t>
            </a:r>
            <a:r>
              <a:rPr lang="ko-KR" altLang="en-US" dirty="0" err="1"/>
              <a:t>비전처리</a:t>
            </a:r>
            <a:r>
              <a:rPr lang="ko-KR" altLang="en-US" dirty="0"/>
              <a:t> 비교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6BA92D-C30E-411A-ACA0-5C867D97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23" y="3168958"/>
            <a:ext cx="6119837" cy="3324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013D5C-9B5C-489C-B935-EADE016F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1004598"/>
            <a:ext cx="6119837" cy="5576455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D7DB1BF4-ECDC-42BD-A78F-518F65F44FE3}"/>
              </a:ext>
            </a:extLst>
          </p:cNvPr>
          <p:cNvSpPr txBox="1">
            <a:spLocks/>
          </p:cNvSpPr>
          <p:nvPr/>
        </p:nvSpPr>
        <p:spPr>
          <a:xfrm>
            <a:off x="6303010" y="1968168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ReduceLROnPlateau</a:t>
            </a:r>
            <a:r>
              <a:rPr lang="ko-KR" altLang="en-US" sz="1600" dirty="0"/>
              <a:t>사용으로 </a:t>
            </a:r>
            <a:r>
              <a:rPr lang="en-US" altLang="ko-KR" sz="1600" dirty="0"/>
              <a:t>5</a:t>
            </a:r>
            <a:r>
              <a:rPr lang="ko-KR" altLang="en-US" sz="1600" dirty="0"/>
              <a:t>번째 </a:t>
            </a:r>
            <a:r>
              <a:rPr lang="en-US" altLang="ko-KR" sz="1600" dirty="0"/>
              <a:t>epoch</a:t>
            </a:r>
            <a:r>
              <a:rPr lang="ko-KR" altLang="en-US" sz="1600" dirty="0"/>
              <a:t>이후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낮추고 다시 </a:t>
            </a:r>
            <a:r>
              <a:rPr lang="en-US" altLang="ko-KR" sz="1600" dirty="0" err="1"/>
              <a:t>val_loss</a:t>
            </a:r>
            <a:r>
              <a:rPr lang="ko-KR" altLang="en-US" sz="1600" dirty="0"/>
              <a:t>낮아지는 모습을 모인다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2453E6A-BB7F-4076-8E96-E1520D9BF8CC}"/>
              </a:ext>
            </a:extLst>
          </p:cNvPr>
          <p:cNvSpPr txBox="1">
            <a:spLocks/>
          </p:cNvSpPr>
          <p:nvPr/>
        </p:nvSpPr>
        <p:spPr>
          <a:xfrm>
            <a:off x="6303010" y="1265341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Layer </a:t>
            </a:r>
            <a:r>
              <a:rPr lang="ko-KR" altLang="en-US" sz="1600" dirty="0"/>
              <a:t>사이사이 </a:t>
            </a:r>
            <a:r>
              <a:rPr lang="en-US" altLang="ko-KR" sz="1600" dirty="0"/>
              <a:t>Dropout</a:t>
            </a:r>
            <a:r>
              <a:rPr lang="ko-KR" altLang="en-US" sz="1600" dirty="0"/>
              <a:t>을 넣어 </a:t>
            </a:r>
            <a:r>
              <a:rPr lang="en-US" altLang="ko-KR" sz="1600" dirty="0"/>
              <a:t>validation</a:t>
            </a:r>
            <a:r>
              <a:rPr lang="ko-KR" altLang="en-US" sz="1600" dirty="0"/>
              <a:t>수치가 오르락 </a:t>
            </a:r>
            <a:r>
              <a:rPr lang="ko-KR" altLang="en-US" sz="1600" dirty="0" err="1"/>
              <a:t>내리락하는</a:t>
            </a:r>
            <a:r>
              <a:rPr lang="ko-KR" altLang="en-US" sz="1600" dirty="0"/>
              <a:t> 모습을 보인다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71EF79C-2952-456D-8CFF-1A3A1A2B060F}"/>
              </a:ext>
            </a:extLst>
          </p:cNvPr>
          <p:cNvSpPr txBox="1">
            <a:spLocks/>
          </p:cNvSpPr>
          <p:nvPr/>
        </p:nvSpPr>
        <p:spPr>
          <a:xfrm>
            <a:off x="6303010" y="562514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이미지 전처리는 모델 외부에서 </a:t>
            </a:r>
            <a:r>
              <a:rPr lang="en-US" altLang="ko-KR" sz="1600" b="1" dirty="0" err="1"/>
              <a:t>data_generator</a:t>
            </a:r>
            <a:r>
              <a:rPr lang="ko-KR" altLang="en-US" sz="1600" b="1" dirty="0"/>
              <a:t>로 입력데이터를 </a:t>
            </a:r>
            <a:r>
              <a:rPr lang="ko-KR" altLang="en-US" sz="1600" b="1" dirty="0" err="1"/>
              <a:t>생성할때</a:t>
            </a:r>
            <a:r>
              <a:rPr lang="ko-KR" altLang="en-US" sz="1600" b="1" dirty="0"/>
              <a:t> 스케일링과 </a:t>
            </a:r>
            <a:r>
              <a:rPr lang="ko-KR" altLang="en-US" sz="1600" b="1" dirty="0" err="1"/>
              <a:t>각도등을</a:t>
            </a:r>
            <a:r>
              <a:rPr lang="ko-KR" altLang="en-US" sz="1600" b="1" dirty="0"/>
              <a:t> 조정한 상태</a:t>
            </a:r>
            <a:endParaRPr lang="en-US" altLang="ko-KR" sz="1600" b="1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C18AD2E6-618E-4B20-8B50-FF143C934B89}"/>
              </a:ext>
            </a:extLst>
          </p:cNvPr>
          <p:cNvSpPr txBox="1">
            <a:spLocks/>
          </p:cNvSpPr>
          <p:nvPr/>
        </p:nvSpPr>
        <p:spPr>
          <a:xfrm>
            <a:off x="6303010" y="2484792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오버피팅</a:t>
            </a:r>
            <a:r>
              <a:rPr lang="ko-KR" altLang="en-US" sz="1600" dirty="0"/>
              <a:t> 방지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최종적으로 </a:t>
            </a:r>
            <a:r>
              <a:rPr lang="en-US" altLang="ko-KR" sz="1600" dirty="0" err="1"/>
              <a:t>val_accurac</a:t>
            </a:r>
            <a:r>
              <a:rPr lang="ko-KR" altLang="en-US" sz="1600" dirty="0"/>
              <a:t>가 </a:t>
            </a:r>
            <a:r>
              <a:rPr lang="en-US" altLang="ko-KR" sz="1600" dirty="0"/>
              <a:t>0.8897.</a:t>
            </a:r>
          </a:p>
          <a:p>
            <a:pPr marL="0" indent="0">
              <a:buNone/>
            </a:pPr>
            <a:r>
              <a:rPr lang="ko-KR" altLang="en-US" sz="1600" dirty="0"/>
              <a:t>몇번의 추가적인 </a:t>
            </a:r>
            <a:r>
              <a:rPr lang="en-US" altLang="ko-KR" sz="1600" dirty="0"/>
              <a:t>epoch</a:t>
            </a:r>
            <a:r>
              <a:rPr lang="ko-KR" altLang="en-US" sz="1600" dirty="0"/>
              <a:t>시 </a:t>
            </a:r>
            <a:r>
              <a:rPr lang="en-US" altLang="ko-KR" sz="1600" dirty="0"/>
              <a:t>0.9</a:t>
            </a:r>
            <a:r>
              <a:rPr lang="ko-KR" altLang="en-US" sz="1600" dirty="0"/>
              <a:t>이상도 </a:t>
            </a:r>
            <a:r>
              <a:rPr lang="ko-KR" altLang="en-US" sz="1600" dirty="0" err="1"/>
              <a:t>기대가능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1348C4-30B9-6E44-B56B-847A8AACC4D6}"/>
              </a:ext>
            </a:extLst>
          </p:cNvPr>
          <p:cNvSpPr/>
          <p:nvPr/>
        </p:nvSpPr>
        <p:spPr>
          <a:xfrm>
            <a:off x="-7620" y="5520905"/>
            <a:ext cx="3796748" cy="1751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7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219DCFD-3CD2-4D60-97C2-9F0F037BDCA9}"/>
              </a:ext>
            </a:extLst>
          </p:cNvPr>
          <p:cNvSpPr txBox="1">
            <a:spLocks/>
          </p:cNvSpPr>
          <p:nvPr/>
        </p:nvSpPr>
        <p:spPr>
          <a:xfrm>
            <a:off x="332509" y="276947"/>
            <a:ext cx="9144000" cy="775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비정규화 비교</a:t>
            </a:r>
            <a:r>
              <a:rPr lang="en-US" altLang="ko-KR" dirty="0"/>
              <a:t>, </a:t>
            </a:r>
            <a:r>
              <a:rPr lang="ko-KR" altLang="en-US" dirty="0"/>
              <a:t>모델비교</a:t>
            </a:r>
            <a:r>
              <a:rPr lang="en-US" altLang="ko-KR" dirty="0"/>
              <a:t>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65143C-CE6F-4A82-AC92-772446CFE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6958"/>
              </p:ext>
            </p:extLst>
          </p:nvPr>
        </p:nvGraphicFramePr>
        <p:xfrm>
          <a:off x="771804" y="1019043"/>
          <a:ext cx="9809109" cy="277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703">
                  <a:extLst>
                    <a:ext uri="{9D8B030D-6E8A-4147-A177-3AD203B41FA5}">
                      <a16:colId xmlns:a16="http://schemas.microsoft.com/office/drawing/2014/main" val="324644882"/>
                    </a:ext>
                  </a:extLst>
                </a:gridCol>
                <a:gridCol w="3269703">
                  <a:extLst>
                    <a:ext uri="{9D8B030D-6E8A-4147-A177-3AD203B41FA5}">
                      <a16:colId xmlns:a16="http://schemas.microsoft.com/office/drawing/2014/main" val="2547213006"/>
                    </a:ext>
                  </a:extLst>
                </a:gridCol>
                <a:gridCol w="3269703">
                  <a:extLst>
                    <a:ext uri="{9D8B030D-6E8A-4147-A177-3AD203B41FA5}">
                      <a16:colId xmlns:a16="http://schemas.microsoft.com/office/drawing/2014/main" val="1303029152"/>
                    </a:ext>
                  </a:extLst>
                </a:gridCol>
              </a:tblGrid>
              <a:tr h="8356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전처리하지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않았을경우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전처리했을경우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모델외부에서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51369"/>
                  </a:ext>
                </a:extLst>
              </a:tr>
              <a:tr h="484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r>
                        <a:rPr lang="ko-KR" altLang="en-US" dirty="0"/>
                        <a:t>당 학습시간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76007"/>
                  </a:ext>
                </a:extLst>
              </a:tr>
              <a:tr h="484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최적의 </a:t>
                      </a:r>
                      <a:r>
                        <a:rPr lang="en-US" altLang="ko-KR" dirty="0" err="1"/>
                        <a:t>val_loss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0.3133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45494"/>
                  </a:ext>
                </a:extLst>
              </a:tr>
              <a:tr h="484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최적의 </a:t>
                      </a:r>
                      <a:r>
                        <a:rPr lang="en-US" altLang="ko-KR" dirty="0" err="1"/>
                        <a:t>val_acc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54484"/>
                  </a:ext>
                </a:extLst>
              </a:tr>
              <a:tr h="484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오버피팅여부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3986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16C37D0-A4AE-6C46-B371-83D4877C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3" y="3791310"/>
            <a:ext cx="4454629" cy="2518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02C2A9-FAE1-C541-93B2-BB713FB4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19" y="3791310"/>
            <a:ext cx="4713860" cy="256074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A2F1FE25-8A5E-2D4E-B8C3-4C5618570331}"/>
              </a:ext>
            </a:extLst>
          </p:cNvPr>
          <p:cNvSpPr txBox="1">
            <a:spLocks/>
          </p:cNvSpPr>
          <p:nvPr/>
        </p:nvSpPr>
        <p:spPr>
          <a:xfrm>
            <a:off x="2440258" y="6352055"/>
            <a:ext cx="2366681" cy="336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전처리 하지 않았을 경우</a:t>
            </a:r>
            <a:endParaRPr lang="en-US" altLang="ko-KR" sz="12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B66E871-6480-3544-8119-10B0D17A5D35}"/>
              </a:ext>
            </a:extLst>
          </p:cNvPr>
          <p:cNvSpPr txBox="1">
            <a:spLocks/>
          </p:cNvSpPr>
          <p:nvPr/>
        </p:nvSpPr>
        <p:spPr>
          <a:xfrm>
            <a:off x="7043888" y="6361642"/>
            <a:ext cx="2366681" cy="336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전처리 한 경우</a:t>
            </a:r>
            <a:endParaRPr lang="en-US" altLang="ko-KR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E2D6E95-8728-3943-AB6F-5E2D588EC1F5}"/>
              </a:ext>
            </a:extLst>
          </p:cNvPr>
          <p:cNvSpPr/>
          <p:nvPr/>
        </p:nvSpPr>
        <p:spPr>
          <a:xfrm>
            <a:off x="4077579" y="4160181"/>
            <a:ext cx="981388" cy="7464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469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360219" y="263093"/>
            <a:ext cx="9144000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시연</a:t>
            </a:r>
            <a:endParaRPr lang="en-US" altLang="ko-KR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D68EA41-B3E1-B14A-A445-A24874195C27}"/>
              </a:ext>
            </a:extLst>
          </p:cNvPr>
          <p:cNvSpPr txBox="1">
            <a:spLocks/>
          </p:cNvSpPr>
          <p:nvPr/>
        </p:nvSpPr>
        <p:spPr>
          <a:xfrm>
            <a:off x="674106" y="1229715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음식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실내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실외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장씩 </a:t>
            </a:r>
            <a:r>
              <a:rPr lang="en-US" altLang="ko-KR" sz="1600" b="1" dirty="0"/>
              <a:t>30</a:t>
            </a:r>
            <a:r>
              <a:rPr lang="ko-KR" altLang="en-US" sz="1600" b="1" dirty="0"/>
              <a:t>장을 상대로 </a:t>
            </a:r>
            <a:r>
              <a:rPr lang="en-US" altLang="ko-KR" sz="1600" b="1" dirty="0"/>
              <a:t>test</a:t>
            </a:r>
            <a:r>
              <a:rPr lang="ko-KR" altLang="en-US" sz="1600" b="1" dirty="0"/>
              <a:t>진행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0D6E6-F30E-C048-AEE8-C73BF7A2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5" y="1853313"/>
            <a:ext cx="8609909" cy="37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360219" y="263093"/>
            <a:ext cx="9144000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시연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7AFA6D-9F8C-9140-B742-D9497312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2" y="1385180"/>
            <a:ext cx="11377336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360219" y="263093"/>
            <a:ext cx="9144000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시연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1F92E-FC99-6C4B-BAF7-2C1C73E4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2" y="1276349"/>
            <a:ext cx="10941676" cy="45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360219" y="263093"/>
            <a:ext cx="9144000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시연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D305D0-653E-7945-A4B4-FEEA98AC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058332"/>
            <a:ext cx="11069781" cy="46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5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360219" y="263093"/>
            <a:ext cx="9144000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시연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2C2DFE9-95FA-AA4D-8296-37C6F3B0304F}"/>
              </a:ext>
            </a:extLst>
          </p:cNvPr>
          <p:cNvSpPr txBox="1">
            <a:spLocks/>
          </p:cNvSpPr>
          <p:nvPr/>
        </p:nvSpPr>
        <p:spPr>
          <a:xfrm>
            <a:off x="674106" y="1229715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결과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16E5031-86E4-1E42-84CB-02044E38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77198"/>
              </p:ext>
            </p:extLst>
          </p:nvPr>
        </p:nvGraphicFramePr>
        <p:xfrm>
          <a:off x="2397775" y="121920"/>
          <a:ext cx="506889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78">
                  <a:extLst>
                    <a:ext uri="{9D8B030D-6E8A-4147-A177-3AD203B41FA5}">
                      <a16:colId xmlns:a16="http://schemas.microsoft.com/office/drawing/2014/main" val="3856822670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4178199523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4129725278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2704983556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3909363399"/>
                    </a:ext>
                  </a:extLst>
                </a:gridCol>
              </a:tblGrid>
              <a:tr h="151441">
                <a:tc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분류결과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90964"/>
                  </a:ext>
                </a:extLst>
              </a:tr>
              <a:tr h="151441">
                <a:tc rowSpan="10"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﻿9.9962330e-01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﻿3.0829021e-04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﻿6.8340873e-05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58758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﻿9.7699600e-01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﻿2.1463303e-02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﻿1.5406500e-03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70331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﻿9.9904615e-01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﻿8.2577713e-04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﻿1.2799459e-04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16604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﻿9.9967468e-01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﻿2.9031921e-04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﻿3.5002769e-05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13665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﻿9.6319461e-01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﻿2.1242859e-02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﻿1.5562579e-02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37605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﻿9.7724688e-01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﻿2.2599541e-02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﻿1.5353750e-04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02460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﻿9.9637657e-01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﻿3.5978912e-03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﻿2.5507539e-05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1931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﻿7.9572976e-01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﻿1.8348445e-01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﻿2.0785738e-02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02644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﻿9.8424411e-01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﻿1.5640076e-02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﻿1.1583080e-04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1486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﻿9.9802089e-01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﻿1.9597509e-03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﻿1.9341593e-05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03182"/>
                  </a:ext>
                </a:extLst>
              </a:tr>
              <a:tr h="151441">
                <a:tc rowSpan="10"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﻿2.4839643e-02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﻿8.8138694e-01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﻿9.3773432e-02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06681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﻿1.0705298e-01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﻿8.7962085e-01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﻿1.3326176e-02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3324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﻿9.7087705e-01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﻿2.1067904e-02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﻿8.0550425e-03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음식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76175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﻿7.3824899e-04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﻿9.4414526e-01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﻿5.5116426e-02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68800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﻿1.1502052e-06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﻿5.8246590e-03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﻿9.9417418e-01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72669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﻿1.0773568e-02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﻿8.5846066e-01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﻿1.3076578e-01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43314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﻿1.5360801e-02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﻿9.7786897e-01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﻿6.7701675e-03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39747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﻿5.9873203e-0</a:t>
                      </a:r>
                      <a:r>
                        <a:rPr lang="en-US" altLang="ko-KR" sz="800" dirty="0"/>
                        <a:t>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﻿8.7089211e-01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﻿1.2850912e-01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17453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﻿2.4502766e-03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﻿9.9588841e-01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﻿1.6613500e-03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8092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﻿5.3741265e-02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﻿9.3617421e-01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﻿1.0084492e-02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31010"/>
                  </a:ext>
                </a:extLst>
              </a:tr>
              <a:tr h="151441">
                <a:tc rowSpan="10"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﻿1.6777246e-04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﻿1.1963412e-03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﻿9.9863595e-01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05719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﻿2.5426052e-04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﻿1.9315794e-02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﻿9.8043001e-01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33308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﻿2.3082960e-03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﻿1.4484090e-02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﻿9.8320770e-01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19280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﻿1.0259848e-01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﻿2.3441502e-01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﻿6.6298652e-01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7393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 2.0931731e-04 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﻿2.0763583e-02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﻿9.7902715e-01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48052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﻿4.2420546e-05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﻿7.0515499e-03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﻿9.9290609e-01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7747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﻿2.7066845e-01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﻿5.5926785e-02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﻿6.7340475e-01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75919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﻿4.1273343e-05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﻿6.1875312e-03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﻿9.9377126e-01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43854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﻿1.6552990e-02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﻿1.7903531e-01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﻿8.0441171e-01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6836"/>
                  </a:ext>
                </a:extLst>
              </a:tr>
              <a:tr h="151441">
                <a:tc v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﻿3.3372428e-04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﻿2.7927327e-01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800" dirty="0"/>
                        <a:t>﻿7.2039300e-01</a:t>
                      </a:r>
                      <a:endParaRPr lang="ko-Kore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실외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4631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D2B3C5CA-A44E-AD42-9876-6335C132EAB9}"/>
              </a:ext>
            </a:extLst>
          </p:cNvPr>
          <p:cNvSpPr/>
          <p:nvPr/>
        </p:nvSpPr>
        <p:spPr>
          <a:xfrm>
            <a:off x="6711885" y="2875175"/>
            <a:ext cx="480767" cy="2639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54445F-AED0-5C4F-BA1F-F6DFA9C838A1}"/>
              </a:ext>
            </a:extLst>
          </p:cNvPr>
          <p:cNvSpPr/>
          <p:nvPr/>
        </p:nvSpPr>
        <p:spPr>
          <a:xfrm>
            <a:off x="6732308" y="3300952"/>
            <a:ext cx="480767" cy="2639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F95F4D-963C-EE49-B416-A84851F06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09" y="917028"/>
            <a:ext cx="2011837" cy="2011837"/>
          </a:xfrm>
          <a:prstGeom prst="rect">
            <a:avLst/>
          </a:prstGeom>
        </p:spPr>
      </p:pic>
      <p:pic>
        <p:nvPicPr>
          <p:cNvPr id="15" name="그림 14" descr="실내, 여러개이(가) 표시된 사진&#10;&#10;자동 생성된 설명">
            <a:extLst>
              <a:ext uri="{FF2B5EF4-FFF2-40B4-BE49-F238E27FC236}">
                <a16:creationId xmlns:a16="http://schemas.microsoft.com/office/drawing/2014/main" id="{F8E8E6B4-88B2-0B42-A9CC-4B7CC7266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09" y="3300952"/>
            <a:ext cx="2021693" cy="20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9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258619" y="263093"/>
            <a:ext cx="9144000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시연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2C2DFE9-95FA-AA4D-8296-37C6F3B0304F}"/>
              </a:ext>
            </a:extLst>
          </p:cNvPr>
          <p:cNvSpPr txBox="1">
            <a:spLocks/>
          </p:cNvSpPr>
          <p:nvPr/>
        </p:nvSpPr>
        <p:spPr>
          <a:xfrm>
            <a:off x="6740528" y="1333410"/>
            <a:ext cx="594995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Accuracy=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28/30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= 93% 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Precision(</a:t>
            </a:r>
            <a:r>
              <a:rPr lang="ko-KR" altLang="en-US" sz="1400" b="1" dirty="0"/>
              <a:t>음식</a:t>
            </a:r>
            <a:r>
              <a:rPr lang="en-US" altLang="ko-KR" sz="1400" b="1" dirty="0"/>
              <a:t>) = 10/11 = 0.909</a:t>
            </a:r>
          </a:p>
          <a:p>
            <a:pPr marL="0" indent="0">
              <a:buNone/>
            </a:pPr>
            <a:r>
              <a:rPr lang="en-US" altLang="ko-KR" sz="1400" b="1" dirty="0"/>
              <a:t>Precision(</a:t>
            </a:r>
            <a:r>
              <a:rPr lang="ko-KR" altLang="en-US" sz="1400" b="1" dirty="0"/>
              <a:t>실내</a:t>
            </a:r>
            <a:r>
              <a:rPr lang="en-US" altLang="ko-KR" sz="1400" b="1" dirty="0"/>
              <a:t>) = 8/8 = 1</a:t>
            </a:r>
          </a:p>
          <a:p>
            <a:pPr marL="0" indent="0">
              <a:buNone/>
            </a:pPr>
            <a:r>
              <a:rPr lang="en-US" altLang="ko-KR" sz="1400" b="1" dirty="0"/>
              <a:t>Precision(</a:t>
            </a:r>
            <a:r>
              <a:rPr lang="ko-KR" altLang="en-US" sz="1400" b="1" dirty="0"/>
              <a:t>실외</a:t>
            </a:r>
            <a:r>
              <a:rPr lang="en-US" altLang="ko-KR" sz="1400" b="1" dirty="0"/>
              <a:t>) = 10/11 = 0.909</a:t>
            </a:r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Recall(</a:t>
            </a:r>
            <a:r>
              <a:rPr lang="ko-KR" altLang="en-US" sz="1400" b="1" dirty="0"/>
              <a:t>음식</a:t>
            </a:r>
            <a:r>
              <a:rPr lang="en-US" altLang="ko-KR" sz="1400" b="1" dirty="0"/>
              <a:t>) = 10/10 = 1</a:t>
            </a:r>
          </a:p>
          <a:p>
            <a:pPr marL="0" indent="0">
              <a:buNone/>
            </a:pPr>
            <a:r>
              <a:rPr lang="en-US" altLang="ko-KR" sz="1400" b="1" dirty="0"/>
              <a:t>Recall(</a:t>
            </a:r>
            <a:r>
              <a:rPr lang="ko-KR" altLang="en-US" sz="1400" b="1" dirty="0"/>
              <a:t>실내</a:t>
            </a:r>
            <a:r>
              <a:rPr lang="en-US" altLang="ko-KR" sz="1400" b="1" dirty="0"/>
              <a:t>) = 8/10 = 0.8</a:t>
            </a:r>
          </a:p>
          <a:p>
            <a:pPr marL="0" indent="0">
              <a:buNone/>
            </a:pPr>
            <a:r>
              <a:rPr lang="en-US" altLang="ko-KR" sz="1400" b="1" dirty="0"/>
              <a:t>Recall(</a:t>
            </a:r>
            <a:r>
              <a:rPr lang="ko-KR" altLang="en-US" sz="1400" b="1" dirty="0"/>
              <a:t>실외</a:t>
            </a:r>
            <a:r>
              <a:rPr lang="en-US" altLang="ko-KR" sz="1400" b="1" dirty="0"/>
              <a:t>) = 10/10 = 1</a:t>
            </a:r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F1 score = 2*precision*recall/(precision + recall)</a:t>
            </a:r>
          </a:p>
          <a:p>
            <a:pPr marL="0" indent="0">
              <a:buNone/>
            </a:pPr>
            <a:r>
              <a:rPr lang="en-US" altLang="ko-KR" sz="1400" b="1" dirty="0"/>
              <a:t>F1-score(</a:t>
            </a:r>
            <a:r>
              <a:rPr lang="ko-KR" altLang="en-US" sz="1400" b="1" dirty="0"/>
              <a:t>음식</a:t>
            </a:r>
            <a:r>
              <a:rPr lang="en-US" altLang="ko-KR" sz="1400" b="1" dirty="0"/>
              <a:t>) = 0.95238</a:t>
            </a:r>
          </a:p>
          <a:p>
            <a:pPr marL="0" indent="0">
              <a:buNone/>
            </a:pPr>
            <a:r>
              <a:rPr lang="en-US" altLang="ko-KR" sz="1400" b="1" dirty="0"/>
              <a:t>F1-score(</a:t>
            </a:r>
            <a:r>
              <a:rPr lang="ko-KR" altLang="en-US" sz="1400" b="1" dirty="0"/>
              <a:t>실내</a:t>
            </a:r>
            <a:r>
              <a:rPr lang="en-US" altLang="ko-KR" sz="1400" b="1" dirty="0"/>
              <a:t>) = 0.88888</a:t>
            </a:r>
          </a:p>
          <a:p>
            <a:pPr marL="0" indent="0">
              <a:buNone/>
            </a:pPr>
            <a:r>
              <a:rPr lang="en-US" altLang="ko-KR" sz="1400" b="1" dirty="0"/>
              <a:t>F1-score(</a:t>
            </a:r>
            <a:r>
              <a:rPr lang="ko-KR" altLang="en-US" sz="1400" b="1" dirty="0"/>
              <a:t>실외</a:t>
            </a:r>
            <a:r>
              <a:rPr lang="en-US" altLang="ko-KR" sz="1400" b="1" dirty="0"/>
              <a:t>) = 0.95238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9BB4CAC0-8E0A-C744-AC0C-A4BD4DC4B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05661"/>
              </p:ext>
            </p:extLst>
          </p:nvPr>
        </p:nvGraphicFramePr>
        <p:xfrm>
          <a:off x="360219" y="1957009"/>
          <a:ext cx="5091252" cy="378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42">
                  <a:extLst>
                    <a:ext uri="{9D8B030D-6E8A-4147-A177-3AD203B41FA5}">
                      <a16:colId xmlns:a16="http://schemas.microsoft.com/office/drawing/2014/main" val="1557347599"/>
                    </a:ext>
                  </a:extLst>
                </a:gridCol>
                <a:gridCol w="848542">
                  <a:extLst>
                    <a:ext uri="{9D8B030D-6E8A-4147-A177-3AD203B41FA5}">
                      <a16:colId xmlns:a16="http://schemas.microsoft.com/office/drawing/2014/main" val="2726649661"/>
                    </a:ext>
                  </a:extLst>
                </a:gridCol>
                <a:gridCol w="848542">
                  <a:extLst>
                    <a:ext uri="{9D8B030D-6E8A-4147-A177-3AD203B41FA5}">
                      <a16:colId xmlns:a16="http://schemas.microsoft.com/office/drawing/2014/main" val="1114639910"/>
                    </a:ext>
                  </a:extLst>
                </a:gridCol>
                <a:gridCol w="848542">
                  <a:extLst>
                    <a:ext uri="{9D8B030D-6E8A-4147-A177-3AD203B41FA5}">
                      <a16:colId xmlns:a16="http://schemas.microsoft.com/office/drawing/2014/main" val="644952892"/>
                    </a:ext>
                  </a:extLst>
                </a:gridCol>
                <a:gridCol w="848542">
                  <a:extLst>
                    <a:ext uri="{9D8B030D-6E8A-4147-A177-3AD203B41FA5}">
                      <a16:colId xmlns:a16="http://schemas.microsoft.com/office/drawing/2014/main" val="2939693612"/>
                    </a:ext>
                  </a:extLst>
                </a:gridCol>
                <a:gridCol w="848542">
                  <a:extLst>
                    <a:ext uri="{9D8B030D-6E8A-4147-A177-3AD203B41FA5}">
                      <a16:colId xmlns:a16="http://schemas.microsoft.com/office/drawing/2014/main" val="1363547809"/>
                    </a:ext>
                  </a:extLst>
                </a:gridCol>
              </a:tblGrid>
              <a:tr h="631582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예측결과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219705"/>
                  </a:ext>
                </a:extLst>
              </a:tr>
              <a:tr h="631582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음식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실내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실외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595412"/>
                  </a:ext>
                </a:extLst>
              </a:tr>
              <a:tr h="631582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실제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음식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/>
                        <a:t>T P : 10</a:t>
                      </a:r>
                    </a:p>
                    <a:p>
                      <a:pPr algn="ctr"/>
                      <a:r>
                        <a:rPr lang="en-US" altLang="en-US" sz="1200" b="1" dirty="0"/>
                        <a:t>F N : 0</a:t>
                      </a:r>
                      <a:endParaRPr lang="ko-Kore-KR" altLang="en-US" sz="1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6626"/>
                  </a:ext>
                </a:extLst>
              </a:tr>
              <a:tr h="631582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실내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/>
                        <a:t>T P : 8</a:t>
                      </a:r>
                    </a:p>
                    <a:p>
                      <a:pPr algn="ctr"/>
                      <a:r>
                        <a:rPr lang="en-US" altLang="en-US" sz="1200" b="1" dirty="0"/>
                        <a:t>F N : 2</a:t>
                      </a:r>
                      <a:endParaRPr lang="ko-Kore-KR" altLang="en-US" sz="1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439001"/>
                  </a:ext>
                </a:extLst>
              </a:tr>
              <a:tr h="631582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실외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/>
                        <a:t>T P : 10</a:t>
                      </a:r>
                    </a:p>
                    <a:p>
                      <a:pPr algn="ctr"/>
                      <a:r>
                        <a:rPr lang="en-US" altLang="en-US" sz="1200" b="1" dirty="0"/>
                        <a:t>F N : 0</a:t>
                      </a:r>
                      <a:endParaRPr lang="ko-Kore-KR" altLang="en-US" sz="1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234151"/>
                  </a:ext>
                </a:extLst>
              </a:tr>
              <a:tr h="631582">
                <a:tc>
                  <a:txBody>
                    <a:bodyPr/>
                    <a:lstStyle/>
                    <a:p>
                      <a:pPr algn="ctr"/>
                      <a:endParaRPr lang="ko-Kore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/>
                        <a:t>T P : 10</a:t>
                      </a:r>
                    </a:p>
                    <a:p>
                      <a:pPr algn="ctr"/>
                      <a:r>
                        <a:rPr lang="en-US" altLang="en-US" sz="1200" b="1" dirty="0"/>
                        <a:t>F P : 1</a:t>
                      </a:r>
                      <a:endParaRPr lang="ko-Kore-KR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/>
                        <a:t>T P : 8</a:t>
                      </a:r>
                    </a:p>
                    <a:p>
                      <a:pPr algn="ctr"/>
                      <a:r>
                        <a:rPr lang="en-US" altLang="en-US" sz="1200" b="1" dirty="0"/>
                        <a:t>F P : 0</a:t>
                      </a:r>
                      <a:endParaRPr lang="ko-Kore-KR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/>
                        <a:t>T P : 10</a:t>
                      </a:r>
                    </a:p>
                    <a:p>
                      <a:pPr algn="ctr"/>
                      <a:r>
                        <a:rPr lang="en-US" altLang="en-US" sz="1200" b="1" dirty="0"/>
                        <a:t>F P : 1</a:t>
                      </a:r>
                      <a:endParaRPr lang="ko-Kore-KR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17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8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B9DDF28-4426-4F4D-BF93-CCDF4BAC7773}"/>
              </a:ext>
            </a:extLst>
          </p:cNvPr>
          <p:cNvSpPr txBox="1">
            <a:spLocks/>
          </p:cNvSpPr>
          <p:nvPr/>
        </p:nvSpPr>
        <p:spPr>
          <a:xfrm>
            <a:off x="1330037" y="858838"/>
            <a:ext cx="9144000" cy="4669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b="1" dirty="0"/>
              <a:t>목차</a:t>
            </a:r>
            <a:endParaRPr lang="en-US" altLang="ko-KR" sz="44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비정규화 비교</a:t>
            </a:r>
            <a:r>
              <a:rPr lang="en-US" altLang="ko-KR" dirty="0"/>
              <a:t>)</a:t>
            </a:r>
          </a:p>
          <a:p>
            <a:pPr marL="514350" indent="-514350">
              <a:buAutoNum type="arabicParenR"/>
            </a:pPr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986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A2AE2D0B-87A3-4604-9F9E-FB5EE4ADC078}"/>
              </a:ext>
            </a:extLst>
          </p:cNvPr>
          <p:cNvSpPr txBox="1">
            <a:spLocks/>
          </p:cNvSpPr>
          <p:nvPr/>
        </p:nvSpPr>
        <p:spPr>
          <a:xfrm>
            <a:off x="300644" y="318510"/>
            <a:ext cx="914400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데이터파일읽기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32E6E-EB35-4373-A6AB-1096E872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42109"/>
            <a:ext cx="8981441" cy="475488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0D4AEA7B-BA53-49AD-BA11-D87420186CBC}"/>
              </a:ext>
            </a:extLst>
          </p:cNvPr>
          <p:cNvSpPr txBox="1">
            <a:spLocks/>
          </p:cNvSpPr>
          <p:nvPr/>
        </p:nvSpPr>
        <p:spPr>
          <a:xfrm>
            <a:off x="1137920" y="5915891"/>
            <a:ext cx="914400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데이터 프레임으로부터 학습용</a:t>
            </a:r>
            <a:r>
              <a:rPr lang="en-US" altLang="ko-KR" sz="1600" dirty="0"/>
              <a:t>, </a:t>
            </a:r>
            <a:r>
              <a:rPr lang="ko-KR" altLang="en-US" sz="1600" dirty="0"/>
              <a:t>검증용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어레이를 생성할 것이므로 이미지파일 하나당 파일명과 </a:t>
            </a:r>
            <a:r>
              <a:rPr lang="ko-KR" altLang="en-US" sz="1600" dirty="0" err="1"/>
              <a:t>카테고리값으로</a:t>
            </a:r>
            <a:r>
              <a:rPr lang="ko-KR" altLang="en-US" sz="1600" dirty="0"/>
              <a:t> 데이터프레임을 생성한다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A2AE2D0B-87A3-4604-9F9E-FB5EE4ADC078}"/>
              </a:ext>
            </a:extLst>
          </p:cNvPr>
          <p:cNvSpPr txBox="1">
            <a:spLocks/>
          </p:cNvSpPr>
          <p:nvPr/>
        </p:nvSpPr>
        <p:spPr>
          <a:xfrm>
            <a:off x="346364" y="318510"/>
            <a:ext cx="914400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모델구축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12C420-1893-4DB3-9ABB-DAB52D91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942109"/>
            <a:ext cx="10805160" cy="4763091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D6223CE-A34F-411C-AF4D-DAA15F1F154F}"/>
              </a:ext>
            </a:extLst>
          </p:cNvPr>
          <p:cNvSpPr txBox="1">
            <a:spLocks/>
          </p:cNvSpPr>
          <p:nvPr/>
        </p:nvSpPr>
        <p:spPr>
          <a:xfrm>
            <a:off x="1137920" y="5915891"/>
            <a:ext cx="990346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모델구성은 </a:t>
            </a:r>
            <a:r>
              <a:rPr lang="en-US" altLang="ko-KR" sz="1600" dirty="0"/>
              <a:t>Conv2D, padding, </a:t>
            </a:r>
            <a:r>
              <a:rPr lang="en-US" altLang="ko-KR" sz="1600" dirty="0" err="1"/>
              <a:t>BatchNormalization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MaxPooling</a:t>
            </a:r>
            <a:r>
              <a:rPr lang="en-US" altLang="ko-KR" sz="1600" dirty="0"/>
              <a:t>, Dropout, Flatten, Dense</a:t>
            </a:r>
            <a:r>
              <a:rPr lang="ko-KR" altLang="en-US" sz="1600" dirty="0"/>
              <a:t>등을 사용했다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Optimizer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adam</a:t>
            </a:r>
            <a:r>
              <a:rPr lang="ko-KR" altLang="en-US" sz="1600" dirty="0"/>
              <a:t>을 선택했다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401783" y="290801"/>
            <a:ext cx="9144000" cy="568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 err="1"/>
              <a:t>오버피팅</a:t>
            </a:r>
            <a:r>
              <a:rPr lang="ko-KR" altLang="en-US" dirty="0"/>
              <a:t> 방지와 </a:t>
            </a:r>
            <a:r>
              <a:rPr lang="ko-KR" altLang="en-US" dirty="0" err="1"/>
              <a:t>로컬옵티마</a:t>
            </a:r>
            <a:r>
              <a:rPr lang="ko-KR" altLang="en-US" dirty="0"/>
              <a:t> 방지</a:t>
            </a:r>
            <a:r>
              <a:rPr lang="en-US" altLang="ko-KR" dirty="0"/>
              <a:t>)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8B1778D-F0E6-492F-8D5A-2E5FA560FF1F}"/>
              </a:ext>
            </a:extLst>
          </p:cNvPr>
          <p:cNvSpPr txBox="1">
            <a:spLocks/>
          </p:cNvSpPr>
          <p:nvPr/>
        </p:nvSpPr>
        <p:spPr>
          <a:xfrm>
            <a:off x="1137920" y="5915891"/>
            <a:ext cx="990346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오버피팅을</a:t>
            </a:r>
            <a:r>
              <a:rPr lang="ko-KR" altLang="en-US" sz="1600" dirty="0"/>
              <a:t> 방지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로컬옵티마</a:t>
            </a:r>
            <a:r>
              <a:rPr lang="ko-KR" altLang="en-US" sz="1600" dirty="0"/>
              <a:t> 탈출</a:t>
            </a:r>
            <a:r>
              <a:rPr lang="en-US" altLang="ko-KR" sz="1600" dirty="0"/>
              <a:t>, </a:t>
            </a:r>
            <a:r>
              <a:rPr lang="ko-KR" altLang="en-US" sz="1600" dirty="0"/>
              <a:t>가장 </a:t>
            </a:r>
            <a:r>
              <a:rPr lang="ko-KR" altLang="en-US" sz="1600" dirty="0" err="1"/>
              <a:t>좋은결과</a:t>
            </a:r>
            <a:r>
              <a:rPr lang="ko-KR" altLang="en-US" sz="1600" dirty="0"/>
              <a:t> 중간 저장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806A95-1DEA-48EA-B913-454EBBE7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367"/>
            <a:ext cx="12192000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8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D22312B-314E-4D84-8ADD-4EFD98B82831}"/>
              </a:ext>
            </a:extLst>
          </p:cNvPr>
          <p:cNvSpPr txBox="1">
            <a:spLocks/>
          </p:cNvSpPr>
          <p:nvPr/>
        </p:nvSpPr>
        <p:spPr>
          <a:xfrm>
            <a:off x="401783" y="290801"/>
            <a:ext cx="9144000" cy="568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코드 설명</a:t>
            </a:r>
            <a:r>
              <a:rPr lang="en-US" altLang="ko-KR" dirty="0"/>
              <a:t>(train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용 스플릿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7A08DB-CCBC-4AFA-8FDF-CB10E2B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582"/>
            <a:ext cx="12192000" cy="23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A2AE2D0B-87A3-4604-9F9E-FB5EE4ADC078}"/>
              </a:ext>
            </a:extLst>
          </p:cNvPr>
          <p:cNvSpPr txBox="1">
            <a:spLocks/>
          </p:cNvSpPr>
          <p:nvPr/>
        </p:nvSpPr>
        <p:spPr>
          <a:xfrm>
            <a:off x="346364" y="318510"/>
            <a:ext cx="11236036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데이터프레임으로부터 학습용 </a:t>
            </a:r>
            <a:r>
              <a:rPr lang="en-US" altLang="ko-KR" dirty="0" err="1"/>
              <a:t>numpy</a:t>
            </a:r>
            <a:r>
              <a:rPr lang="ko-KR" altLang="en-US" dirty="0"/>
              <a:t>배열 생성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B949B-978E-4DD6-A495-A1A2F22A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905741"/>
            <a:ext cx="7543800" cy="501015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3770AF0D-50EF-48C8-802D-0925E5FA55FE}"/>
              </a:ext>
            </a:extLst>
          </p:cNvPr>
          <p:cNvSpPr txBox="1">
            <a:spLocks/>
          </p:cNvSpPr>
          <p:nvPr/>
        </p:nvSpPr>
        <p:spPr>
          <a:xfrm>
            <a:off x="1144270" y="6015990"/>
            <a:ext cx="990346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Model.fit</a:t>
            </a:r>
            <a:r>
              <a:rPr lang="ko-KR" altLang="en-US" sz="1600" dirty="0"/>
              <a:t>시 학습할 데이터를 데이터프레임으로 부터 읽어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어레이형태로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전달될수있도록</a:t>
            </a:r>
            <a:r>
              <a:rPr lang="ko-KR" altLang="en-US" sz="1600" dirty="0"/>
              <a:t> 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err="1"/>
              <a:t>Class_mode</a:t>
            </a:r>
            <a:r>
              <a:rPr lang="en-US" altLang="ko-KR" sz="1600" dirty="0"/>
              <a:t>=‘categorical’</a:t>
            </a:r>
            <a:r>
              <a:rPr lang="ko-KR" altLang="en-US" sz="1600" dirty="0"/>
              <a:t>로 </a:t>
            </a:r>
            <a:r>
              <a:rPr lang="en-US" altLang="ko-KR" sz="1600" dirty="0"/>
              <a:t>y</a:t>
            </a:r>
            <a:r>
              <a:rPr lang="ko-KR" altLang="en-US" sz="1600" dirty="0"/>
              <a:t>데이터가 </a:t>
            </a:r>
            <a:r>
              <a:rPr lang="ko-KR" altLang="en-US" sz="1600" dirty="0" err="1"/>
              <a:t>원핫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인코딩될수있도록했다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8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A2AE2D0B-87A3-4604-9F9E-FB5EE4ADC078}"/>
              </a:ext>
            </a:extLst>
          </p:cNvPr>
          <p:cNvSpPr txBox="1">
            <a:spLocks/>
          </p:cNvSpPr>
          <p:nvPr/>
        </p:nvSpPr>
        <p:spPr>
          <a:xfrm>
            <a:off x="346364" y="318510"/>
            <a:ext cx="10397836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데이터프레임으로부터 검증용 데이터 생성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72942-5819-4A42-A545-4AA2A30A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032"/>
            <a:ext cx="12192000" cy="270393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07FDD34C-141A-433B-AB00-90651E65EAB3}"/>
              </a:ext>
            </a:extLst>
          </p:cNvPr>
          <p:cNvSpPr txBox="1">
            <a:spLocks/>
          </p:cNvSpPr>
          <p:nvPr/>
        </p:nvSpPr>
        <p:spPr>
          <a:xfrm>
            <a:off x="1144270" y="6015990"/>
            <a:ext cx="990346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Model.fit</a:t>
            </a:r>
            <a:r>
              <a:rPr lang="ko-KR" altLang="en-US" sz="1600" dirty="0"/>
              <a:t>시 검증할 데이터를 데이터프레임으로 부터 읽어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어레이형태로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전달될수있도록</a:t>
            </a:r>
            <a:r>
              <a:rPr lang="ko-KR" altLang="en-US" sz="1600" dirty="0"/>
              <a:t> 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err="1"/>
              <a:t>Class_mode</a:t>
            </a:r>
            <a:r>
              <a:rPr lang="en-US" altLang="ko-KR" sz="1600" dirty="0"/>
              <a:t>=‘categorical’</a:t>
            </a:r>
            <a:r>
              <a:rPr lang="ko-KR" altLang="en-US" sz="1600" dirty="0"/>
              <a:t>로 </a:t>
            </a:r>
            <a:r>
              <a:rPr lang="en-US" altLang="ko-KR" sz="1600" dirty="0"/>
              <a:t>y</a:t>
            </a:r>
            <a:r>
              <a:rPr lang="ko-KR" altLang="en-US" sz="1600" dirty="0"/>
              <a:t>데이터가 </a:t>
            </a:r>
            <a:r>
              <a:rPr lang="ko-KR" altLang="en-US" sz="1600" dirty="0" err="1"/>
              <a:t>원핫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인코딩될수있도록했다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67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A2AE2D0B-87A3-4604-9F9E-FB5EE4ADC078}"/>
              </a:ext>
            </a:extLst>
          </p:cNvPr>
          <p:cNvSpPr txBox="1">
            <a:spLocks/>
          </p:cNvSpPr>
          <p:nvPr/>
        </p:nvSpPr>
        <p:spPr>
          <a:xfrm>
            <a:off x="346364" y="318510"/>
            <a:ext cx="914400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코드 설명</a:t>
            </a:r>
            <a:r>
              <a:rPr lang="en-US" altLang="ko-KR" dirty="0"/>
              <a:t>(</a:t>
            </a:r>
            <a:r>
              <a:rPr lang="ko-KR" altLang="en-US" dirty="0"/>
              <a:t>데이터와 기타 설정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C942F0-47AC-4607-B3CB-B87E50EC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933575"/>
            <a:ext cx="6210300" cy="299085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8884842-0AA0-4528-97D1-E5F7AD4B5A82}"/>
              </a:ext>
            </a:extLst>
          </p:cNvPr>
          <p:cNvSpPr txBox="1">
            <a:spLocks/>
          </p:cNvSpPr>
          <p:nvPr/>
        </p:nvSpPr>
        <p:spPr>
          <a:xfrm>
            <a:off x="1144270" y="6015990"/>
            <a:ext cx="9903460" cy="623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Model.fit</a:t>
            </a:r>
            <a:r>
              <a:rPr lang="ko-KR" altLang="en-US" sz="1600" dirty="0"/>
              <a:t>의 학습용</a:t>
            </a:r>
            <a:r>
              <a:rPr lang="en-US" altLang="ko-KR" sz="1600" dirty="0"/>
              <a:t>, </a:t>
            </a:r>
            <a:r>
              <a:rPr lang="ko-KR" altLang="en-US" sz="1600" dirty="0"/>
              <a:t>검증용 데이터 연결해주고 </a:t>
            </a:r>
            <a:r>
              <a:rPr lang="ko-KR" altLang="en-US" sz="1600" dirty="0" err="1"/>
              <a:t>에포크설정과</a:t>
            </a:r>
            <a:r>
              <a:rPr lang="ko-KR" altLang="en-US" sz="1600" dirty="0"/>
              <a:t> 각각의 </a:t>
            </a:r>
            <a:r>
              <a:rPr lang="en-US" altLang="ko-KR" sz="1600" dirty="0"/>
              <a:t>step</a:t>
            </a:r>
            <a:r>
              <a:rPr lang="ko-KR" altLang="en-US" sz="1600" dirty="0" err="1"/>
              <a:t>설정을해주고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위에서 설정한 콜백조건대로 이어줘서 </a:t>
            </a:r>
            <a:r>
              <a:rPr lang="ko-KR" altLang="en-US" sz="1600" dirty="0" err="1"/>
              <a:t>오버피팅과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로컬옵티마를</a:t>
            </a:r>
            <a:r>
              <a:rPr lang="ko-KR" altLang="en-US" sz="1600" dirty="0"/>
              <a:t> 방지했다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960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761</Words>
  <Application>Microsoft Office PowerPoint</Application>
  <PresentationFormat>와이드스크린</PresentationFormat>
  <Paragraphs>233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CNN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분류</dc:title>
  <dc:creator>jnseungho100@gmail.com</dc:creator>
  <cp:lastModifiedBy>jnseungho100@gmail.com</cp:lastModifiedBy>
  <cp:revision>37</cp:revision>
  <dcterms:created xsi:type="dcterms:W3CDTF">2020-12-16T11:57:10Z</dcterms:created>
  <dcterms:modified xsi:type="dcterms:W3CDTF">2020-12-17T08:06:17Z</dcterms:modified>
</cp:coreProperties>
</file>