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57" r:id="rId5"/>
    <p:sldId id="260" r:id="rId6"/>
    <p:sldId id="258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553710" y="1920240"/>
            <a:ext cx="5663565" cy="3585210"/>
          </a:xfrm>
          <a:prstGeom prst="rect">
            <a:avLst/>
          </a:prstGeom>
          <a:solidFill>
            <a:schemeClr val="bg1"/>
          </a:solidFill>
          <a:ln w="66675"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441960" y="1256030"/>
            <a:ext cx="1116393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MX" sz="2400">
                <a:latin typeface="Arial" panose="020B0604020202020204" pitchFamily="34" charset="0"/>
                <a:cs typeface="Arial" panose="020B0604020202020204" pitchFamily="34" charset="0"/>
              </a:rPr>
              <a:t>Un 50 </a:t>
            </a:r>
            <a:r>
              <a:rPr lang="en-US" altLang="es-MX" sz="24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％ de los pacientes con esquizofrenia consumen sustancias psicoactivas</a:t>
            </a:r>
            <a:r>
              <a:rPr lang="en-US" altLang="es-MX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es-MX" sz="20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Imagen 3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113280"/>
            <a:ext cx="4514850" cy="3000375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673725" y="1920240"/>
            <a:ext cx="5467350" cy="358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s-MX" sz="2800"/>
              <a:t>Su consumo continuo está asociado con :</a:t>
            </a:r>
            <a:endParaRPr lang="en-US" altLang="es-MX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MX" sz="2800"/>
              <a:t>Períodos de hospitalización más largos </a:t>
            </a:r>
            <a:endParaRPr lang="en-US" altLang="es-MX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s-MX" sz="2800"/>
              <a:t>Mayor índi</a:t>
            </a:r>
            <a:r>
              <a:rPr lang="" altLang="en-US" sz="2800"/>
              <a:t>c</a:t>
            </a:r>
            <a:r>
              <a:rPr lang="en-US" altLang="es-MX" sz="2800"/>
              <a:t>e de reca</a:t>
            </a:r>
            <a:r>
              <a:rPr lang="" altLang="es-MX" sz="2800"/>
              <a:t>idas</a:t>
            </a:r>
            <a:endParaRPr lang="" altLang="es-MX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s-MX" sz="2800"/>
              <a:t>Menor adherencia al tratamiento </a:t>
            </a:r>
            <a:endParaRPr lang="" altLang="es-MX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s-MX" sz="2800"/>
              <a:t>Violencia y agresividad </a:t>
            </a:r>
            <a:endParaRPr lang="" altLang="es-MX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s-MX" sz="2800"/>
              <a:t>Mayor riesgo de suicidio </a:t>
            </a:r>
            <a:endParaRPr lang="" altLang="es-MX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ángulo 8"/>
          <p:cNvSpPr/>
          <p:nvPr/>
        </p:nvSpPr>
        <p:spPr>
          <a:xfrm>
            <a:off x="5975985" y="1623060"/>
            <a:ext cx="5988050" cy="1491615"/>
          </a:xfrm>
          <a:prstGeom prst="rect">
            <a:avLst/>
          </a:prstGeom>
          <a:solidFill>
            <a:schemeClr val="bg1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1090930" y="878840"/>
            <a:ext cx="9814560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s-MX" sz="2400"/>
              <a:t>El cannabis es una de las drogas más utilizadas por pacientes esquizofrénicos </a:t>
            </a:r>
            <a:endParaRPr lang="" altLang="es-MX" sz="2400"/>
          </a:p>
        </p:txBody>
      </p:sp>
      <p:pic>
        <p:nvPicPr>
          <p:cNvPr id="5" name="Marcador de posición de contenido 4" descr="OIP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080" y="1753235"/>
            <a:ext cx="4514850" cy="300990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6019165" y="1753235"/>
            <a:ext cx="5944870" cy="1451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s-MX" sz="2400"/>
              <a:t>Cookey y colaboradores han demostrado que la esquizfrenia está relacionado con el deterioro de la sutancia blanca del cerebro </a:t>
            </a:r>
            <a:endParaRPr lang="" altLang="es-MX" sz="2400"/>
          </a:p>
        </p:txBody>
      </p:sp>
      <p:pic>
        <p:nvPicPr>
          <p:cNvPr id="7" name="Marcador de posición de contenido 6" descr="R 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4950" y="3204845"/>
            <a:ext cx="5181600" cy="2809875"/>
          </a:xfrm>
          <a:prstGeom prst="rect">
            <a:avLst/>
          </a:prstGeom>
        </p:spPr>
      </p:pic>
      <p:cxnSp>
        <p:nvCxnSpPr>
          <p:cNvPr id="12" name="Conector curvado 11"/>
          <p:cNvCxnSpPr/>
          <p:nvPr/>
        </p:nvCxnSpPr>
        <p:spPr>
          <a:xfrm>
            <a:off x="5501005" y="4617085"/>
            <a:ext cx="3491230" cy="1167765"/>
          </a:xfrm>
          <a:prstGeom prst="curvedConnector3">
            <a:avLst>
              <a:gd name="adj1" fmla="val 50018"/>
            </a:avLst>
          </a:prstGeom>
          <a:ln w="57150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s-MX" sz="3200" b="0">
                <a:latin typeface="Arial" panose="020B0604020202020204" pitchFamily="34" charset="0"/>
                <a:cs typeface="Arial" panose="020B0604020202020204" pitchFamily="34" charset="0"/>
              </a:rPr>
              <a:t>Mecanismo de acción a nivel neuronal de la cocaína</a:t>
            </a:r>
            <a:endParaRPr lang="" altLang="es-MX" sz="32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posición de contenido 3" descr="R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9350" y="1370965"/>
            <a:ext cx="7352665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MX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MX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MX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s-MX"/>
              <a:t>Ritmos circadianos </a:t>
            </a:r>
            <a:endParaRPr lang="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Presentation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Sebastian Gonzalez</cp:lastModifiedBy>
  <cp:revision>2</cp:revision>
  <dcterms:created xsi:type="dcterms:W3CDTF">2024-06-12T03:12:53Z</dcterms:created>
  <dcterms:modified xsi:type="dcterms:W3CDTF">2024-06-12T05:23:28Z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2058-12.2.0.13472</vt:lpwstr>
  </property>
  <property fmtid="{D5CDD505-2E9C-101B-9397-08002B2CF9AE}" pid="3" name="ICV">
    <vt:lpwstr>3C41659D54E14CC6A93AE8C6848D8C0A_11</vt:lpwstr>
  </property>
</Properties>
</file>