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48" r:id="rId1"/>
  </p:sldMasterIdLst>
  <p:notesMasterIdLst>
    <p:notesMasterId r:id="rId68"/>
  </p:notesMasterIdLst>
  <p:sldIdLst>
    <p:sldId id="256" r:id="rId2"/>
    <p:sldId id="416" r:id="rId3"/>
    <p:sldId id="455" r:id="rId4"/>
    <p:sldId id="457" r:id="rId5"/>
    <p:sldId id="458" r:id="rId6"/>
    <p:sldId id="459" r:id="rId7"/>
    <p:sldId id="456" r:id="rId8"/>
    <p:sldId id="460" r:id="rId9"/>
    <p:sldId id="461" r:id="rId10"/>
    <p:sldId id="462" r:id="rId11"/>
    <p:sldId id="463" r:id="rId12"/>
    <p:sldId id="540" r:id="rId13"/>
    <p:sldId id="541" r:id="rId14"/>
    <p:sldId id="547" r:id="rId15"/>
    <p:sldId id="548" r:id="rId16"/>
    <p:sldId id="549" r:id="rId17"/>
    <p:sldId id="550" r:id="rId18"/>
    <p:sldId id="551" r:id="rId19"/>
    <p:sldId id="552" r:id="rId20"/>
    <p:sldId id="496" r:id="rId21"/>
    <p:sldId id="497" r:id="rId22"/>
    <p:sldId id="498" r:id="rId23"/>
    <p:sldId id="501" r:id="rId24"/>
    <p:sldId id="500" r:id="rId25"/>
    <p:sldId id="502" r:id="rId26"/>
    <p:sldId id="499" r:id="rId27"/>
    <p:sldId id="503" r:id="rId28"/>
    <p:sldId id="305" r:id="rId29"/>
    <p:sldId id="370" r:id="rId30"/>
    <p:sldId id="307" r:id="rId31"/>
    <p:sldId id="306" r:id="rId32"/>
    <p:sldId id="308" r:id="rId33"/>
    <p:sldId id="332" r:id="rId34"/>
    <p:sldId id="383" r:id="rId35"/>
    <p:sldId id="333" r:id="rId36"/>
    <p:sldId id="334" r:id="rId37"/>
    <p:sldId id="341" r:id="rId38"/>
    <p:sldId id="343" r:id="rId39"/>
    <p:sldId id="342" r:id="rId40"/>
    <p:sldId id="335" r:id="rId41"/>
    <p:sldId id="384" r:id="rId42"/>
    <p:sldId id="339" r:id="rId43"/>
    <p:sldId id="340" r:id="rId44"/>
    <p:sldId id="336" r:id="rId45"/>
    <p:sldId id="385" r:id="rId46"/>
    <p:sldId id="553" r:id="rId47"/>
    <p:sldId id="337" r:id="rId48"/>
    <p:sldId id="386" r:id="rId49"/>
    <p:sldId id="555" r:id="rId50"/>
    <p:sldId id="554" r:id="rId51"/>
    <p:sldId id="556" r:id="rId52"/>
    <p:sldId id="557" r:id="rId53"/>
    <p:sldId id="558" r:id="rId54"/>
    <p:sldId id="338" r:id="rId55"/>
    <p:sldId id="387" r:id="rId56"/>
    <p:sldId id="389" r:id="rId57"/>
    <p:sldId id="559" r:id="rId58"/>
    <p:sldId id="344" r:id="rId59"/>
    <p:sldId id="388" r:id="rId60"/>
    <p:sldId id="345" r:id="rId61"/>
    <p:sldId id="346" r:id="rId62"/>
    <p:sldId id="347" r:id="rId63"/>
    <p:sldId id="348" r:id="rId64"/>
    <p:sldId id="349" r:id="rId65"/>
    <p:sldId id="350" r:id="rId66"/>
    <p:sldId id="351" r:id="rId67"/>
  </p:sldIdLst>
  <p:sldSz cx="12192000" cy="6858000"/>
  <p:notesSz cx="6858000" cy="9144000"/>
  <p:embeddedFontLst>
    <p:embeddedFont>
      <p:font typeface="Saira" panose="020B0604020202020204" charset="0"/>
      <p:regular r:id="rId69"/>
      <p:bold r:id="rId70"/>
      <p:italic r:id="rId71"/>
      <p:boldItalic r:id="rId72"/>
    </p:embeddedFont>
    <p:embeddedFont>
      <p:font typeface="Calibri" panose="020F0502020204030204" pitchFamily="34" charset="0"/>
      <p:regular r:id="rId73"/>
      <p:bold r:id="rId74"/>
      <p:italic r:id="rId75"/>
      <p:boldItalic r:id="rId76"/>
    </p:embeddedFont>
    <p:embeddedFont>
      <p:font typeface="Roboto" panose="020B060402020202020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0" roundtripDataSignature="AMtx7mibdoyk4dXfbFnErDrm3NrVBbbV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73" autoAdjust="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font" Target="fonts/font8.fntdata"/><Relationship Id="rId32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font" Target="fonts/font11.fntdata"/><Relationship Id="rId32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320"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32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32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317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702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352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972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973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111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543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18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511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72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074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551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600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959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300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766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979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843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944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059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21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407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398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509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963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514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461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489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48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645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01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81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5474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2362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34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533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83464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8089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671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576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160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3163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2273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8723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6533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59102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47926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12357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2310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355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9351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2639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7520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055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7956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0646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1919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7211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4023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7699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8692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11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85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733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13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ZOCALO">
  <p:cSld name="30_Title Slide">
    <p:spTree>
      <p:nvGrpSpPr>
        <p:cNvPr id="1" name="Shape 80"/>
        <p:cNvGrpSpPr/>
        <p:nvPr/>
      </p:nvGrpSpPr>
      <p:grpSpPr>
        <a:xfrm>
          <a:off x="0" y="0"/>
          <a:ext cx="0" cy="0"/>
          <a:chOff x="0" y="0"/>
          <a:chExt cx="0" cy="0"/>
        </a:xfrm>
      </p:grpSpPr>
      <p:sp>
        <p:nvSpPr>
          <p:cNvPr id="81" name="Google Shape;81;ge9d3cb0220_0_277"/>
          <p:cNvSpPr/>
          <p:nvPr/>
        </p:nvSpPr>
        <p:spPr>
          <a:xfrm>
            <a:off x="176505" y="6357233"/>
            <a:ext cx="17187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1200"/>
              <a:buFont typeface="Arial"/>
              <a:buNone/>
            </a:pPr>
            <a:r>
              <a:rPr lang="es-AR" sz="1200" b="0" i="0" u="none" strike="noStrike" cap="none">
                <a:solidFill>
                  <a:srgbClr val="BFBFBF"/>
                </a:solidFill>
                <a:latin typeface="Saira"/>
                <a:ea typeface="Saira"/>
                <a:cs typeface="Saira"/>
                <a:sym typeface="Saira"/>
              </a:rPr>
              <a:t>academianumen.com</a:t>
            </a:r>
            <a:endParaRPr sz="15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200"/>
              <a:buFont typeface="Arial"/>
              <a:buNone/>
            </a:pPr>
            <a:endParaRPr sz="1200" b="0" i="0" u="none" strike="noStrike" cap="none">
              <a:solidFill>
                <a:srgbClr val="BFBFBF"/>
              </a:solidFill>
              <a:latin typeface="Saira"/>
              <a:ea typeface="Saira"/>
              <a:cs typeface="Saira"/>
              <a:sym typeface="Saira"/>
            </a:endParaRPr>
          </a:p>
        </p:txBody>
      </p:sp>
      <p:pic>
        <p:nvPicPr>
          <p:cNvPr id="82" name="Google Shape;82;ge9d3cb0220_0_277"/>
          <p:cNvPicPr preferRelativeResize="0"/>
          <p:nvPr/>
        </p:nvPicPr>
        <p:blipFill rotWithShape="1">
          <a:blip r:embed="rId2">
            <a:alphaModFix/>
          </a:blip>
          <a:srcRect/>
          <a:stretch/>
        </p:blipFill>
        <p:spPr>
          <a:xfrm>
            <a:off x="10110900" y="6298964"/>
            <a:ext cx="1879201" cy="4275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hyperlink" Target="https://fontawesome.com/" TargetMode="External"/><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hyperlink" Target="https://ikonate.com/" TargetMode="External"/><Relationship Id="rId5" Type="http://schemas.openxmlformats.org/officeDocument/2006/relationships/hyperlink" Target="https://www.fontisto.com/" TargetMode="External"/><Relationship Id="rId4" Type="http://schemas.openxmlformats.org/officeDocument/2006/relationships/hyperlink" Target="https://www.flaticon.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8" Type="http://schemas.openxmlformats.org/officeDocument/2006/relationships/hyperlink" Target="https://color.adobe.com/es/create/color-wheel" TargetMode="External"/><Relationship Id="rId3" Type="http://schemas.openxmlformats.org/officeDocument/2006/relationships/hyperlink" Target="https://material.io/" TargetMode="External"/><Relationship Id="rId7" Type="http://schemas.openxmlformats.org/officeDocument/2006/relationships/hyperlink" Target="https://encycolorpedia.es/" TargetMode="External"/><Relationship Id="rId2" Type="http://schemas.openxmlformats.org/officeDocument/2006/relationships/notesSlide" Target="../notesSlides/notesSlide60.xml"/><Relationship Id="rId1" Type="http://schemas.openxmlformats.org/officeDocument/2006/relationships/slideLayout" Target="../slideLayouts/slideLayout12.xml"/><Relationship Id="rId6" Type="http://schemas.openxmlformats.org/officeDocument/2006/relationships/hyperlink" Target="https://colorsupplyyy.com/app" TargetMode="External"/><Relationship Id="rId5" Type="http://schemas.openxmlformats.org/officeDocument/2006/relationships/hyperlink" Target="https://www.toptal.com/designers/colourcode/" TargetMode="External"/><Relationship Id="rId10" Type="http://schemas.openxmlformats.org/officeDocument/2006/relationships/hyperlink" Target="http://www.patternify.com/" TargetMode="External"/><Relationship Id="rId4" Type="http://schemas.openxmlformats.org/officeDocument/2006/relationships/hyperlink" Target="https://www.design-seeds.com/" TargetMode="External"/><Relationship Id="rId9" Type="http://schemas.openxmlformats.org/officeDocument/2006/relationships/hyperlink" Target="http://khroma.co/"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absurd.design/" TargetMode="External"/><Relationship Id="rId3" Type="http://schemas.openxmlformats.org/officeDocument/2006/relationships/hyperlink" Target="https://pixabay.com/es/illustrations/" TargetMode="External"/><Relationship Id="rId7" Type="http://schemas.openxmlformats.org/officeDocument/2006/relationships/hyperlink" Target="https://undraw.co/illustrations" TargetMode="External"/><Relationship Id="rId12" Type="http://schemas.openxmlformats.org/officeDocument/2006/relationships/hyperlink" Target="http://www.patternify.com/" TargetMode="External"/><Relationship Id="rId2" Type="http://schemas.openxmlformats.org/officeDocument/2006/relationships/notesSlide" Target="../notesSlides/notesSlide61.xml"/><Relationship Id="rId1" Type="http://schemas.openxmlformats.org/officeDocument/2006/relationships/slideLayout" Target="../slideLayouts/slideLayout12.xml"/><Relationship Id="rId6" Type="http://schemas.openxmlformats.org/officeDocument/2006/relationships/hyperlink" Target="https://www.humaaans.com/" TargetMode="External"/><Relationship Id="rId11" Type="http://schemas.openxmlformats.org/officeDocument/2006/relationships/hyperlink" Target="https://icons8.com/illustrations" TargetMode="External"/><Relationship Id="rId5" Type="http://schemas.openxmlformats.org/officeDocument/2006/relationships/hyperlink" Target="https://www.freepik.com/" TargetMode="External"/><Relationship Id="rId10" Type="http://schemas.openxmlformats.org/officeDocument/2006/relationships/hyperlink" Target="https://pixabay.com/es/vectors/search/" TargetMode="External"/><Relationship Id="rId4" Type="http://schemas.openxmlformats.org/officeDocument/2006/relationships/hyperlink" Target="https://www.pexels.com/es-es/" TargetMode="External"/><Relationship Id="rId9" Type="http://schemas.openxmlformats.org/officeDocument/2006/relationships/hyperlink" Target="https://drawkit.com/"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fontjoy.com/" TargetMode="External"/><Relationship Id="rId3" Type="http://schemas.openxmlformats.org/officeDocument/2006/relationships/hyperlink" Target="https://www.designermill.com/category/free-fonts/" TargetMode="External"/><Relationship Id="rId7" Type="http://schemas.openxmlformats.org/officeDocument/2006/relationships/hyperlink" Target="https://lingojam.com/CoolTextFonts" TargetMode="External"/><Relationship Id="rId2" Type="http://schemas.openxmlformats.org/officeDocument/2006/relationships/notesSlide" Target="../notesSlides/notesSlide62.xml"/><Relationship Id="rId1" Type="http://schemas.openxmlformats.org/officeDocument/2006/relationships/slideLayout" Target="../slideLayouts/slideLayout12.xml"/><Relationship Id="rId6" Type="http://schemas.openxmlformats.org/officeDocument/2006/relationships/hyperlink" Target="https://www.fontpair.co/" TargetMode="External"/><Relationship Id="rId5" Type="http://schemas.openxmlformats.org/officeDocument/2006/relationships/hyperlink" Target="https://fonts.google.com/" TargetMode="External"/><Relationship Id="rId4" Type="http://schemas.openxmlformats.org/officeDocument/2006/relationships/hyperlink" Target="https://www.myfonts.com/" TargetMode="External"/><Relationship Id="rId9" Type="http://schemas.openxmlformats.org/officeDocument/2006/relationships/hyperlink" Target="https://typ.io/"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s://mobbin.design/browse/ios/apps" TargetMode="External"/><Relationship Id="rId3" Type="http://schemas.openxmlformats.org/officeDocument/2006/relationships/hyperlink" Target="https://www.designspiration.com/" TargetMode="External"/><Relationship Id="rId7" Type="http://schemas.openxmlformats.org/officeDocument/2006/relationships/hyperlink" Target="https://collectui.com/" TargetMode="External"/><Relationship Id="rId2" Type="http://schemas.openxmlformats.org/officeDocument/2006/relationships/notesSlide" Target="../notesSlides/notesSlide63.xml"/><Relationship Id="rId1" Type="http://schemas.openxmlformats.org/officeDocument/2006/relationships/slideLayout" Target="../slideLayouts/slideLayout12.xml"/><Relationship Id="rId6" Type="http://schemas.openxmlformats.org/officeDocument/2006/relationships/hyperlink" Target="https://www.behance.net/galleries/ui-ux/ui-ux" TargetMode="External"/><Relationship Id="rId5" Type="http://schemas.openxmlformats.org/officeDocument/2006/relationships/hyperlink" Target="https://dribbble.com/" TargetMode="External"/><Relationship Id="rId4" Type="http://schemas.openxmlformats.org/officeDocument/2006/relationships/hyperlink" Target="https://www.awwwards.com/" TargetMode="External"/><Relationship Id="rId9" Type="http://schemas.openxmlformats.org/officeDocument/2006/relationships/hyperlink" Target="https://muz.li/"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www.favicon.cc/" TargetMode="External"/><Relationship Id="rId2" Type="http://schemas.openxmlformats.org/officeDocument/2006/relationships/notesSlide" Target="../notesSlides/notesSlide64.xml"/><Relationship Id="rId1" Type="http://schemas.openxmlformats.org/officeDocument/2006/relationships/slideLayout" Target="../slideLayouts/slideLayout12.xml"/><Relationship Id="rId5" Type="http://schemas.openxmlformats.org/officeDocument/2006/relationships/hyperlink" Target="https://genfavicon.com/es/" TargetMode="External"/><Relationship Id="rId4" Type="http://schemas.openxmlformats.org/officeDocument/2006/relationships/hyperlink" Target="https://realfavicongenerator.net/" TargetMode="External"/></Relationships>
</file>

<file path=ppt/slides/_rels/slide65.xml.rels><?xml version="1.0" encoding="UTF-8" standalone="yes"?>
<Relationships xmlns="http://schemas.openxmlformats.org/package/2006/relationships"><Relationship Id="rId8" Type="http://schemas.openxmlformats.org/officeDocument/2006/relationships/hyperlink" Target="https://yoast.com/meta-descriptions/" TargetMode="External"/><Relationship Id="rId3" Type="http://schemas.openxmlformats.org/officeDocument/2006/relationships/hyperlink" Target="https://developers.google.com/search/docs/beginner/seo-starter-guide?hl=en&amp;visit_id=637689044845753795-546123681&amp;rd=1" TargetMode="External"/><Relationship Id="rId7" Type="http://schemas.openxmlformats.org/officeDocument/2006/relationships/hyperlink" Target="https://developers.google.com/search/docs/advanced/crawling/special-tags?hl=en&amp;visit_id=637689046770838748-2744182862&amp;rd=1" TargetMode="External"/><Relationship Id="rId2" Type="http://schemas.openxmlformats.org/officeDocument/2006/relationships/notesSlide" Target="../notesSlides/notesSlide65.xml"/><Relationship Id="rId1" Type="http://schemas.openxmlformats.org/officeDocument/2006/relationships/slideLayout" Target="../slideLayouts/slideLayout12.xml"/><Relationship Id="rId6" Type="http://schemas.openxmlformats.org/officeDocument/2006/relationships/hyperlink" Target="https://www.wordstream.com/meta-tags" TargetMode="External"/><Relationship Id="rId5" Type="http://schemas.openxmlformats.org/officeDocument/2006/relationships/hyperlink" Target="https://neilpatel.com/what-is-seo/" TargetMode="External"/><Relationship Id="rId4" Type="http://schemas.openxmlformats.org/officeDocument/2006/relationships/hyperlink" Target="https://moz.com/beginners-guide-to-seo" TargetMode="External"/><Relationship Id="rId9" Type="http://schemas.openxmlformats.org/officeDocument/2006/relationships/hyperlink" Target="https://moz.com/learn/seo/on-page-factors"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blip>
          <a:srcRect/>
          <a:stretch/>
        </p:blipFill>
        <p:spPr>
          <a:xfrm>
            <a:off x="0" y="-5080"/>
            <a:ext cx="12192000" cy="686815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Grids</a:t>
            </a:r>
            <a:endParaRPr sz="4000" b="0" dirty="0">
              <a:solidFill>
                <a:srgbClr val="00B0F0"/>
              </a:solidFill>
              <a:latin typeface="Roboto"/>
              <a:ea typeface="Roboto"/>
              <a:cs typeface="Roboto"/>
              <a:sym typeface="Roboto"/>
            </a:endParaRPr>
          </a:p>
        </p:txBody>
      </p:sp>
      <p:sp>
        <p:nvSpPr>
          <p:cNvPr id="2" name="Rectángulo 1"/>
          <p:cNvSpPr/>
          <p:nvPr/>
        </p:nvSpPr>
        <p:spPr>
          <a:xfrm>
            <a:off x="827314" y="1329819"/>
            <a:ext cx="10537371" cy="2308324"/>
          </a:xfrm>
          <a:prstGeom prst="rect">
            <a:avLst/>
          </a:prstGeom>
        </p:spPr>
        <p:txBody>
          <a:bodyPr wrap="square">
            <a:spAutoFit/>
          </a:bodyPr>
          <a:lstStyle/>
          <a:p>
            <a:r>
              <a:rPr lang="es-MX" sz="2400" dirty="0" err="1" smtClean="0">
                <a:solidFill>
                  <a:srgbClr val="00B050"/>
                </a:solidFill>
              </a:rPr>
              <a:t>Grid</a:t>
            </a:r>
            <a:r>
              <a:rPr lang="es-MX" sz="2400" dirty="0" smtClean="0">
                <a:solidFill>
                  <a:srgbClr val="00B050"/>
                </a:solidFill>
              </a:rPr>
              <a:t> con filas y columnas:</a:t>
            </a:r>
            <a:endParaRPr lang="es-MX" sz="2400" dirty="0">
              <a:solidFill>
                <a:srgbClr val="00B050"/>
              </a:solidFill>
            </a:endParaRPr>
          </a:p>
          <a:p>
            <a:r>
              <a:rPr lang="es-MX" sz="2400" dirty="0">
                <a:solidFill>
                  <a:schemeClr val="bg1"/>
                </a:solidFill>
              </a:rPr>
              <a:t>Es posible crear cuadrículas con un tamaño explícito. Para ello, sólo tenemos que usar las propiedades CSS </a:t>
            </a:r>
            <a:r>
              <a:rPr lang="es-MX" sz="2400" dirty="0" err="1">
                <a:solidFill>
                  <a:schemeClr val="bg1"/>
                </a:solidFill>
              </a:rPr>
              <a:t>grid-template-columns</a:t>
            </a:r>
            <a:r>
              <a:rPr lang="es-MX" sz="2400" dirty="0">
                <a:solidFill>
                  <a:schemeClr val="bg1"/>
                </a:solidFill>
              </a:rPr>
              <a:t> y </a:t>
            </a:r>
            <a:r>
              <a:rPr lang="es-MX" sz="2400" dirty="0" err="1">
                <a:solidFill>
                  <a:schemeClr val="bg1"/>
                </a:solidFill>
              </a:rPr>
              <a:t>grid-template-rows</a:t>
            </a:r>
            <a:r>
              <a:rPr lang="es-MX" sz="2400" dirty="0">
                <a:solidFill>
                  <a:schemeClr val="bg1"/>
                </a:solidFill>
              </a:rPr>
              <a:t>, que sirven para indicar las dimensiones de cada celda de la cuadrícula, diferenciando entre columnas y filas. Las propiedades son las siguientes:</a:t>
            </a:r>
            <a:endParaRPr lang="en-US" sz="2400"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4" y="3899400"/>
            <a:ext cx="10612553" cy="1708714"/>
          </a:xfrm>
          <a:prstGeom prst="rect">
            <a:avLst/>
          </a:prstGeom>
        </p:spPr>
      </p:pic>
    </p:spTree>
    <p:extLst>
      <p:ext uri="{BB962C8B-B14F-4D97-AF65-F5344CB8AC3E}">
        <p14:creationId xmlns:p14="http://schemas.microsoft.com/office/powerpoint/2010/main" val="2028435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Grids</a:t>
            </a:r>
            <a:endParaRPr sz="4000" b="0" dirty="0">
              <a:solidFill>
                <a:srgbClr val="00B0F0"/>
              </a:solidFill>
              <a:latin typeface="Roboto"/>
              <a:ea typeface="Roboto"/>
              <a:cs typeface="Roboto"/>
              <a:sym typeface="Roboto"/>
            </a:endParaRPr>
          </a:p>
        </p:txBody>
      </p:sp>
      <p:sp>
        <p:nvSpPr>
          <p:cNvPr id="2" name="Rectángulo 1"/>
          <p:cNvSpPr/>
          <p:nvPr/>
        </p:nvSpPr>
        <p:spPr>
          <a:xfrm>
            <a:off x="827314" y="1068562"/>
            <a:ext cx="10537371" cy="5324535"/>
          </a:xfrm>
          <a:prstGeom prst="rect">
            <a:avLst/>
          </a:prstGeom>
        </p:spPr>
        <p:txBody>
          <a:bodyPr wrap="square">
            <a:spAutoFit/>
          </a:bodyPr>
          <a:lstStyle/>
          <a:p>
            <a:r>
              <a:rPr lang="es-MX" sz="2400" dirty="0" err="1" smtClean="0">
                <a:solidFill>
                  <a:srgbClr val="00B050"/>
                </a:solidFill>
              </a:rPr>
              <a:t>Grid</a:t>
            </a:r>
            <a:r>
              <a:rPr lang="es-MX" sz="2400" dirty="0" smtClean="0">
                <a:solidFill>
                  <a:srgbClr val="00B050"/>
                </a:solidFill>
              </a:rPr>
              <a:t> con filas y columnas:</a:t>
            </a:r>
            <a:endParaRPr lang="es-MX" sz="2400" dirty="0">
              <a:solidFill>
                <a:srgbClr val="00B050"/>
              </a:solidFill>
            </a:endParaRPr>
          </a:p>
          <a:p>
            <a:r>
              <a:rPr lang="en-US" sz="2000" dirty="0" smtClean="0">
                <a:solidFill>
                  <a:srgbClr val="00B0F0"/>
                </a:solidFill>
              </a:rPr>
              <a:t>.</a:t>
            </a:r>
            <a:r>
              <a:rPr lang="en-US" sz="2000" dirty="0">
                <a:solidFill>
                  <a:srgbClr val="00B0F0"/>
                </a:solidFill>
              </a:rPr>
              <a:t>grid </a:t>
            </a:r>
            <a:r>
              <a:rPr lang="en-US" sz="2000" dirty="0">
                <a:solidFill>
                  <a:schemeClr val="bg1"/>
                </a:solidFill>
              </a:rPr>
              <a:t>{</a:t>
            </a:r>
          </a:p>
          <a:p>
            <a:r>
              <a:rPr lang="en-US" sz="2000" dirty="0">
                <a:solidFill>
                  <a:schemeClr val="bg1"/>
                </a:solidFill>
              </a:rPr>
              <a:t>  </a:t>
            </a:r>
            <a:r>
              <a:rPr lang="en-US" sz="2000" dirty="0">
                <a:solidFill>
                  <a:srgbClr val="00B050"/>
                </a:solidFill>
              </a:rPr>
              <a:t>display:</a:t>
            </a:r>
            <a:r>
              <a:rPr lang="en-US" sz="2000" dirty="0">
                <a:solidFill>
                  <a:schemeClr val="bg1"/>
                </a:solidFill>
              </a:rPr>
              <a:t> </a:t>
            </a:r>
            <a:r>
              <a:rPr lang="en-US" sz="2000" dirty="0">
                <a:solidFill>
                  <a:srgbClr val="FFFF00"/>
                </a:solidFill>
              </a:rPr>
              <a:t>grid</a:t>
            </a:r>
            <a:r>
              <a:rPr lang="en-US" sz="2000" dirty="0">
                <a:solidFill>
                  <a:schemeClr val="bg1"/>
                </a:solidFill>
              </a:rPr>
              <a:t>;</a:t>
            </a:r>
          </a:p>
          <a:p>
            <a:r>
              <a:rPr lang="en-US" sz="2000" dirty="0">
                <a:solidFill>
                  <a:schemeClr val="bg1"/>
                </a:solidFill>
              </a:rPr>
              <a:t>  </a:t>
            </a:r>
            <a:r>
              <a:rPr lang="en-US" sz="2000" dirty="0">
                <a:solidFill>
                  <a:srgbClr val="00B050"/>
                </a:solidFill>
              </a:rPr>
              <a:t>grid-template-columns:</a:t>
            </a:r>
            <a:r>
              <a:rPr lang="en-US" sz="2000" dirty="0">
                <a:solidFill>
                  <a:schemeClr val="bg1"/>
                </a:solidFill>
              </a:rPr>
              <a:t> </a:t>
            </a:r>
            <a:r>
              <a:rPr lang="en-US" sz="2000" dirty="0">
                <a:solidFill>
                  <a:srgbClr val="FFFF00"/>
                </a:solidFill>
              </a:rPr>
              <a:t>50px </a:t>
            </a:r>
            <a:r>
              <a:rPr lang="en-US" sz="2000" dirty="0" smtClean="0">
                <a:solidFill>
                  <a:srgbClr val="FFFF00"/>
                </a:solidFill>
              </a:rPr>
              <a:t>300px 1fr</a:t>
            </a:r>
            <a:r>
              <a:rPr lang="en-US" sz="2000" dirty="0" smtClean="0">
                <a:solidFill>
                  <a:schemeClr val="bg1"/>
                </a:solidFill>
              </a:rPr>
              <a:t>;</a:t>
            </a:r>
            <a:endParaRPr lang="en-US" sz="2000" dirty="0">
              <a:solidFill>
                <a:schemeClr val="bg1"/>
              </a:solidFill>
            </a:endParaRPr>
          </a:p>
          <a:p>
            <a:r>
              <a:rPr lang="en-US" sz="2000" dirty="0">
                <a:solidFill>
                  <a:schemeClr val="bg1"/>
                </a:solidFill>
              </a:rPr>
              <a:t>  </a:t>
            </a:r>
            <a:r>
              <a:rPr lang="en-US" sz="2000" dirty="0">
                <a:solidFill>
                  <a:srgbClr val="00B050"/>
                </a:solidFill>
              </a:rPr>
              <a:t>grid-template-rows:</a:t>
            </a:r>
            <a:r>
              <a:rPr lang="en-US" sz="2000" dirty="0">
                <a:solidFill>
                  <a:schemeClr val="bg1"/>
                </a:solidFill>
              </a:rPr>
              <a:t> </a:t>
            </a:r>
            <a:r>
              <a:rPr lang="en-US" sz="2000" dirty="0" smtClean="0">
                <a:solidFill>
                  <a:srgbClr val="FFFF00"/>
                </a:solidFill>
              </a:rPr>
              <a:t>200px 2fr 5% 1fr</a:t>
            </a:r>
            <a:r>
              <a:rPr lang="en-US" sz="2000" dirty="0" smtClean="0">
                <a:solidFill>
                  <a:schemeClr val="bg1"/>
                </a:solidFill>
              </a:rPr>
              <a:t>;</a:t>
            </a:r>
            <a:endParaRPr lang="en-US" sz="2000" dirty="0">
              <a:solidFill>
                <a:schemeClr val="bg1"/>
              </a:solidFill>
            </a:endParaRPr>
          </a:p>
          <a:p>
            <a:r>
              <a:rPr lang="en-US" sz="2000" dirty="0" smtClean="0">
                <a:solidFill>
                  <a:schemeClr val="bg1"/>
                </a:solidFill>
              </a:rPr>
              <a:t>}</a:t>
            </a:r>
            <a:endParaRPr lang="es-MX" sz="2000" dirty="0" smtClean="0">
              <a:solidFill>
                <a:schemeClr val="bg1"/>
              </a:solidFill>
            </a:endParaRPr>
          </a:p>
          <a:p>
            <a:r>
              <a:rPr lang="es-MX" sz="2400" dirty="0" smtClean="0">
                <a:solidFill>
                  <a:schemeClr val="bg1"/>
                </a:solidFill>
              </a:rPr>
              <a:t>Con estas propiedades definimos el numero de columnas(</a:t>
            </a:r>
            <a:r>
              <a:rPr lang="es-MX" sz="2400" dirty="0" err="1" smtClean="0">
                <a:solidFill>
                  <a:schemeClr val="bg1"/>
                </a:solidFill>
              </a:rPr>
              <a:t>grid-template-columns</a:t>
            </a:r>
            <a:r>
              <a:rPr lang="es-MX" sz="2400" dirty="0" smtClean="0">
                <a:solidFill>
                  <a:schemeClr val="bg1"/>
                </a:solidFill>
              </a:rPr>
              <a:t>) y filas(</a:t>
            </a:r>
            <a:r>
              <a:rPr lang="es-MX" sz="2400" dirty="0" err="1" smtClean="0">
                <a:solidFill>
                  <a:schemeClr val="bg1"/>
                </a:solidFill>
              </a:rPr>
              <a:t>grid-template-rows</a:t>
            </a:r>
            <a:r>
              <a:rPr lang="es-MX" sz="2400" dirty="0" smtClean="0">
                <a:solidFill>
                  <a:schemeClr val="bg1"/>
                </a:solidFill>
              </a:rPr>
              <a:t>). Cada valor que indiquemos será una columna o una fila. En el ejemplo tenemos 3 columnas y 4 filas. La unidad fraccionaria (</a:t>
            </a:r>
            <a:r>
              <a:rPr lang="es-MX" sz="2400" dirty="0" err="1" smtClean="0">
                <a:solidFill>
                  <a:schemeClr val="bg1"/>
                </a:solidFill>
              </a:rPr>
              <a:t>fr</a:t>
            </a:r>
            <a:r>
              <a:rPr lang="es-MX" sz="2400" dirty="0" smtClean="0">
                <a:solidFill>
                  <a:schemeClr val="bg1"/>
                </a:solidFill>
              </a:rPr>
              <a:t>) es una unidad relativa que nos permite definir un cierto porcentaje de la totalidad del contenedor dependiendo de los valores que ingresemos ejemplo, si tengo dos columnas (1fr, 3fr) se debe sumar las dimensiones que será la totalidad del contenedor y la primera columna ocupara solo la cuarta parte y la segunda columna ocupara tres cuartos de la totalidad del contenedor.</a:t>
            </a:r>
            <a:endParaRPr lang="en-US" sz="2400" dirty="0">
              <a:solidFill>
                <a:schemeClr val="bg1"/>
              </a:solidFill>
            </a:endParaRPr>
          </a:p>
        </p:txBody>
      </p:sp>
    </p:spTree>
    <p:extLst>
      <p:ext uri="{BB962C8B-B14F-4D97-AF65-F5344CB8AC3E}">
        <p14:creationId xmlns:p14="http://schemas.microsoft.com/office/powerpoint/2010/main" val="2451253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Espacios en </a:t>
            </a:r>
            <a:r>
              <a:rPr lang="es-AR" sz="4000" dirty="0" err="1" smtClean="0">
                <a:solidFill>
                  <a:srgbClr val="00B0F0"/>
                </a:solidFill>
                <a:latin typeface="Roboto"/>
                <a:ea typeface="Roboto"/>
                <a:cs typeface="Roboto"/>
                <a:sym typeface="Roboto"/>
              </a:rPr>
              <a:t>Grids</a:t>
            </a:r>
            <a:endParaRPr sz="4000" b="0" dirty="0">
              <a:solidFill>
                <a:srgbClr val="00B0F0"/>
              </a:solidFill>
              <a:latin typeface="Roboto"/>
              <a:ea typeface="Roboto"/>
              <a:cs typeface="Roboto"/>
              <a:sym typeface="Roboto"/>
            </a:endParaRPr>
          </a:p>
        </p:txBody>
      </p:sp>
      <p:sp>
        <p:nvSpPr>
          <p:cNvPr id="2" name="Rectángulo 1"/>
          <p:cNvSpPr/>
          <p:nvPr/>
        </p:nvSpPr>
        <p:spPr>
          <a:xfrm>
            <a:off x="827314" y="1068562"/>
            <a:ext cx="10537371" cy="4893647"/>
          </a:xfrm>
          <a:prstGeom prst="rect">
            <a:avLst/>
          </a:prstGeom>
        </p:spPr>
        <p:txBody>
          <a:bodyPr wrap="square">
            <a:spAutoFit/>
          </a:bodyPr>
          <a:lstStyle/>
          <a:p>
            <a:r>
              <a:rPr lang="es-MX" sz="2400" dirty="0" err="1" smtClean="0">
                <a:solidFill>
                  <a:srgbClr val="00B050"/>
                </a:solidFill>
              </a:rPr>
              <a:t>Row</a:t>
            </a:r>
            <a:r>
              <a:rPr lang="es-MX" sz="2400" dirty="0" smtClean="0">
                <a:solidFill>
                  <a:srgbClr val="00B050"/>
                </a:solidFill>
              </a:rPr>
              <a:t>-Gap:</a:t>
            </a:r>
          </a:p>
          <a:p>
            <a:r>
              <a:rPr lang="es-MX" sz="2400" dirty="0">
                <a:solidFill>
                  <a:schemeClr val="bg1"/>
                </a:solidFill>
              </a:rPr>
              <a:t>Con </a:t>
            </a:r>
            <a:r>
              <a:rPr lang="es-MX" sz="2400" dirty="0" smtClean="0">
                <a:solidFill>
                  <a:schemeClr val="bg1"/>
                </a:solidFill>
              </a:rPr>
              <a:t>esta propiedad </a:t>
            </a:r>
            <a:r>
              <a:rPr lang="es-MX" sz="2400" dirty="0">
                <a:solidFill>
                  <a:schemeClr val="bg1"/>
                </a:solidFill>
              </a:rPr>
              <a:t>podemos definir espacios entre </a:t>
            </a:r>
            <a:r>
              <a:rPr lang="es-MX" sz="2400" dirty="0" smtClean="0">
                <a:solidFill>
                  <a:schemeClr val="bg1"/>
                </a:solidFill>
              </a:rPr>
              <a:t>filas solo debemos indicar un valor </a:t>
            </a:r>
            <a:r>
              <a:rPr lang="es-MX" sz="2400" dirty="0" err="1" smtClean="0">
                <a:solidFill>
                  <a:schemeClr val="bg1"/>
                </a:solidFill>
              </a:rPr>
              <a:t>numerico</a:t>
            </a:r>
            <a:r>
              <a:rPr lang="es-MX" sz="2400" dirty="0" smtClean="0">
                <a:solidFill>
                  <a:schemeClr val="bg1"/>
                </a:solidFill>
              </a:rPr>
              <a:t>, </a:t>
            </a:r>
            <a:r>
              <a:rPr lang="es-MX" sz="2400" dirty="0">
                <a:solidFill>
                  <a:schemeClr val="bg1"/>
                </a:solidFill>
              </a:rPr>
              <a:t>ejemplo </a:t>
            </a:r>
            <a:r>
              <a:rPr lang="es-MX" sz="2400" dirty="0" smtClean="0">
                <a:solidFill>
                  <a:srgbClr val="00B050"/>
                </a:solidFill>
              </a:rPr>
              <a:t>rows-gap:</a:t>
            </a:r>
            <a:r>
              <a:rPr lang="es-MX" sz="2400" dirty="0" smtClean="0">
                <a:solidFill>
                  <a:srgbClr val="FFFF00"/>
                </a:solidFill>
              </a:rPr>
              <a:t>10px</a:t>
            </a:r>
            <a:r>
              <a:rPr lang="es-MX" sz="2400" dirty="0">
                <a:solidFill>
                  <a:srgbClr val="FFFF00"/>
                </a:solidFill>
              </a:rPr>
              <a:t>;</a:t>
            </a:r>
          </a:p>
          <a:p>
            <a:endParaRPr lang="es-MX" sz="2400" dirty="0" smtClean="0">
              <a:solidFill>
                <a:srgbClr val="00B050"/>
              </a:solidFill>
            </a:endParaRPr>
          </a:p>
          <a:p>
            <a:r>
              <a:rPr lang="es-MX" sz="2400" dirty="0" err="1" smtClean="0">
                <a:solidFill>
                  <a:srgbClr val="00B050"/>
                </a:solidFill>
              </a:rPr>
              <a:t>Columns</a:t>
            </a:r>
            <a:r>
              <a:rPr lang="es-MX" sz="2400" dirty="0" smtClean="0">
                <a:solidFill>
                  <a:srgbClr val="00B050"/>
                </a:solidFill>
              </a:rPr>
              <a:t>-Gap</a:t>
            </a:r>
            <a:r>
              <a:rPr lang="es-MX" sz="2400" dirty="0">
                <a:solidFill>
                  <a:srgbClr val="00B050"/>
                </a:solidFill>
              </a:rPr>
              <a:t>:</a:t>
            </a:r>
          </a:p>
          <a:p>
            <a:r>
              <a:rPr lang="es-MX" sz="2400" dirty="0">
                <a:solidFill>
                  <a:schemeClr val="bg1"/>
                </a:solidFill>
              </a:rPr>
              <a:t>Con esta propiedad podemos definir espacios entre </a:t>
            </a:r>
            <a:r>
              <a:rPr lang="es-MX" sz="2400" dirty="0" smtClean="0">
                <a:solidFill>
                  <a:schemeClr val="bg1"/>
                </a:solidFill>
              </a:rPr>
              <a:t>columnas </a:t>
            </a:r>
            <a:r>
              <a:rPr lang="es-MX" sz="2400" dirty="0">
                <a:solidFill>
                  <a:schemeClr val="bg1"/>
                </a:solidFill>
              </a:rPr>
              <a:t>solo debemos indicar un valor </a:t>
            </a:r>
            <a:r>
              <a:rPr lang="es-MX" sz="2400" dirty="0" err="1">
                <a:solidFill>
                  <a:schemeClr val="bg1"/>
                </a:solidFill>
              </a:rPr>
              <a:t>numerico</a:t>
            </a:r>
            <a:r>
              <a:rPr lang="es-MX" sz="2400" dirty="0" smtClean="0">
                <a:solidFill>
                  <a:schemeClr val="bg1"/>
                </a:solidFill>
              </a:rPr>
              <a:t>, ejemplo </a:t>
            </a:r>
            <a:r>
              <a:rPr lang="es-MX" sz="2400" dirty="0" smtClean="0">
                <a:solidFill>
                  <a:srgbClr val="00B050"/>
                </a:solidFill>
              </a:rPr>
              <a:t>colums-gap:</a:t>
            </a:r>
            <a:r>
              <a:rPr lang="es-MX" sz="2400" dirty="0" smtClean="0">
                <a:solidFill>
                  <a:srgbClr val="FFFF00"/>
                </a:solidFill>
              </a:rPr>
              <a:t>10px;</a:t>
            </a:r>
            <a:endParaRPr lang="es-MX" sz="2400" dirty="0">
              <a:solidFill>
                <a:srgbClr val="FFFF00"/>
              </a:solidFill>
            </a:endParaRPr>
          </a:p>
          <a:p>
            <a:endParaRPr lang="es-MX" sz="2400" dirty="0" smtClean="0">
              <a:solidFill>
                <a:srgbClr val="00B050"/>
              </a:solidFill>
            </a:endParaRPr>
          </a:p>
          <a:p>
            <a:r>
              <a:rPr lang="es-MX" sz="2400" dirty="0" smtClean="0">
                <a:solidFill>
                  <a:srgbClr val="00B050"/>
                </a:solidFill>
              </a:rPr>
              <a:t>Gap: </a:t>
            </a:r>
            <a:r>
              <a:rPr lang="es-MX" sz="2400" dirty="0" smtClean="0">
                <a:solidFill>
                  <a:schemeClr val="bg1"/>
                </a:solidFill>
              </a:rPr>
              <a:t>Con esta propiedad podemos definir espacios entre filas y columnas solo debemos indicar un valor numero ya sea en unidades relativas (%,</a:t>
            </a:r>
            <a:r>
              <a:rPr lang="es-MX" sz="2400" dirty="0" err="1" smtClean="0">
                <a:solidFill>
                  <a:schemeClr val="bg1"/>
                </a:solidFill>
              </a:rPr>
              <a:t>em</a:t>
            </a:r>
            <a:r>
              <a:rPr lang="es-MX" sz="2400" dirty="0" smtClean="0">
                <a:solidFill>
                  <a:schemeClr val="bg1"/>
                </a:solidFill>
              </a:rPr>
              <a:t>, </a:t>
            </a:r>
            <a:r>
              <a:rPr lang="es-MX" sz="2400" dirty="0" err="1" smtClean="0">
                <a:solidFill>
                  <a:schemeClr val="bg1"/>
                </a:solidFill>
              </a:rPr>
              <a:t>rem,etc</a:t>
            </a:r>
            <a:r>
              <a:rPr lang="es-MX" sz="2400" dirty="0" smtClean="0">
                <a:solidFill>
                  <a:schemeClr val="bg1"/>
                </a:solidFill>
              </a:rPr>
              <a:t>) y absolutas(</a:t>
            </a:r>
            <a:r>
              <a:rPr lang="es-MX" sz="2400" dirty="0" err="1" smtClean="0">
                <a:solidFill>
                  <a:schemeClr val="bg1"/>
                </a:solidFill>
              </a:rPr>
              <a:t>px,etc</a:t>
            </a:r>
            <a:r>
              <a:rPr lang="es-MX" sz="2400" dirty="0" smtClean="0">
                <a:solidFill>
                  <a:schemeClr val="bg1"/>
                </a:solidFill>
              </a:rPr>
              <a:t>). Esta propiedad nos permite definir un valor para los espacios de filas y otro para columnas.</a:t>
            </a:r>
          </a:p>
          <a:p>
            <a:r>
              <a:rPr lang="es-MX" sz="2400" dirty="0">
                <a:solidFill>
                  <a:schemeClr val="bg1"/>
                </a:solidFill>
              </a:rPr>
              <a:t>ejemplo </a:t>
            </a:r>
            <a:r>
              <a:rPr lang="es-MX" sz="2400" dirty="0" smtClean="0">
                <a:solidFill>
                  <a:srgbClr val="00B050"/>
                </a:solidFill>
              </a:rPr>
              <a:t>gap:</a:t>
            </a:r>
            <a:r>
              <a:rPr lang="es-MX" sz="2400" dirty="0" smtClean="0">
                <a:solidFill>
                  <a:srgbClr val="FFFF00"/>
                </a:solidFill>
              </a:rPr>
              <a:t>10px 20px;</a:t>
            </a:r>
          </a:p>
        </p:txBody>
      </p:sp>
    </p:spTree>
    <p:extLst>
      <p:ext uri="{BB962C8B-B14F-4D97-AF65-F5344CB8AC3E}">
        <p14:creationId xmlns:p14="http://schemas.microsoft.com/office/powerpoint/2010/main" val="412427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Grid-template-areas</a:t>
            </a:r>
            <a:endParaRPr sz="4000" b="0" dirty="0">
              <a:solidFill>
                <a:srgbClr val="00B0F0"/>
              </a:solidFill>
              <a:latin typeface="Roboto"/>
              <a:ea typeface="Roboto"/>
              <a:cs typeface="Roboto"/>
              <a:sym typeface="Roboto"/>
            </a:endParaRPr>
          </a:p>
        </p:txBody>
      </p:sp>
      <p:sp>
        <p:nvSpPr>
          <p:cNvPr id="2" name="Rectángulo 1"/>
          <p:cNvSpPr/>
          <p:nvPr/>
        </p:nvSpPr>
        <p:spPr>
          <a:xfrm>
            <a:off x="827314" y="1068562"/>
            <a:ext cx="10537371" cy="3046988"/>
          </a:xfrm>
          <a:prstGeom prst="rect">
            <a:avLst/>
          </a:prstGeom>
        </p:spPr>
        <p:txBody>
          <a:bodyPr wrap="square">
            <a:spAutoFit/>
          </a:bodyPr>
          <a:lstStyle/>
          <a:p>
            <a:r>
              <a:rPr lang="es-MX" sz="2400" dirty="0" err="1" smtClean="0">
                <a:solidFill>
                  <a:srgbClr val="00B050"/>
                </a:solidFill>
              </a:rPr>
              <a:t>Grid-teamplate-areas</a:t>
            </a:r>
            <a:r>
              <a:rPr lang="es-MX" sz="2400" dirty="0" smtClean="0">
                <a:solidFill>
                  <a:srgbClr val="00B050"/>
                </a:solidFill>
              </a:rPr>
              <a:t>:</a:t>
            </a:r>
          </a:p>
          <a:p>
            <a:endParaRPr lang="es-MX" sz="2400" u="sng" dirty="0" smtClean="0">
              <a:solidFill>
                <a:srgbClr val="00B050"/>
              </a:solidFill>
            </a:endParaRPr>
          </a:p>
          <a:p>
            <a:r>
              <a:rPr lang="es-MX" sz="2400" dirty="0">
                <a:solidFill>
                  <a:schemeClr val="bg1"/>
                </a:solidFill>
              </a:rPr>
              <a:t>Define una plantilla de cuadrícula haciendo referencia a los nombres de las áreas de cuadrícula que se especifican con la </a:t>
            </a:r>
            <a:r>
              <a:rPr lang="es-MX" sz="2400" dirty="0" smtClean="0">
                <a:solidFill>
                  <a:schemeClr val="bg1"/>
                </a:solidFill>
              </a:rPr>
              <a:t>propiedad </a:t>
            </a:r>
            <a:r>
              <a:rPr lang="es-MX" sz="2400" dirty="0" err="1" smtClean="0">
                <a:solidFill>
                  <a:schemeClr val="bg1"/>
                </a:solidFill>
              </a:rPr>
              <a:t>grid-area</a:t>
            </a:r>
            <a:r>
              <a:rPr lang="es-MX" sz="2400" dirty="0" smtClean="0">
                <a:solidFill>
                  <a:schemeClr val="bg1"/>
                </a:solidFill>
              </a:rPr>
              <a:t>. </a:t>
            </a:r>
            <a:r>
              <a:rPr lang="es-MX" sz="2400" dirty="0">
                <a:solidFill>
                  <a:schemeClr val="bg1"/>
                </a:solidFill>
              </a:rPr>
              <a:t>La repetición del nombre de un área de la cuadrícula hace que el contenido abarque esas celdas. Un punto significa una celda vacía. La sintaxis en sí misma proporciona una visualización de la estructura de la cuadrícula.</a:t>
            </a:r>
            <a:endParaRPr lang="en-US" sz="2400" dirty="0">
              <a:solidFill>
                <a:schemeClr val="bg1"/>
              </a:solidFill>
            </a:endParaRPr>
          </a:p>
          <a:p>
            <a:endParaRPr lang="es-MX" sz="2400" dirty="0" smtClean="0">
              <a:solidFill>
                <a:srgbClr val="00B050"/>
              </a:solidFill>
            </a:endParaRPr>
          </a:p>
        </p:txBody>
      </p:sp>
    </p:spTree>
    <p:extLst>
      <p:ext uri="{BB962C8B-B14F-4D97-AF65-F5344CB8AC3E}">
        <p14:creationId xmlns:p14="http://schemas.microsoft.com/office/powerpoint/2010/main" val="2913645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Grid-area</a:t>
            </a:r>
            <a:endParaRPr sz="4000" b="0" dirty="0">
              <a:solidFill>
                <a:srgbClr val="00B0F0"/>
              </a:solidFill>
              <a:latin typeface="Roboto"/>
              <a:ea typeface="Roboto"/>
              <a:cs typeface="Roboto"/>
              <a:sym typeface="Roboto"/>
            </a:endParaRPr>
          </a:p>
        </p:txBody>
      </p:sp>
      <p:sp>
        <p:nvSpPr>
          <p:cNvPr id="2" name="Rectángulo 1"/>
          <p:cNvSpPr/>
          <p:nvPr/>
        </p:nvSpPr>
        <p:spPr>
          <a:xfrm>
            <a:off x="827314" y="1068562"/>
            <a:ext cx="10537371" cy="2308324"/>
          </a:xfrm>
          <a:prstGeom prst="rect">
            <a:avLst/>
          </a:prstGeom>
        </p:spPr>
        <p:txBody>
          <a:bodyPr wrap="square">
            <a:spAutoFit/>
          </a:bodyPr>
          <a:lstStyle/>
          <a:p>
            <a:r>
              <a:rPr lang="es-MX" sz="2400" dirty="0" err="1" smtClean="0">
                <a:solidFill>
                  <a:srgbClr val="00B050"/>
                </a:solidFill>
              </a:rPr>
              <a:t>Grid-area</a:t>
            </a:r>
            <a:r>
              <a:rPr lang="es-MX" sz="2400" dirty="0" smtClean="0">
                <a:solidFill>
                  <a:srgbClr val="00B050"/>
                </a:solidFill>
              </a:rPr>
              <a:t>:</a:t>
            </a:r>
          </a:p>
          <a:p>
            <a:endParaRPr lang="es-MX" sz="2400" u="sng" dirty="0" smtClean="0">
              <a:solidFill>
                <a:srgbClr val="00B050"/>
              </a:solidFill>
            </a:endParaRPr>
          </a:p>
          <a:p>
            <a:r>
              <a:rPr lang="es-MX" sz="2400" dirty="0" smtClean="0">
                <a:solidFill>
                  <a:schemeClr val="bg1"/>
                </a:solidFill>
              </a:rPr>
              <a:t>Esta propiedad Indica </a:t>
            </a:r>
            <a:r>
              <a:rPr lang="es-MX" sz="2400" dirty="0">
                <a:solidFill>
                  <a:schemeClr val="bg1"/>
                </a:solidFill>
              </a:rPr>
              <a:t>el nombre del </a:t>
            </a:r>
            <a:r>
              <a:rPr lang="es-MX" sz="2400" dirty="0" smtClean="0">
                <a:solidFill>
                  <a:schemeClr val="bg1"/>
                </a:solidFill>
              </a:rPr>
              <a:t>área que se vinculara con el nombre que le indique en el </a:t>
            </a:r>
            <a:r>
              <a:rPr lang="es-MX" sz="2400" dirty="0" err="1" smtClean="0">
                <a:solidFill>
                  <a:schemeClr val="bg1"/>
                </a:solidFill>
              </a:rPr>
              <a:t>grid-teamplate-areas</a:t>
            </a:r>
            <a:r>
              <a:rPr lang="es-MX" sz="2400" dirty="0" smtClean="0">
                <a:solidFill>
                  <a:schemeClr val="bg1"/>
                </a:solidFill>
              </a:rPr>
              <a:t>. Este atributo se aplica </a:t>
            </a:r>
            <a:r>
              <a:rPr lang="es-MX" sz="2400" dirty="0">
                <a:solidFill>
                  <a:schemeClr val="bg1"/>
                </a:solidFill>
              </a:rPr>
              <a:t>sobre ítems hijos del </a:t>
            </a:r>
            <a:r>
              <a:rPr lang="es-MX" sz="2400" dirty="0" err="1">
                <a:solidFill>
                  <a:schemeClr val="bg1"/>
                </a:solidFill>
              </a:rPr>
              <a:t>grid</a:t>
            </a:r>
            <a:r>
              <a:rPr lang="es-MX" sz="2400" dirty="0" smtClean="0">
                <a:solidFill>
                  <a:schemeClr val="bg1"/>
                </a:solidFill>
              </a:rPr>
              <a:t>.</a:t>
            </a:r>
            <a:endParaRPr lang="en-US" sz="2400" dirty="0">
              <a:solidFill>
                <a:schemeClr val="bg1"/>
              </a:solidFill>
            </a:endParaRPr>
          </a:p>
          <a:p>
            <a:endParaRPr lang="es-MX" sz="2400" dirty="0" smtClean="0">
              <a:solidFill>
                <a:srgbClr val="00B050"/>
              </a:solidFill>
            </a:endParaRPr>
          </a:p>
        </p:txBody>
      </p:sp>
    </p:spTree>
    <p:extLst>
      <p:ext uri="{BB962C8B-B14F-4D97-AF65-F5344CB8AC3E}">
        <p14:creationId xmlns:p14="http://schemas.microsoft.com/office/powerpoint/2010/main" val="1818484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Grid-row</a:t>
            </a:r>
            <a:endParaRPr sz="4000" b="0" dirty="0">
              <a:solidFill>
                <a:srgbClr val="00B0F0"/>
              </a:solidFill>
              <a:latin typeface="Roboto"/>
              <a:ea typeface="Roboto"/>
              <a:cs typeface="Roboto"/>
              <a:sym typeface="Roboto"/>
            </a:endParaRPr>
          </a:p>
        </p:txBody>
      </p:sp>
      <p:sp>
        <p:nvSpPr>
          <p:cNvPr id="2" name="Rectángulo 1"/>
          <p:cNvSpPr/>
          <p:nvPr/>
        </p:nvSpPr>
        <p:spPr>
          <a:xfrm>
            <a:off x="827314" y="652012"/>
            <a:ext cx="10537371" cy="6370975"/>
          </a:xfrm>
          <a:prstGeom prst="rect">
            <a:avLst/>
          </a:prstGeom>
        </p:spPr>
        <p:txBody>
          <a:bodyPr wrap="square">
            <a:spAutoFit/>
          </a:bodyPr>
          <a:lstStyle/>
          <a:p>
            <a:r>
              <a:rPr lang="es-MX" sz="2400" dirty="0" err="1" smtClean="0">
                <a:solidFill>
                  <a:srgbClr val="00B050"/>
                </a:solidFill>
              </a:rPr>
              <a:t>Grid-row-start</a:t>
            </a:r>
            <a:r>
              <a:rPr lang="es-MX" sz="2400" dirty="0" smtClean="0">
                <a:solidFill>
                  <a:srgbClr val="00B050"/>
                </a:solidFill>
              </a:rPr>
              <a:t>:</a:t>
            </a:r>
            <a:endParaRPr lang="es-MX" sz="2400" u="sng" dirty="0" smtClean="0">
              <a:solidFill>
                <a:srgbClr val="00B050"/>
              </a:solidFill>
            </a:endParaRPr>
          </a:p>
          <a:p>
            <a:r>
              <a:rPr lang="es-MX" sz="2400" dirty="0" smtClean="0">
                <a:solidFill>
                  <a:schemeClr val="bg1"/>
                </a:solidFill>
              </a:rPr>
              <a:t>Con esta propiedad podemos definir donde comienza un elemento con relación a las filas, solo debemos aplicarlo al mismo elemento y no al contenedor padre. Para eso utilizaremos las líneas guía definiendo el valor numérico</a:t>
            </a:r>
            <a:endParaRPr lang="en-US" sz="2400" dirty="0">
              <a:solidFill>
                <a:schemeClr val="bg1"/>
              </a:solidFill>
            </a:endParaRPr>
          </a:p>
          <a:p>
            <a:r>
              <a:rPr lang="es-MX" sz="2400" dirty="0" err="1" smtClean="0">
                <a:solidFill>
                  <a:srgbClr val="00B050"/>
                </a:solidFill>
              </a:rPr>
              <a:t>Grid-row-end</a:t>
            </a:r>
            <a:r>
              <a:rPr lang="es-MX" sz="2400" dirty="0" smtClean="0">
                <a:solidFill>
                  <a:srgbClr val="00B050"/>
                </a:solidFill>
              </a:rPr>
              <a:t>:</a:t>
            </a:r>
          </a:p>
          <a:p>
            <a:r>
              <a:rPr lang="es-MX" sz="2400" dirty="0">
                <a:solidFill>
                  <a:schemeClr val="bg1"/>
                </a:solidFill>
              </a:rPr>
              <a:t>Con esta propiedad podemos definir donde </a:t>
            </a:r>
            <a:r>
              <a:rPr lang="es-MX" sz="2400" dirty="0" smtClean="0">
                <a:solidFill>
                  <a:schemeClr val="bg1"/>
                </a:solidFill>
              </a:rPr>
              <a:t>termina </a:t>
            </a:r>
            <a:r>
              <a:rPr lang="es-MX" sz="2400" dirty="0">
                <a:solidFill>
                  <a:schemeClr val="bg1"/>
                </a:solidFill>
              </a:rPr>
              <a:t>un elemento solo debemos aplicarlo al mismo elemento y no al contenedor padre. Para eso utilizaremos las líneas guía definiendo el valor </a:t>
            </a:r>
            <a:r>
              <a:rPr lang="es-MX" sz="2400" dirty="0" smtClean="0">
                <a:solidFill>
                  <a:schemeClr val="bg1"/>
                </a:solidFill>
              </a:rPr>
              <a:t>numérico</a:t>
            </a:r>
            <a:endParaRPr lang="es-MX" sz="2400" dirty="0">
              <a:solidFill>
                <a:srgbClr val="00B050"/>
              </a:solidFill>
            </a:endParaRPr>
          </a:p>
          <a:p>
            <a:r>
              <a:rPr lang="es-MX" sz="2400" dirty="0" err="1" smtClean="0">
                <a:solidFill>
                  <a:srgbClr val="00B050"/>
                </a:solidFill>
              </a:rPr>
              <a:t>Grid-row</a:t>
            </a:r>
            <a:r>
              <a:rPr lang="es-MX" sz="2400" dirty="0" smtClean="0">
                <a:solidFill>
                  <a:srgbClr val="00B050"/>
                </a:solidFill>
              </a:rPr>
              <a:t>:</a:t>
            </a:r>
          </a:p>
          <a:p>
            <a:r>
              <a:rPr lang="es-MX" sz="2400" dirty="0">
                <a:solidFill>
                  <a:schemeClr val="bg1"/>
                </a:solidFill>
              </a:rPr>
              <a:t>Con esta propiedad podemos </a:t>
            </a:r>
            <a:r>
              <a:rPr lang="es-MX" sz="2400" dirty="0" smtClean="0">
                <a:solidFill>
                  <a:schemeClr val="bg1"/>
                </a:solidFill>
              </a:rPr>
              <a:t>definir </a:t>
            </a:r>
            <a:r>
              <a:rPr lang="es-AR" sz="2400" dirty="0" smtClean="0">
                <a:solidFill>
                  <a:schemeClr val="bg1"/>
                </a:solidFill>
              </a:rPr>
              <a:t>el espacio que ocupa determinado elemento, se puede aplicar un valor numérico indicando el espacio que ocupara con relación a la fila. </a:t>
            </a:r>
            <a:r>
              <a:rPr lang="es-AR" sz="2400" dirty="0" err="1" smtClean="0">
                <a:solidFill>
                  <a:schemeClr val="bg1"/>
                </a:solidFill>
              </a:rPr>
              <a:t>Ej</a:t>
            </a:r>
            <a:r>
              <a:rPr lang="es-AR" sz="2400" dirty="0" smtClean="0">
                <a:solidFill>
                  <a:schemeClr val="bg1"/>
                </a:solidFill>
              </a:rPr>
              <a:t>: </a:t>
            </a:r>
            <a:r>
              <a:rPr lang="es-AR" sz="2400" dirty="0" err="1" smtClean="0">
                <a:solidFill>
                  <a:schemeClr val="bg1"/>
                </a:solidFill>
              </a:rPr>
              <a:t>grid-row</a:t>
            </a:r>
            <a:r>
              <a:rPr lang="es-AR" sz="2400" dirty="0" smtClean="0">
                <a:solidFill>
                  <a:schemeClr val="bg1"/>
                </a:solidFill>
              </a:rPr>
              <a:t>: 3 ocupara tres filas. También podríamos indicar el valor de donde comienza y donde termina, </a:t>
            </a:r>
            <a:r>
              <a:rPr lang="es-AR" sz="2400" dirty="0" err="1" smtClean="0">
                <a:solidFill>
                  <a:schemeClr val="bg1"/>
                </a:solidFill>
              </a:rPr>
              <a:t>ej</a:t>
            </a:r>
            <a:r>
              <a:rPr lang="es-AR" sz="2400" dirty="0" smtClean="0">
                <a:solidFill>
                  <a:schemeClr val="bg1"/>
                </a:solidFill>
              </a:rPr>
              <a:t>: grid-row:2/4; de esta manera comenzara en la 2 línea y terminara en la 4 línea, ocupando el espacio de 2 filas.</a:t>
            </a:r>
            <a:endParaRPr lang="es-MX" sz="2400" dirty="0" smtClean="0">
              <a:solidFill>
                <a:srgbClr val="00B050"/>
              </a:solidFill>
            </a:endParaRPr>
          </a:p>
          <a:p>
            <a:endParaRPr lang="es-MX" sz="2400" dirty="0" smtClean="0">
              <a:solidFill>
                <a:srgbClr val="00B050"/>
              </a:solidFill>
            </a:endParaRPr>
          </a:p>
        </p:txBody>
      </p:sp>
    </p:spTree>
    <p:extLst>
      <p:ext uri="{BB962C8B-B14F-4D97-AF65-F5344CB8AC3E}">
        <p14:creationId xmlns:p14="http://schemas.microsoft.com/office/powerpoint/2010/main" val="3677621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Grid-column</a:t>
            </a:r>
            <a:endParaRPr sz="4000" b="0" dirty="0">
              <a:solidFill>
                <a:srgbClr val="00B0F0"/>
              </a:solidFill>
              <a:latin typeface="Roboto"/>
              <a:ea typeface="Roboto"/>
              <a:cs typeface="Roboto"/>
              <a:sym typeface="Roboto"/>
            </a:endParaRPr>
          </a:p>
        </p:txBody>
      </p:sp>
      <p:sp>
        <p:nvSpPr>
          <p:cNvPr id="4" name="Rectángulo 3"/>
          <p:cNvSpPr/>
          <p:nvPr/>
        </p:nvSpPr>
        <p:spPr>
          <a:xfrm>
            <a:off x="827314" y="652012"/>
            <a:ext cx="10537371" cy="6370975"/>
          </a:xfrm>
          <a:prstGeom prst="rect">
            <a:avLst/>
          </a:prstGeom>
        </p:spPr>
        <p:txBody>
          <a:bodyPr wrap="square">
            <a:spAutoFit/>
          </a:bodyPr>
          <a:lstStyle/>
          <a:p>
            <a:r>
              <a:rPr lang="es-MX" sz="2400" dirty="0" err="1" smtClean="0">
                <a:solidFill>
                  <a:srgbClr val="00B050"/>
                </a:solidFill>
              </a:rPr>
              <a:t>Grid-column-start</a:t>
            </a:r>
            <a:r>
              <a:rPr lang="es-MX" sz="2400" dirty="0" smtClean="0">
                <a:solidFill>
                  <a:srgbClr val="00B050"/>
                </a:solidFill>
              </a:rPr>
              <a:t>:</a:t>
            </a:r>
            <a:endParaRPr lang="es-MX" sz="2400" u="sng" dirty="0" smtClean="0">
              <a:solidFill>
                <a:srgbClr val="00B050"/>
              </a:solidFill>
            </a:endParaRPr>
          </a:p>
          <a:p>
            <a:r>
              <a:rPr lang="es-MX" sz="2400" dirty="0" smtClean="0">
                <a:solidFill>
                  <a:schemeClr val="bg1"/>
                </a:solidFill>
              </a:rPr>
              <a:t>Con esta propiedad podemos definir donde comienza un elemento en relación a las columnas, solo debemos aplicarlo al mismo elemento y no al contenedor padre. Para eso utilizaremos las líneas guía definiendo el valor numérico</a:t>
            </a:r>
            <a:endParaRPr lang="en-US" sz="2400" dirty="0">
              <a:solidFill>
                <a:schemeClr val="bg1"/>
              </a:solidFill>
            </a:endParaRPr>
          </a:p>
          <a:p>
            <a:r>
              <a:rPr lang="es-MX" sz="2400" dirty="0" err="1" smtClean="0">
                <a:solidFill>
                  <a:srgbClr val="00B050"/>
                </a:solidFill>
              </a:rPr>
              <a:t>Grid-column-end</a:t>
            </a:r>
            <a:r>
              <a:rPr lang="es-MX" sz="2400" dirty="0" smtClean="0">
                <a:solidFill>
                  <a:srgbClr val="00B050"/>
                </a:solidFill>
              </a:rPr>
              <a:t>:</a:t>
            </a:r>
          </a:p>
          <a:p>
            <a:r>
              <a:rPr lang="es-MX" sz="2400" dirty="0">
                <a:solidFill>
                  <a:schemeClr val="bg1"/>
                </a:solidFill>
              </a:rPr>
              <a:t>P</a:t>
            </a:r>
            <a:r>
              <a:rPr lang="es-MX" sz="2400" dirty="0" smtClean="0">
                <a:solidFill>
                  <a:schemeClr val="bg1"/>
                </a:solidFill>
              </a:rPr>
              <a:t>odemos </a:t>
            </a:r>
            <a:r>
              <a:rPr lang="es-MX" sz="2400" dirty="0">
                <a:solidFill>
                  <a:schemeClr val="bg1"/>
                </a:solidFill>
              </a:rPr>
              <a:t>definir donde </a:t>
            </a:r>
            <a:r>
              <a:rPr lang="es-MX" sz="2400" dirty="0" smtClean="0">
                <a:solidFill>
                  <a:schemeClr val="bg1"/>
                </a:solidFill>
              </a:rPr>
              <a:t>termina </a:t>
            </a:r>
            <a:r>
              <a:rPr lang="es-MX" sz="2400" dirty="0">
                <a:solidFill>
                  <a:schemeClr val="bg1"/>
                </a:solidFill>
              </a:rPr>
              <a:t>un </a:t>
            </a:r>
            <a:r>
              <a:rPr lang="es-MX" sz="2400" dirty="0" smtClean="0">
                <a:solidFill>
                  <a:schemeClr val="bg1"/>
                </a:solidFill>
              </a:rPr>
              <a:t>elemento con relación a las columnas, </a:t>
            </a:r>
            <a:r>
              <a:rPr lang="es-MX" sz="2400" dirty="0">
                <a:solidFill>
                  <a:schemeClr val="bg1"/>
                </a:solidFill>
              </a:rPr>
              <a:t>solo debemos aplicarlo al mismo elemento y no al contenedor padre. Para eso utilizaremos las líneas guía definiendo el valor </a:t>
            </a:r>
            <a:r>
              <a:rPr lang="es-MX" sz="2400" dirty="0" smtClean="0">
                <a:solidFill>
                  <a:schemeClr val="bg1"/>
                </a:solidFill>
              </a:rPr>
              <a:t>numérico</a:t>
            </a:r>
            <a:endParaRPr lang="es-MX" sz="2400" dirty="0">
              <a:solidFill>
                <a:srgbClr val="00B050"/>
              </a:solidFill>
            </a:endParaRPr>
          </a:p>
          <a:p>
            <a:r>
              <a:rPr lang="es-MX" sz="2400" dirty="0" err="1" smtClean="0">
                <a:solidFill>
                  <a:srgbClr val="00B050"/>
                </a:solidFill>
              </a:rPr>
              <a:t>Grid-column</a:t>
            </a:r>
            <a:r>
              <a:rPr lang="es-MX" sz="2400" dirty="0" smtClean="0">
                <a:solidFill>
                  <a:srgbClr val="00B050"/>
                </a:solidFill>
              </a:rPr>
              <a:t>:</a:t>
            </a:r>
          </a:p>
          <a:p>
            <a:r>
              <a:rPr lang="es-MX" sz="2400" dirty="0">
                <a:solidFill>
                  <a:schemeClr val="bg1"/>
                </a:solidFill>
              </a:rPr>
              <a:t>P</a:t>
            </a:r>
            <a:r>
              <a:rPr lang="es-MX" sz="2400" dirty="0" smtClean="0">
                <a:solidFill>
                  <a:schemeClr val="bg1"/>
                </a:solidFill>
              </a:rPr>
              <a:t>odemos definir </a:t>
            </a:r>
            <a:r>
              <a:rPr lang="es-AR" sz="2400" dirty="0" smtClean="0">
                <a:solidFill>
                  <a:schemeClr val="bg1"/>
                </a:solidFill>
              </a:rPr>
              <a:t>el espacio que ocupa determinado elemento, se puede aplicar un valor numérico indicando el espacio que ocupara con relación a las columnas. </a:t>
            </a:r>
            <a:r>
              <a:rPr lang="es-AR" sz="2400" dirty="0" err="1" smtClean="0">
                <a:solidFill>
                  <a:schemeClr val="bg1"/>
                </a:solidFill>
              </a:rPr>
              <a:t>Ej</a:t>
            </a:r>
            <a:r>
              <a:rPr lang="es-AR" sz="2400" dirty="0" smtClean="0">
                <a:solidFill>
                  <a:schemeClr val="bg1"/>
                </a:solidFill>
              </a:rPr>
              <a:t>: </a:t>
            </a:r>
            <a:r>
              <a:rPr lang="es-AR" sz="2400" dirty="0" err="1" smtClean="0">
                <a:solidFill>
                  <a:schemeClr val="bg1"/>
                </a:solidFill>
              </a:rPr>
              <a:t>grid-column</a:t>
            </a:r>
            <a:r>
              <a:rPr lang="es-AR" sz="2400" dirty="0" smtClean="0">
                <a:solidFill>
                  <a:schemeClr val="bg1"/>
                </a:solidFill>
              </a:rPr>
              <a:t>: 2; ocupara dos columnas. También podríamos indicar el valor de donde comienza y donde termina, </a:t>
            </a:r>
            <a:r>
              <a:rPr lang="es-AR" sz="2400" dirty="0" err="1" smtClean="0">
                <a:solidFill>
                  <a:schemeClr val="bg1"/>
                </a:solidFill>
              </a:rPr>
              <a:t>ej</a:t>
            </a:r>
            <a:r>
              <a:rPr lang="es-AR" sz="2400" dirty="0" smtClean="0">
                <a:solidFill>
                  <a:schemeClr val="bg1"/>
                </a:solidFill>
              </a:rPr>
              <a:t>: grid-row:2/4; de esta manera comenzara en la 2 línea y terminara en la 4 línea, ocupando el espacio de 2 columnas.</a:t>
            </a:r>
            <a:endParaRPr lang="es-MX" sz="2400" dirty="0" smtClean="0">
              <a:solidFill>
                <a:srgbClr val="00B050"/>
              </a:solidFill>
            </a:endParaRPr>
          </a:p>
          <a:p>
            <a:endParaRPr lang="es-MX" sz="2400" dirty="0" smtClean="0">
              <a:solidFill>
                <a:srgbClr val="00B050"/>
              </a:solidFill>
            </a:endParaRPr>
          </a:p>
        </p:txBody>
      </p:sp>
    </p:spTree>
    <p:extLst>
      <p:ext uri="{BB962C8B-B14F-4D97-AF65-F5344CB8AC3E}">
        <p14:creationId xmlns:p14="http://schemas.microsoft.com/office/powerpoint/2010/main" val="441592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Alineaciones</a:t>
            </a:r>
            <a:endParaRPr sz="4000" b="0" dirty="0">
              <a:solidFill>
                <a:srgbClr val="00B0F0"/>
              </a:solidFill>
              <a:latin typeface="Roboto"/>
              <a:ea typeface="Roboto"/>
              <a:cs typeface="Roboto"/>
              <a:sym typeface="Roboto"/>
            </a:endParaRPr>
          </a:p>
        </p:txBody>
      </p:sp>
      <p:sp>
        <p:nvSpPr>
          <p:cNvPr id="2" name="Rectángulo 1"/>
          <p:cNvSpPr/>
          <p:nvPr/>
        </p:nvSpPr>
        <p:spPr>
          <a:xfrm>
            <a:off x="827314" y="1068562"/>
            <a:ext cx="10537371" cy="4524315"/>
          </a:xfrm>
          <a:prstGeom prst="rect">
            <a:avLst/>
          </a:prstGeom>
        </p:spPr>
        <p:txBody>
          <a:bodyPr wrap="square">
            <a:spAutoFit/>
          </a:bodyPr>
          <a:lstStyle/>
          <a:p>
            <a:r>
              <a:rPr lang="es-MX" sz="2400" dirty="0" err="1" smtClean="0">
                <a:solidFill>
                  <a:srgbClr val="00B050"/>
                </a:solidFill>
              </a:rPr>
              <a:t>Justify-items</a:t>
            </a:r>
            <a:r>
              <a:rPr lang="es-MX" sz="2400" dirty="0" smtClean="0">
                <a:solidFill>
                  <a:srgbClr val="00B050"/>
                </a:solidFill>
              </a:rPr>
              <a:t>:</a:t>
            </a:r>
          </a:p>
          <a:p>
            <a:r>
              <a:rPr lang="es-MX" sz="2400" dirty="0" smtClean="0">
                <a:solidFill>
                  <a:schemeClr val="bg1"/>
                </a:solidFill>
              </a:rPr>
              <a:t>Distribuye </a:t>
            </a:r>
            <a:r>
              <a:rPr lang="es-MX" sz="2400" dirty="0">
                <a:solidFill>
                  <a:schemeClr val="bg1"/>
                </a:solidFill>
              </a:rPr>
              <a:t>los elementos en el eje </a:t>
            </a:r>
            <a:r>
              <a:rPr lang="es-MX" sz="2400" dirty="0" smtClean="0">
                <a:solidFill>
                  <a:schemeClr val="bg1"/>
                </a:solidFill>
              </a:rPr>
              <a:t>horizontal</a:t>
            </a:r>
            <a:r>
              <a:rPr lang="es-MX" sz="2400" dirty="0">
                <a:solidFill>
                  <a:schemeClr val="bg1"/>
                </a:solidFill>
              </a:rPr>
              <a:t>. Estas propiedades se aplican sobre el elemento contenedor padre, pero afectan a los ítems hijos, por lo que </a:t>
            </a:r>
            <a:r>
              <a:rPr lang="es-MX" sz="2400" dirty="0" smtClean="0">
                <a:solidFill>
                  <a:schemeClr val="bg1"/>
                </a:solidFill>
              </a:rPr>
              <a:t>actúan </a:t>
            </a:r>
            <a:r>
              <a:rPr lang="es-MX" sz="2400" dirty="0">
                <a:solidFill>
                  <a:schemeClr val="bg1"/>
                </a:solidFill>
              </a:rPr>
              <a:t>sobre la distribución de cada uno de los </a:t>
            </a:r>
            <a:r>
              <a:rPr lang="es-MX" sz="2400" dirty="0" smtClean="0">
                <a:solidFill>
                  <a:schemeClr val="bg1"/>
                </a:solidFill>
              </a:rPr>
              <a:t>hijos.</a:t>
            </a:r>
            <a:r>
              <a:rPr lang="es-MX" sz="2400" dirty="0">
                <a:solidFill>
                  <a:schemeClr val="bg1"/>
                </a:solidFill>
              </a:rPr>
              <a:t> Los </a:t>
            </a:r>
            <a:r>
              <a:rPr lang="es-MX" sz="2400" dirty="0" smtClean="0">
                <a:solidFill>
                  <a:schemeClr val="bg1"/>
                </a:solidFill>
              </a:rPr>
              <a:t>valores son:</a:t>
            </a:r>
            <a:endParaRPr lang="es-MX" sz="2400" dirty="0">
              <a:solidFill>
                <a:schemeClr val="bg1"/>
              </a:solidFill>
            </a:endParaRPr>
          </a:p>
          <a:p>
            <a:r>
              <a:rPr lang="es-MX" sz="2400" dirty="0" err="1">
                <a:solidFill>
                  <a:schemeClr val="bg1"/>
                </a:solidFill>
              </a:rPr>
              <a:t>start</a:t>
            </a:r>
            <a:r>
              <a:rPr lang="es-MX" sz="2400" dirty="0">
                <a:solidFill>
                  <a:schemeClr val="bg1"/>
                </a:solidFill>
              </a:rPr>
              <a:t> | </a:t>
            </a:r>
            <a:r>
              <a:rPr lang="es-MX" sz="2400" dirty="0" err="1">
                <a:solidFill>
                  <a:schemeClr val="bg1"/>
                </a:solidFill>
              </a:rPr>
              <a:t>end</a:t>
            </a:r>
            <a:r>
              <a:rPr lang="es-MX" sz="2400" dirty="0">
                <a:solidFill>
                  <a:schemeClr val="bg1"/>
                </a:solidFill>
              </a:rPr>
              <a:t> | center | </a:t>
            </a:r>
            <a:r>
              <a:rPr lang="es-MX" sz="2400" dirty="0" err="1">
                <a:solidFill>
                  <a:schemeClr val="bg1"/>
                </a:solidFill>
              </a:rPr>
              <a:t>stretch</a:t>
            </a:r>
            <a:endParaRPr lang="es-MX" sz="2400" dirty="0">
              <a:solidFill>
                <a:schemeClr val="bg1"/>
              </a:solidFill>
            </a:endParaRPr>
          </a:p>
          <a:p>
            <a:endParaRPr lang="es-MX" sz="2400" dirty="0" smtClean="0">
              <a:solidFill>
                <a:srgbClr val="00B050"/>
              </a:solidFill>
            </a:endParaRPr>
          </a:p>
          <a:p>
            <a:r>
              <a:rPr lang="es-MX" sz="2400" dirty="0" err="1" smtClean="0">
                <a:solidFill>
                  <a:srgbClr val="00B050"/>
                </a:solidFill>
              </a:rPr>
              <a:t>align-items</a:t>
            </a:r>
            <a:r>
              <a:rPr lang="es-MX" sz="2400" dirty="0" smtClean="0">
                <a:solidFill>
                  <a:srgbClr val="00B050"/>
                </a:solidFill>
              </a:rPr>
              <a:t>:</a:t>
            </a:r>
          </a:p>
          <a:p>
            <a:r>
              <a:rPr lang="es-MX" sz="2400" dirty="0">
                <a:solidFill>
                  <a:schemeClr val="bg1"/>
                </a:solidFill>
              </a:rPr>
              <a:t>Distribuye los elementos en el eje </a:t>
            </a:r>
            <a:r>
              <a:rPr lang="es-MX" sz="2400" dirty="0" smtClean="0">
                <a:solidFill>
                  <a:schemeClr val="bg1"/>
                </a:solidFill>
              </a:rPr>
              <a:t>vertical</a:t>
            </a:r>
            <a:r>
              <a:rPr lang="es-MX" sz="2400" dirty="0">
                <a:solidFill>
                  <a:schemeClr val="bg1"/>
                </a:solidFill>
              </a:rPr>
              <a:t>. Estas propiedades se aplican sobre el elemento contenedor padre, pero afectan a los ítems hijos, por lo que actúan sobre la distribución de cada uno de los hijos</a:t>
            </a:r>
            <a:r>
              <a:rPr lang="es-MX" sz="2400" dirty="0" smtClean="0">
                <a:solidFill>
                  <a:schemeClr val="bg1"/>
                </a:solidFill>
              </a:rPr>
              <a:t>. Los valores:</a:t>
            </a:r>
          </a:p>
          <a:p>
            <a:r>
              <a:rPr lang="es-MX" sz="2400" dirty="0" err="1" smtClean="0">
                <a:solidFill>
                  <a:schemeClr val="bg1"/>
                </a:solidFill>
              </a:rPr>
              <a:t>start</a:t>
            </a:r>
            <a:r>
              <a:rPr lang="es-MX" sz="2400" dirty="0" smtClean="0">
                <a:solidFill>
                  <a:schemeClr val="bg1"/>
                </a:solidFill>
              </a:rPr>
              <a:t> | </a:t>
            </a:r>
            <a:r>
              <a:rPr lang="es-MX" sz="2400" dirty="0" err="1" smtClean="0">
                <a:solidFill>
                  <a:schemeClr val="bg1"/>
                </a:solidFill>
              </a:rPr>
              <a:t>end</a:t>
            </a:r>
            <a:r>
              <a:rPr lang="es-MX" sz="2400" dirty="0" smtClean="0">
                <a:solidFill>
                  <a:schemeClr val="bg1"/>
                </a:solidFill>
              </a:rPr>
              <a:t> | center | </a:t>
            </a:r>
            <a:r>
              <a:rPr lang="es-MX" sz="2400" dirty="0" err="1" smtClean="0">
                <a:solidFill>
                  <a:schemeClr val="bg1"/>
                </a:solidFill>
              </a:rPr>
              <a:t>stretch</a:t>
            </a:r>
            <a:endParaRPr lang="es-MX" sz="2400" dirty="0" smtClean="0">
              <a:solidFill>
                <a:schemeClr val="bg1"/>
              </a:solidFill>
            </a:endParaRPr>
          </a:p>
          <a:p>
            <a:endParaRPr lang="es-MX" sz="2400" u="sng" dirty="0" smtClean="0">
              <a:solidFill>
                <a:srgbClr val="00B050"/>
              </a:solidFill>
            </a:endParaRPr>
          </a:p>
        </p:txBody>
      </p:sp>
    </p:spTree>
    <p:extLst>
      <p:ext uri="{BB962C8B-B14F-4D97-AF65-F5344CB8AC3E}">
        <p14:creationId xmlns:p14="http://schemas.microsoft.com/office/powerpoint/2010/main" val="2167592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Alineaciones</a:t>
            </a:r>
            <a:endParaRPr sz="4000" b="0" dirty="0">
              <a:solidFill>
                <a:srgbClr val="00B0F0"/>
              </a:solidFill>
              <a:latin typeface="Roboto"/>
              <a:ea typeface="Roboto"/>
              <a:cs typeface="Roboto"/>
              <a:sym typeface="Roboto"/>
            </a:endParaRPr>
          </a:p>
        </p:txBody>
      </p:sp>
      <p:sp>
        <p:nvSpPr>
          <p:cNvPr id="2" name="Rectángulo 1"/>
          <p:cNvSpPr/>
          <p:nvPr/>
        </p:nvSpPr>
        <p:spPr>
          <a:xfrm>
            <a:off x="827314" y="1068562"/>
            <a:ext cx="10537371" cy="5262979"/>
          </a:xfrm>
          <a:prstGeom prst="rect">
            <a:avLst/>
          </a:prstGeom>
        </p:spPr>
        <p:txBody>
          <a:bodyPr wrap="square">
            <a:spAutoFit/>
          </a:bodyPr>
          <a:lstStyle/>
          <a:p>
            <a:r>
              <a:rPr lang="en-US" sz="2400" u="sng" dirty="0">
                <a:solidFill>
                  <a:srgbClr val="00B050"/>
                </a:solidFill>
              </a:rPr>
              <a:t>Justify- content</a:t>
            </a:r>
            <a:r>
              <a:rPr lang="en-US" sz="2400" u="sng" dirty="0" smtClean="0">
                <a:solidFill>
                  <a:srgbClr val="00B050"/>
                </a:solidFill>
              </a:rPr>
              <a:t>:</a:t>
            </a:r>
            <a:endParaRPr lang="es-MX" sz="2400" dirty="0" smtClean="0">
              <a:solidFill>
                <a:srgbClr val="00B050"/>
              </a:solidFill>
            </a:endParaRPr>
          </a:p>
          <a:p>
            <a:r>
              <a:rPr lang="es-MX" sz="2400" dirty="0" smtClean="0">
                <a:solidFill>
                  <a:schemeClr val="bg1"/>
                </a:solidFill>
              </a:rPr>
              <a:t>Esta propiedad distribuye espacios y alinea de forma horizontal al conjunto de los elementos. </a:t>
            </a:r>
            <a:r>
              <a:rPr lang="es-MX" sz="2400" dirty="0">
                <a:solidFill>
                  <a:schemeClr val="bg1"/>
                </a:solidFill>
              </a:rPr>
              <a:t>Estas propiedades se aplican sobre el elemento contenedor padre, pero afectan a los ítems hijos, por lo que </a:t>
            </a:r>
            <a:r>
              <a:rPr lang="es-MX" sz="2400" dirty="0" smtClean="0">
                <a:solidFill>
                  <a:schemeClr val="bg1"/>
                </a:solidFill>
              </a:rPr>
              <a:t>actúan </a:t>
            </a:r>
            <a:r>
              <a:rPr lang="es-MX" sz="2400" dirty="0">
                <a:solidFill>
                  <a:schemeClr val="bg1"/>
                </a:solidFill>
              </a:rPr>
              <a:t>sobre la distribución de cada uno de los </a:t>
            </a:r>
            <a:r>
              <a:rPr lang="es-MX" sz="2400" dirty="0" smtClean="0">
                <a:solidFill>
                  <a:schemeClr val="bg1"/>
                </a:solidFill>
              </a:rPr>
              <a:t>hijos.</a:t>
            </a:r>
            <a:r>
              <a:rPr lang="es-MX" sz="2400" dirty="0">
                <a:solidFill>
                  <a:schemeClr val="bg1"/>
                </a:solidFill>
              </a:rPr>
              <a:t> Los </a:t>
            </a:r>
            <a:r>
              <a:rPr lang="es-MX" sz="2400" dirty="0" smtClean="0">
                <a:solidFill>
                  <a:schemeClr val="bg1"/>
                </a:solidFill>
              </a:rPr>
              <a:t>valores son:</a:t>
            </a:r>
            <a:r>
              <a:rPr lang="en-US" sz="2400" dirty="0" smtClean="0">
                <a:solidFill>
                  <a:schemeClr val="bg1"/>
                </a:solidFill>
              </a:rPr>
              <a:t> start </a:t>
            </a:r>
            <a:r>
              <a:rPr lang="en-US" sz="2400" dirty="0">
                <a:solidFill>
                  <a:schemeClr val="bg1"/>
                </a:solidFill>
              </a:rPr>
              <a:t>| end | center | stretch | space-around | space-between | </a:t>
            </a:r>
            <a:r>
              <a:rPr lang="en-US" sz="2400" dirty="0" smtClean="0">
                <a:solidFill>
                  <a:schemeClr val="bg1"/>
                </a:solidFill>
              </a:rPr>
              <a:t>space-evenly</a:t>
            </a:r>
          </a:p>
          <a:p>
            <a:endParaRPr lang="es-MX" sz="2400" dirty="0" smtClean="0">
              <a:solidFill>
                <a:schemeClr val="bg1"/>
              </a:solidFill>
            </a:endParaRPr>
          </a:p>
          <a:p>
            <a:r>
              <a:rPr lang="en-US" sz="2400" u="sng" dirty="0" smtClean="0">
                <a:solidFill>
                  <a:srgbClr val="00B050"/>
                </a:solidFill>
              </a:rPr>
              <a:t>align- </a:t>
            </a:r>
            <a:r>
              <a:rPr lang="en-US" sz="2400" u="sng" dirty="0">
                <a:solidFill>
                  <a:srgbClr val="00B050"/>
                </a:solidFill>
              </a:rPr>
              <a:t>content</a:t>
            </a:r>
            <a:r>
              <a:rPr lang="en-US" sz="2400" u="sng" dirty="0" smtClean="0">
                <a:solidFill>
                  <a:srgbClr val="00B050"/>
                </a:solidFill>
              </a:rPr>
              <a:t>:</a:t>
            </a:r>
          </a:p>
          <a:p>
            <a:r>
              <a:rPr lang="es-MX" sz="2400" dirty="0">
                <a:solidFill>
                  <a:schemeClr val="bg1"/>
                </a:solidFill>
              </a:rPr>
              <a:t>Esta propiedad distribuye espacios y alinea de forma horizontal al conjunto de los elementos. Estas propiedades se aplican sobre el elemento contenedor padre, pero afectan a los ítems hijos, por lo que actúan sobre la distribución de cada uno de los hijos. Los valores son:</a:t>
            </a:r>
            <a:r>
              <a:rPr lang="en-US" sz="2400" dirty="0">
                <a:solidFill>
                  <a:schemeClr val="bg1"/>
                </a:solidFill>
              </a:rPr>
              <a:t> start | end | center | stretch | space-around | space-between | space-evenly</a:t>
            </a:r>
            <a:endParaRPr lang="es-MX" sz="2400" dirty="0">
              <a:solidFill>
                <a:schemeClr val="bg1"/>
              </a:solidFill>
            </a:endParaRPr>
          </a:p>
          <a:p>
            <a:endParaRPr lang="en-US" sz="2400" dirty="0">
              <a:solidFill>
                <a:srgbClr val="00B050"/>
              </a:solidFill>
            </a:endParaRPr>
          </a:p>
        </p:txBody>
      </p:sp>
    </p:spTree>
    <p:extLst>
      <p:ext uri="{BB962C8B-B14F-4D97-AF65-F5344CB8AC3E}">
        <p14:creationId xmlns:p14="http://schemas.microsoft.com/office/powerpoint/2010/main" val="4130470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Alineaciones</a:t>
            </a:r>
            <a:endParaRPr sz="4000" b="0" dirty="0">
              <a:solidFill>
                <a:srgbClr val="00B0F0"/>
              </a:solidFill>
              <a:latin typeface="Roboto"/>
              <a:ea typeface="Roboto"/>
              <a:cs typeface="Roboto"/>
              <a:sym typeface="Roboto"/>
            </a:endParaRPr>
          </a:p>
        </p:txBody>
      </p:sp>
      <p:sp>
        <p:nvSpPr>
          <p:cNvPr id="2" name="Rectángulo 1"/>
          <p:cNvSpPr/>
          <p:nvPr/>
        </p:nvSpPr>
        <p:spPr>
          <a:xfrm>
            <a:off x="827314" y="1068562"/>
            <a:ext cx="10537371" cy="4524315"/>
          </a:xfrm>
          <a:prstGeom prst="rect">
            <a:avLst/>
          </a:prstGeom>
        </p:spPr>
        <p:txBody>
          <a:bodyPr wrap="square">
            <a:spAutoFit/>
          </a:bodyPr>
          <a:lstStyle/>
          <a:p>
            <a:r>
              <a:rPr lang="en-US" sz="2400" u="sng" dirty="0" smtClean="0">
                <a:solidFill>
                  <a:srgbClr val="00B050"/>
                </a:solidFill>
              </a:rPr>
              <a:t>Justify- </a:t>
            </a:r>
            <a:r>
              <a:rPr lang="en-US" sz="2400" u="sng" dirty="0">
                <a:solidFill>
                  <a:srgbClr val="00B050"/>
                </a:solidFill>
              </a:rPr>
              <a:t>self</a:t>
            </a:r>
            <a:r>
              <a:rPr lang="en-US" sz="2400" u="sng" dirty="0" smtClean="0">
                <a:solidFill>
                  <a:srgbClr val="00B050"/>
                </a:solidFill>
              </a:rPr>
              <a:t>:</a:t>
            </a:r>
          </a:p>
          <a:p>
            <a:r>
              <a:rPr lang="es-MX" sz="2400" dirty="0" smtClean="0">
                <a:solidFill>
                  <a:schemeClr val="bg1"/>
                </a:solidFill>
              </a:rPr>
              <a:t>Con esta propiedad modifica </a:t>
            </a:r>
            <a:r>
              <a:rPr lang="es-MX" sz="2400" dirty="0">
                <a:solidFill>
                  <a:schemeClr val="bg1"/>
                </a:solidFill>
              </a:rPr>
              <a:t>la alineación del ítem hijo en el eje </a:t>
            </a:r>
            <a:r>
              <a:rPr lang="es-MX" sz="2400" dirty="0" smtClean="0">
                <a:solidFill>
                  <a:schemeClr val="bg1"/>
                </a:solidFill>
              </a:rPr>
              <a:t>horizontal.</a:t>
            </a:r>
          </a:p>
          <a:p>
            <a:r>
              <a:rPr lang="es-MX" sz="2400" dirty="0" smtClean="0">
                <a:solidFill>
                  <a:schemeClr val="bg1"/>
                </a:solidFill>
              </a:rPr>
              <a:t>Solo debemos aplicarlo sobre ese mismo elemento hijo y no al contenedor. Los valores que pueden tomar son los siguientes:</a:t>
            </a:r>
          </a:p>
          <a:p>
            <a:r>
              <a:rPr lang="en-US" sz="2400" dirty="0">
                <a:solidFill>
                  <a:schemeClr val="bg1"/>
                </a:solidFill>
              </a:rPr>
              <a:t>s</a:t>
            </a:r>
            <a:r>
              <a:rPr lang="en-US" sz="2400" dirty="0" smtClean="0">
                <a:solidFill>
                  <a:schemeClr val="bg1"/>
                </a:solidFill>
              </a:rPr>
              <a:t>tretch | center | flex-start | flex-end | baseline</a:t>
            </a:r>
          </a:p>
          <a:p>
            <a:endParaRPr lang="en-US" sz="2400" dirty="0">
              <a:solidFill>
                <a:schemeClr val="bg1"/>
              </a:solidFill>
            </a:endParaRPr>
          </a:p>
          <a:p>
            <a:r>
              <a:rPr lang="en-US" sz="2400" u="sng" dirty="0">
                <a:solidFill>
                  <a:srgbClr val="00B050"/>
                </a:solidFill>
              </a:rPr>
              <a:t>align- self</a:t>
            </a:r>
            <a:r>
              <a:rPr lang="en-US" sz="2400" u="sng" dirty="0" smtClean="0">
                <a:solidFill>
                  <a:srgbClr val="00B050"/>
                </a:solidFill>
              </a:rPr>
              <a:t>:</a:t>
            </a:r>
            <a:endParaRPr lang="en-US" sz="2400" u="sng" dirty="0">
              <a:solidFill>
                <a:srgbClr val="00B050"/>
              </a:solidFill>
            </a:endParaRPr>
          </a:p>
          <a:p>
            <a:r>
              <a:rPr lang="es-MX" sz="2400" dirty="0">
                <a:solidFill>
                  <a:schemeClr val="bg1"/>
                </a:solidFill>
              </a:rPr>
              <a:t>Con esta propiedad modifica la alineación del ítem hijo en el eje horizontal.</a:t>
            </a:r>
          </a:p>
          <a:p>
            <a:r>
              <a:rPr lang="es-MX" sz="2400" dirty="0">
                <a:solidFill>
                  <a:schemeClr val="bg1"/>
                </a:solidFill>
              </a:rPr>
              <a:t>Solo debemos aplicarlo sobre ese mismo elemento hijo y no al contenedor. Los valores que pueden tomar son los siguientes:</a:t>
            </a:r>
          </a:p>
          <a:p>
            <a:r>
              <a:rPr lang="es-MX" sz="2400" dirty="0" err="1">
                <a:solidFill>
                  <a:schemeClr val="bg1"/>
                </a:solidFill>
              </a:rPr>
              <a:t>s</a:t>
            </a:r>
            <a:r>
              <a:rPr lang="es-MX" sz="2400" dirty="0" err="1" smtClean="0">
                <a:solidFill>
                  <a:schemeClr val="bg1"/>
                </a:solidFill>
              </a:rPr>
              <a:t>tretch</a:t>
            </a:r>
            <a:r>
              <a:rPr lang="es-MX" sz="2400" dirty="0" smtClean="0">
                <a:solidFill>
                  <a:schemeClr val="bg1"/>
                </a:solidFill>
              </a:rPr>
              <a:t> | center | </a:t>
            </a:r>
            <a:r>
              <a:rPr lang="es-MX" sz="2400" dirty="0" err="1" smtClean="0">
                <a:solidFill>
                  <a:schemeClr val="bg1"/>
                </a:solidFill>
              </a:rPr>
              <a:t>flex-start</a:t>
            </a:r>
            <a:r>
              <a:rPr lang="es-MX" sz="2400" dirty="0" smtClean="0">
                <a:solidFill>
                  <a:schemeClr val="bg1"/>
                </a:solidFill>
              </a:rPr>
              <a:t> | </a:t>
            </a:r>
            <a:r>
              <a:rPr lang="es-MX" sz="2400" dirty="0" err="1" smtClean="0">
                <a:solidFill>
                  <a:schemeClr val="bg1"/>
                </a:solidFill>
              </a:rPr>
              <a:t>flex-end</a:t>
            </a:r>
            <a:r>
              <a:rPr lang="es-MX" sz="2400" dirty="0" smtClean="0">
                <a:solidFill>
                  <a:schemeClr val="bg1"/>
                </a:solidFill>
              </a:rPr>
              <a:t> | </a:t>
            </a:r>
            <a:r>
              <a:rPr lang="es-MX" sz="2400" dirty="0" err="1" smtClean="0">
                <a:solidFill>
                  <a:schemeClr val="bg1"/>
                </a:solidFill>
              </a:rPr>
              <a:t>baseline</a:t>
            </a:r>
            <a:endParaRPr lang="es-MX" sz="2400" dirty="0">
              <a:solidFill>
                <a:schemeClr val="bg1"/>
              </a:solidFill>
            </a:endParaRPr>
          </a:p>
          <a:p>
            <a:endParaRPr lang="es-MX" sz="2400" u="sng" dirty="0" smtClean="0">
              <a:solidFill>
                <a:srgbClr val="00B050"/>
              </a:solidFill>
            </a:endParaRPr>
          </a:p>
        </p:txBody>
      </p:sp>
    </p:spTree>
    <p:extLst>
      <p:ext uri="{BB962C8B-B14F-4D97-AF65-F5344CB8AC3E}">
        <p14:creationId xmlns:p14="http://schemas.microsoft.com/office/powerpoint/2010/main" val="4192608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Grids</a:t>
            </a:r>
            <a:endParaRPr sz="4000" b="0" dirty="0">
              <a:solidFill>
                <a:srgbClr val="00B0F0"/>
              </a:solidFill>
              <a:latin typeface="Roboto"/>
              <a:ea typeface="Roboto"/>
              <a:cs typeface="Roboto"/>
              <a:sym typeface="Roboto"/>
            </a:endParaRPr>
          </a:p>
        </p:txBody>
      </p:sp>
      <p:pic>
        <p:nvPicPr>
          <p:cNvPr id="26626" name="Picture 2" descr="Understanding CSS Gr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951" y="1212131"/>
            <a:ext cx="8696098" cy="489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03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n-US" sz="4000" dirty="0">
                <a:solidFill>
                  <a:srgbClr val="00B0F0"/>
                </a:solidFill>
                <a:latin typeface="Roboto"/>
                <a:ea typeface="Roboto"/>
                <a:cs typeface="Roboto"/>
                <a:sym typeface="Roboto"/>
              </a:rPr>
              <a:t>Mobile First y Web Responsive</a:t>
            </a:r>
            <a:endParaRPr sz="4000" b="0" dirty="0">
              <a:solidFill>
                <a:srgbClr val="00B0F0"/>
              </a:solidFill>
              <a:latin typeface="Roboto"/>
              <a:ea typeface="Roboto"/>
              <a:cs typeface="Roboto"/>
              <a:sym typeface="Roboto"/>
            </a:endParaRPr>
          </a:p>
        </p:txBody>
      </p:sp>
      <p:pic>
        <p:nvPicPr>
          <p:cNvPr id="12290" name="Picture 2" descr="que es mobile firts posicionamien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873" y="1228219"/>
            <a:ext cx="7290254" cy="482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059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Mobile </a:t>
            </a:r>
            <a:r>
              <a:rPr lang="es-AR" sz="4000" dirty="0" err="1" smtClean="0">
                <a:solidFill>
                  <a:srgbClr val="00B0F0"/>
                </a:solidFill>
                <a:latin typeface="Roboto"/>
                <a:ea typeface="Roboto"/>
                <a:cs typeface="Roboto"/>
                <a:sym typeface="Roboto"/>
              </a:rPr>
              <a:t>First</a:t>
            </a:r>
            <a:r>
              <a:rPr lang="es-AR" sz="4000" dirty="0" smtClean="0">
                <a:solidFill>
                  <a:srgbClr val="00B0F0"/>
                </a:solidFill>
                <a:latin typeface="Roboto"/>
                <a:ea typeface="Roboto"/>
                <a:cs typeface="Roboto"/>
                <a:sym typeface="Roboto"/>
              </a:rPr>
              <a:t> y Web </a:t>
            </a:r>
            <a:r>
              <a:rPr lang="es-AR" sz="4000" dirty="0" err="1" smtClean="0">
                <a:solidFill>
                  <a:srgbClr val="00B0F0"/>
                </a:solidFill>
                <a:latin typeface="Roboto"/>
                <a:ea typeface="Roboto"/>
                <a:cs typeface="Roboto"/>
                <a:sym typeface="Roboto"/>
              </a:rPr>
              <a:t>Responsive</a:t>
            </a:r>
            <a:endParaRPr sz="4000" b="0" dirty="0">
              <a:solidFill>
                <a:srgbClr val="00B0F0"/>
              </a:solidFill>
              <a:latin typeface="Roboto"/>
              <a:ea typeface="Roboto"/>
              <a:cs typeface="Roboto"/>
              <a:sym typeface="Roboto"/>
            </a:endParaRPr>
          </a:p>
        </p:txBody>
      </p:sp>
      <p:sp>
        <p:nvSpPr>
          <p:cNvPr id="2" name="Rectángulo 1"/>
          <p:cNvSpPr/>
          <p:nvPr/>
        </p:nvSpPr>
        <p:spPr>
          <a:xfrm>
            <a:off x="827314" y="1199191"/>
            <a:ext cx="10537371" cy="5262979"/>
          </a:xfrm>
          <a:prstGeom prst="rect">
            <a:avLst/>
          </a:prstGeom>
        </p:spPr>
        <p:txBody>
          <a:bodyPr wrap="square">
            <a:spAutoFit/>
          </a:bodyPr>
          <a:lstStyle/>
          <a:p>
            <a:r>
              <a:rPr lang="es-MX" sz="2400" dirty="0" smtClean="0">
                <a:solidFill>
                  <a:srgbClr val="00B050"/>
                </a:solidFill>
              </a:rPr>
              <a:t>Que es </a:t>
            </a:r>
            <a:r>
              <a:rPr lang="es-MX" sz="2400" dirty="0" err="1" smtClean="0">
                <a:solidFill>
                  <a:srgbClr val="00B050"/>
                </a:solidFill>
              </a:rPr>
              <a:t>mobile</a:t>
            </a:r>
            <a:r>
              <a:rPr lang="es-MX" sz="2400" dirty="0" smtClean="0">
                <a:solidFill>
                  <a:srgbClr val="00B050"/>
                </a:solidFill>
              </a:rPr>
              <a:t> </a:t>
            </a:r>
            <a:r>
              <a:rPr lang="es-MX" sz="2400" dirty="0" err="1" smtClean="0">
                <a:solidFill>
                  <a:srgbClr val="00B050"/>
                </a:solidFill>
              </a:rPr>
              <a:t>first</a:t>
            </a:r>
            <a:r>
              <a:rPr lang="es-MX" sz="2400" dirty="0" smtClean="0">
                <a:solidFill>
                  <a:srgbClr val="00B050"/>
                </a:solidFill>
              </a:rPr>
              <a:t>?</a:t>
            </a:r>
            <a:endParaRPr lang="es-MX" sz="2400" dirty="0">
              <a:solidFill>
                <a:srgbClr val="00B050"/>
              </a:solidFill>
            </a:endParaRPr>
          </a:p>
          <a:p>
            <a:r>
              <a:rPr lang="es-MX" sz="2400" dirty="0">
                <a:solidFill>
                  <a:schemeClr val="bg1"/>
                </a:solidFill>
              </a:rPr>
              <a:t>se refiere a un modo de diseñar que tenga en cuenta, en primera instancia, un dispositivo móvil. Pantallas reducidas en comparación a los monitores que usamos normalmente con los ordenadores, y tras tener la maqueta preparada,  realizar un escalado, es decir, aumentar el tamaño y adaptarlo a una pantalla de escritorio</a:t>
            </a:r>
            <a:r>
              <a:rPr lang="es-MX" sz="2400" dirty="0" smtClean="0">
                <a:solidFill>
                  <a:schemeClr val="bg1"/>
                </a:solidFill>
              </a:rPr>
              <a:t>.</a:t>
            </a:r>
          </a:p>
          <a:p>
            <a:r>
              <a:rPr lang="es-MX" sz="2400" dirty="0" smtClean="0">
                <a:solidFill>
                  <a:srgbClr val="00B050"/>
                </a:solidFill>
              </a:rPr>
              <a:t>Web responsive</a:t>
            </a:r>
          </a:p>
          <a:p>
            <a:r>
              <a:rPr lang="es-MX" sz="2400" dirty="0" smtClean="0">
                <a:solidFill>
                  <a:schemeClr val="bg1"/>
                </a:solidFill>
              </a:rPr>
              <a:t>El </a:t>
            </a:r>
            <a:r>
              <a:rPr lang="es-MX" sz="2400" dirty="0">
                <a:solidFill>
                  <a:schemeClr val="bg1"/>
                </a:solidFill>
              </a:rPr>
              <a:t>diseño responsive</a:t>
            </a:r>
            <a:r>
              <a:rPr lang="es-MX" sz="2400" dirty="0" smtClean="0">
                <a:solidFill>
                  <a:schemeClr val="bg1"/>
                </a:solidFill>
              </a:rPr>
              <a:t>, es </a:t>
            </a:r>
            <a:r>
              <a:rPr lang="es-MX" sz="2400" dirty="0">
                <a:solidFill>
                  <a:schemeClr val="bg1"/>
                </a:solidFill>
              </a:rPr>
              <a:t>la filosofía de diseño opuesta, es un estándar.</a:t>
            </a:r>
          </a:p>
          <a:p>
            <a:r>
              <a:rPr lang="es-MX" sz="2400" dirty="0">
                <a:solidFill>
                  <a:schemeClr val="bg1"/>
                </a:solidFill>
              </a:rPr>
              <a:t>Este tipo de páginas web, son adaptativas, es decir, al reducir la resolución se reduce el tamaño del contenido, y es, realmente, lo que tiene Google bajo su </a:t>
            </a:r>
            <a:r>
              <a:rPr lang="es-MX" sz="2400" dirty="0" smtClean="0">
                <a:solidFill>
                  <a:schemeClr val="bg1"/>
                </a:solidFill>
              </a:rPr>
              <a:t>lupa. Que </a:t>
            </a:r>
            <a:r>
              <a:rPr lang="es-MX" sz="2400" dirty="0">
                <a:solidFill>
                  <a:schemeClr val="bg1"/>
                </a:solidFill>
              </a:rPr>
              <a:t>nuestro sitio web sea responsive no es opcional sino obligatorio, de lo contrario nuestra visibilidad y efectividad SEO se verá reducida ya que estaremos perdiendo todas las visitas de potenciales clientes que usen dispositivos móviles para navegar.</a:t>
            </a:r>
            <a:endParaRPr lang="en-US" sz="2400" dirty="0">
              <a:solidFill>
                <a:schemeClr val="bg1"/>
              </a:solidFill>
            </a:endParaRPr>
          </a:p>
        </p:txBody>
      </p:sp>
    </p:spTree>
    <p:extLst>
      <p:ext uri="{BB962C8B-B14F-4D97-AF65-F5344CB8AC3E}">
        <p14:creationId xmlns:p14="http://schemas.microsoft.com/office/powerpoint/2010/main" val="4117917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Media </a:t>
            </a:r>
            <a:r>
              <a:rPr lang="es-AR" sz="4000" dirty="0" err="1" smtClean="0">
                <a:solidFill>
                  <a:srgbClr val="00B0F0"/>
                </a:solidFill>
                <a:latin typeface="Roboto"/>
                <a:ea typeface="Roboto"/>
                <a:cs typeface="Roboto"/>
                <a:sym typeface="Roboto"/>
              </a:rPr>
              <a:t>queries</a:t>
            </a:r>
            <a:endParaRPr sz="4000" b="0" dirty="0">
              <a:solidFill>
                <a:srgbClr val="00B0F0"/>
              </a:solidFill>
              <a:latin typeface="Roboto"/>
              <a:ea typeface="Roboto"/>
              <a:cs typeface="Roboto"/>
              <a:sym typeface="Roboto"/>
            </a:endParaRPr>
          </a:p>
        </p:txBody>
      </p:sp>
      <p:pic>
        <p:nvPicPr>
          <p:cNvPr id="15366" name="Picture 6" descr="lago a menudo Excesivo css media less than and greater yermo Decir a un  lado Conge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721" y="1199191"/>
            <a:ext cx="8012556" cy="4503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038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Media </a:t>
            </a:r>
            <a:r>
              <a:rPr lang="es-AR" sz="4000" dirty="0" err="1" smtClean="0">
                <a:solidFill>
                  <a:srgbClr val="00B0F0"/>
                </a:solidFill>
                <a:latin typeface="Roboto"/>
                <a:ea typeface="Roboto"/>
                <a:cs typeface="Roboto"/>
                <a:sym typeface="Roboto"/>
              </a:rPr>
              <a:t>queries</a:t>
            </a:r>
            <a:endParaRPr sz="4000" b="0" dirty="0">
              <a:solidFill>
                <a:srgbClr val="00B0F0"/>
              </a:solidFill>
              <a:latin typeface="Roboto"/>
              <a:ea typeface="Roboto"/>
              <a:cs typeface="Roboto"/>
              <a:sym typeface="Roboto"/>
            </a:endParaRPr>
          </a:p>
        </p:txBody>
      </p:sp>
      <p:sp>
        <p:nvSpPr>
          <p:cNvPr id="2" name="Rectángulo 1"/>
          <p:cNvSpPr/>
          <p:nvPr/>
        </p:nvSpPr>
        <p:spPr>
          <a:xfrm>
            <a:off x="827314" y="1199191"/>
            <a:ext cx="10537371" cy="2677656"/>
          </a:xfrm>
          <a:prstGeom prst="rect">
            <a:avLst/>
          </a:prstGeom>
        </p:spPr>
        <p:txBody>
          <a:bodyPr wrap="square">
            <a:spAutoFit/>
          </a:bodyPr>
          <a:lstStyle/>
          <a:p>
            <a:r>
              <a:rPr lang="es-MX" sz="2400" dirty="0" smtClean="0">
                <a:solidFill>
                  <a:srgbClr val="00B050"/>
                </a:solidFill>
              </a:rPr>
              <a:t>Que son las media </a:t>
            </a:r>
            <a:r>
              <a:rPr lang="es-MX" sz="2400" dirty="0" err="1" smtClean="0">
                <a:solidFill>
                  <a:srgbClr val="00B050"/>
                </a:solidFill>
              </a:rPr>
              <a:t>queries</a:t>
            </a:r>
            <a:r>
              <a:rPr lang="es-MX" sz="2400" dirty="0" smtClean="0">
                <a:solidFill>
                  <a:srgbClr val="00B050"/>
                </a:solidFill>
              </a:rPr>
              <a:t>?</a:t>
            </a:r>
            <a:endParaRPr lang="es-MX" sz="2400" dirty="0">
              <a:solidFill>
                <a:srgbClr val="00B050"/>
              </a:solidFill>
            </a:endParaRPr>
          </a:p>
          <a:p>
            <a:r>
              <a:rPr lang="es-MX" sz="2400" dirty="0">
                <a:solidFill>
                  <a:schemeClr val="bg1"/>
                </a:solidFill>
              </a:rPr>
              <a:t>Las media </a:t>
            </a:r>
            <a:r>
              <a:rPr lang="es-MX" sz="2400" dirty="0" err="1">
                <a:solidFill>
                  <a:schemeClr val="bg1"/>
                </a:solidFill>
              </a:rPr>
              <a:t>queries</a:t>
            </a:r>
            <a:r>
              <a:rPr lang="es-MX" sz="2400" dirty="0">
                <a:solidFill>
                  <a:schemeClr val="bg1"/>
                </a:solidFill>
              </a:rPr>
              <a:t> (en español "consultas de medios") son útiles cuando deseas modificar tu página web o aplicación en función del tipo de dispositivo (como una impresora o una pantalla) o de características y parámetros específicos (como la resolución de la pantalla o el ancho del </a:t>
            </a:r>
            <a:r>
              <a:rPr lang="es-MX" sz="2400" dirty="0" err="1">
                <a:solidFill>
                  <a:schemeClr val="bg1"/>
                </a:solidFill>
              </a:rPr>
              <a:t>viewport</a:t>
            </a:r>
            <a:r>
              <a:rPr lang="es-MX" sz="2400" dirty="0">
                <a:solidFill>
                  <a:schemeClr val="bg1"/>
                </a:solidFill>
              </a:rPr>
              <a:t> del navegador</a:t>
            </a:r>
            <a:r>
              <a:rPr lang="es-MX" sz="2400" dirty="0" smtClean="0">
                <a:solidFill>
                  <a:schemeClr val="bg1"/>
                </a:solidFill>
              </a:rPr>
              <a:t>).</a:t>
            </a:r>
          </a:p>
          <a:p>
            <a:r>
              <a:rPr lang="es-MX" sz="2400" dirty="0" smtClean="0">
                <a:solidFill>
                  <a:schemeClr val="bg1"/>
                </a:solidFill>
              </a:rPr>
              <a:t> </a:t>
            </a:r>
            <a:endParaRPr lang="en-US" sz="2400" dirty="0">
              <a:solidFill>
                <a:schemeClr val="bg1"/>
              </a:solidFill>
            </a:endParaRPr>
          </a:p>
        </p:txBody>
      </p:sp>
      <p:sp>
        <p:nvSpPr>
          <p:cNvPr id="3" name="Rectángulo 2"/>
          <p:cNvSpPr/>
          <p:nvPr/>
        </p:nvSpPr>
        <p:spPr>
          <a:xfrm>
            <a:off x="827314" y="4291113"/>
            <a:ext cx="11166840" cy="954107"/>
          </a:xfrm>
          <a:prstGeom prst="rect">
            <a:avLst/>
          </a:prstGeom>
          <a:solidFill>
            <a:schemeClr val="tx1">
              <a:lumMod val="85000"/>
              <a:lumOff val="15000"/>
            </a:schemeClr>
          </a:solidFill>
        </p:spPr>
        <p:txBody>
          <a:bodyPr wrap="none">
            <a:spAutoFit/>
          </a:bodyPr>
          <a:lstStyle/>
          <a:p>
            <a:r>
              <a:rPr lang="es-MX" sz="2800" dirty="0" smtClean="0">
                <a:solidFill>
                  <a:srgbClr val="00B050"/>
                </a:solidFill>
              </a:rPr>
              <a:t>Ejemplo:</a:t>
            </a:r>
            <a:endParaRPr lang="en-US" sz="2800" dirty="0" smtClean="0">
              <a:solidFill>
                <a:srgbClr val="00B050"/>
              </a:solidFill>
            </a:endParaRPr>
          </a:p>
          <a:p>
            <a:r>
              <a:rPr lang="en-US" sz="2800" dirty="0" smtClean="0">
                <a:solidFill>
                  <a:srgbClr val="00B050"/>
                </a:solidFill>
              </a:rPr>
              <a:t>@</a:t>
            </a:r>
            <a:r>
              <a:rPr lang="en-US" sz="2800" dirty="0">
                <a:solidFill>
                  <a:srgbClr val="00B050"/>
                </a:solidFill>
              </a:rPr>
              <a:t>media screen and (min-width: 500px) and (max-width: 800px) { ... }</a:t>
            </a:r>
          </a:p>
        </p:txBody>
      </p:sp>
    </p:spTree>
    <p:extLst>
      <p:ext uri="{BB962C8B-B14F-4D97-AF65-F5344CB8AC3E}">
        <p14:creationId xmlns:p14="http://schemas.microsoft.com/office/powerpoint/2010/main" val="1130753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Metaviewport</a:t>
            </a:r>
            <a:endParaRPr sz="4000" b="0" dirty="0">
              <a:solidFill>
                <a:srgbClr val="00B0F0"/>
              </a:solidFill>
              <a:latin typeface="Roboto"/>
              <a:ea typeface="Roboto"/>
              <a:cs typeface="Roboto"/>
              <a:sym typeface="Roboto"/>
            </a:endParaRPr>
          </a:p>
        </p:txBody>
      </p:sp>
      <p:pic>
        <p:nvPicPr>
          <p:cNvPr id="13314" name="Picture 2" descr="Meta tag viewport: full guide. Digital marketing Agency Digital Marketing  and Web Design Agency WebCoreL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312" y="1068562"/>
            <a:ext cx="9597375" cy="5022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249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Metaviewport</a:t>
            </a:r>
            <a:endParaRPr sz="4000" b="0" dirty="0">
              <a:solidFill>
                <a:srgbClr val="00B0F0"/>
              </a:solidFill>
              <a:latin typeface="Roboto"/>
              <a:ea typeface="Roboto"/>
              <a:cs typeface="Roboto"/>
              <a:sym typeface="Roboto"/>
            </a:endParaRPr>
          </a:p>
        </p:txBody>
      </p:sp>
      <p:sp>
        <p:nvSpPr>
          <p:cNvPr id="2" name="Rectángulo 1"/>
          <p:cNvSpPr/>
          <p:nvPr/>
        </p:nvSpPr>
        <p:spPr>
          <a:xfrm>
            <a:off x="827314" y="1199191"/>
            <a:ext cx="10537371" cy="4524315"/>
          </a:xfrm>
          <a:prstGeom prst="rect">
            <a:avLst/>
          </a:prstGeom>
        </p:spPr>
        <p:txBody>
          <a:bodyPr wrap="square">
            <a:spAutoFit/>
          </a:bodyPr>
          <a:lstStyle/>
          <a:p>
            <a:r>
              <a:rPr lang="es-MX" sz="2400" dirty="0" smtClean="0">
                <a:solidFill>
                  <a:srgbClr val="00B050"/>
                </a:solidFill>
              </a:rPr>
              <a:t>Que es </a:t>
            </a:r>
            <a:r>
              <a:rPr lang="es-MX" sz="2400" dirty="0" err="1" smtClean="0">
                <a:solidFill>
                  <a:srgbClr val="00B050"/>
                </a:solidFill>
              </a:rPr>
              <a:t>Metaviewport</a:t>
            </a:r>
            <a:r>
              <a:rPr lang="es-MX" sz="2400" dirty="0" smtClean="0">
                <a:solidFill>
                  <a:srgbClr val="00B050"/>
                </a:solidFill>
              </a:rPr>
              <a:t>?</a:t>
            </a:r>
            <a:endParaRPr lang="es-MX" sz="2400" dirty="0">
              <a:solidFill>
                <a:srgbClr val="00B050"/>
              </a:solidFill>
            </a:endParaRPr>
          </a:p>
          <a:p>
            <a:r>
              <a:rPr lang="es-MX" sz="2400" dirty="0">
                <a:solidFill>
                  <a:schemeClr val="bg1"/>
                </a:solidFill>
              </a:rPr>
              <a:t>se refiere </a:t>
            </a:r>
            <a:r>
              <a:rPr lang="es-MX" sz="2400" dirty="0" smtClean="0">
                <a:solidFill>
                  <a:schemeClr val="bg1"/>
                </a:solidFill>
              </a:rPr>
              <a:t>a la </a:t>
            </a:r>
            <a:r>
              <a:rPr lang="es-MX" sz="2400" dirty="0">
                <a:solidFill>
                  <a:schemeClr val="bg1"/>
                </a:solidFill>
              </a:rPr>
              <a:t>etiqueta que mejor representa la web en movilidad, ya que nos permite indicar cómo se verá un proyecto web en los dispositivos móviles. Apple la creó para decirle al iPhone como debería </a:t>
            </a:r>
            <a:r>
              <a:rPr lang="es-MX" sz="2400" dirty="0" err="1">
                <a:solidFill>
                  <a:schemeClr val="bg1"/>
                </a:solidFill>
              </a:rPr>
              <a:t>renderizar</a:t>
            </a:r>
            <a:r>
              <a:rPr lang="es-MX" sz="2400" dirty="0">
                <a:solidFill>
                  <a:schemeClr val="bg1"/>
                </a:solidFill>
              </a:rPr>
              <a:t> el documento, convirtiéndose desde entonces en un estándar que ya está soportado por la mayoría de dispositivos.</a:t>
            </a:r>
          </a:p>
          <a:p>
            <a:endParaRPr lang="es-MX" sz="2400" dirty="0">
              <a:solidFill>
                <a:schemeClr val="bg1"/>
              </a:solidFill>
            </a:endParaRPr>
          </a:p>
          <a:p>
            <a:r>
              <a:rPr lang="es-MX" sz="2400" dirty="0">
                <a:solidFill>
                  <a:schemeClr val="bg1"/>
                </a:solidFill>
              </a:rPr>
              <a:t>Como definición rápida, diremos que </a:t>
            </a:r>
            <a:r>
              <a:rPr lang="es-MX" sz="2400" dirty="0" err="1">
                <a:solidFill>
                  <a:schemeClr val="bg1"/>
                </a:solidFill>
              </a:rPr>
              <a:t>viewport</a:t>
            </a:r>
            <a:r>
              <a:rPr lang="es-MX" sz="2400" dirty="0">
                <a:solidFill>
                  <a:schemeClr val="bg1"/>
                </a:solidFill>
              </a:rPr>
              <a:t> podría traducirse como vista o ventana y nos sirve para definir qué área de pantalla está disponible al </a:t>
            </a:r>
            <a:r>
              <a:rPr lang="es-MX" sz="2400" dirty="0" err="1">
                <a:solidFill>
                  <a:schemeClr val="bg1"/>
                </a:solidFill>
              </a:rPr>
              <a:t>renderizar</a:t>
            </a:r>
            <a:r>
              <a:rPr lang="es-MX" sz="2400" dirty="0">
                <a:solidFill>
                  <a:schemeClr val="bg1"/>
                </a:solidFill>
              </a:rPr>
              <a:t> un documento, nivel de escalado y el zoom que debe mostrar inicialmente. Todo ello, con parámetros que le damos a la propia etiqueta META.</a:t>
            </a:r>
            <a:endParaRPr lang="es-MX" sz="2400" dirty="0" smtClean="0">
              <a:solidFill>
                <a:schemeClr val="bg1"/>
              </a:solidFill>
            </a:endParaRPr>
          </a:p>
        </p:txBody>
      </p:sp>
      <p:sp>
        <p:nvSpPr>
          <p:cNvPr id="4" name="Rectángulo 3"/>
          <p:cNvSpPr/>
          <p:nvPr/>
        </p:nvSpPr>
        <p:spPr>
          <a:xfrm>
            <a:off x="2104570" y="5723506"/>
            <a:ext cx="7750629" cy="830997"/>
          </a:xfrm>
          <a:prstGeom prst="rect">
            <a:avLst/>
          </a:prstGeom>
          <a:solidFill>
            <a:schemeClr val="tx1">
              <a:lumMod val="85000"/>
              <a:lumOff val="15000"/>
            </a:schemeClr>
          </a:solidFill>
        </p:spPr>
        <p:txBody>
          <a:bodyPr wrap="square">
            <a:spAutoFit/>
          </a:bodyPr>
          <a:lstStyle/>
          <a:p>
            <a:r>
              <a:rPr lang="en-US" sz="2400" dirty="0">
                <a:solidFill>
                  <a:srgbClr val="00B050"/>
                </a:solidFill>
              </a:rPr>
              <a:t>&lt;meta name="</a:t>
            </a:r>
            <a:r>
              <a:rPr lang="en-US" sz="2400" b="1" dirty="0">
                <a:solidFill>
                  <a:srgbClr val="00B050"/>
                </a:solidFill>
              </a:rPr>
              <a:t>viewport</a:t>
            </a:r>
            <a:r>
              <a:rPr lang="en-US" sz="2400" dirty="0">
                <a:solidFill>
                  <a:srgbClr val="00B050"/>
                </a:solidFill>
              </a:rPr>
              <a:t>" content="user-scalable=no, width=device-width, initial-scale=1"&gt;</a:t>
            </a:r>
          </a:p>
        </p:txBody>
      </p:sp>
    </p:spTree>
    <p:extLst>
      <p:ext uri="{BB962C8B-B14F-4D97-AF65-F5344CB8AC3E}">
        <p14:creationId xmlns:p14="http://schemas.microsoft.com/office/powerpoint/2010/main" val="2595984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Break </a:t>
            </a:r>
            <a:r>
              <a:rPr lang="es-AR" sz="4000" dirty="0" err="1" smtClean="0">
                <a:solidFill>
                  <a:srgbClr val="00B0F0"/>
                </a:solidFill>
                <a:latin typeface="Roboto"/>
                <a:ea typeface="Roboto"/>
                <a:cs typeface="Roboto"/>
                <a:sym typeface="Roboto"/>
              </a:rPr>
              <a:t>points</a:t>
            </a:r>
            <a:endParaRPr sz="4000" b="0" dirty="0">
              <a:solidFill>
                <a:srgbClr val="00B0F0"/>
              </a:solidFill>
              <a:latin typeface="Roboto"/>
              <a:ea typeface="Roboto"/>
              <a:cs typeface="Roboto"/>
              <a:sym typeface="Roboto"/>
            </a:endParaRPr>
          </a:p>
        </p:txBody>
      </p:sp>
      <p:pic>
        <p:nvPicPr>
          <p:cNvPr id="14340" name="Picture 4" descr="Responsive Web Design Breaking the Box Responsive Breakpoints vs Flu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86" y="1387877"/>
            <a:ext cx="7600825" cy="453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747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Break </a:t>
            </a:r>
            <a:r>
              <a:rPr lang="es-AR" sz="4000" dirty="0" err="1" smtClean="0">
                <a:solidFill>
                  <a:srgbClr val="00B0F0"/>
                </a:solidFill>
                <a:latin typeface="Roboto"/>
                <a:ea typeface="Roboto"/>
                <a:cs typeface="Roboto"/>
                <a:sym typeface="Roboto"/>
              </a:rPr>
              <a:t>points</a:t>
            </a:r>
            <a:endParaRPr sz="4000" b="0" dirty="0">
              <a:solidFill>
                <a:srgbClr val="00B0F0"/>
              </a:solidFill>
              <a:latin typeface="Roboto"/>
              <a:ea typeface="Roboto"/>
              <a:cs typeface="Roboto"/>
              <a:sym typeface="Roboto"/>
            </a:endParaRPr>
          </a:p>
        </p:txBody>
      </p:sp>
      <p:sp>
        <p:nvSpPr>
          <p:cNvPr id="2" name="Rectángulo 1"/>
          <p:cNvSpPr/>
          <p:nvPr/>
        </p:nvSpPr>
        <p:spPr>
          <a:xfrm>
            <a:off x="827314" y="1199191"/>
            <a:ext cx="10537371" cy="4154984"/>
          </a:xfrm>
          <a:prstGeom prst="rect">
            <a:avLst/>
          </a:prstGeom>
        </p:spPr>
        <p:txBody>
          <a:bodyPr wrap="square">
            <a:spAutoFit/>
          </a:bodyPr>
          <a:lstStyle/>
          <a:p>
            <a:r>
              <a:rPr lang="es-MX" sz="2400" dirty="0" smtClean="0">
                <a:solidFill>
                  <a:srgbClr val="00B050"/>
                </a:solidFill>
              </a:rPr>
              <a:t>Que son los Break </a:t>
            </a:r>
            <a:r>
              <a:rPr lang="es-MX" sz="2400" dirty="0" err="1" smtClean="0">
                <a:solidFill>
                  <a:srgbClr val="00B050"/>
                </a:solidFill>
              </a:rPr>
              <a:t>points</a:t>
            </a:r>
            <a:r>
              <a:rPr lang="es-MX" sz="2400" dirty="0" smtClean="0">
                <a:solidFill>
                  <a:srgbClr val="00B050"/>
                </a:solidFill>
              </a:rPr>
              <a:t>?</a:t>
            </a:r>
            <a:endParaRPr lang="es-MX" sz="2400" dirty="0">
              <a:solidFill>
                <a:srgbClr val="00B050"/>
              </a:solidFill>
            </a:endParaRPr>
          </a:p>
          <a:p>
            <a:r>
              <a:rPr lang="es-MX" sz="2400" dirty="0">
                <a:solidFill>
                  <a:schemeClr val="bg1"/>
                </a:solidFill>
              </a:rPr>
              <a:t>Son las medidas de anchura en donde se realizan saltos para el diseño responsive y se aplican los estilos CSS concretos para unas determinadas media </a:t>
            </a:r>
            <a:r>
              <a:rPr lang="es-MX" sz="2400" dirty="0" err="1">
                <a:solidFill>
                  <a:schemeClr val="bg1"/>
                </a:solidFill>
              </a:rPr>
              <a:t>queries</a:t>
            </a:r>
            <a:r>
              <a:rPr lang="es-MX" sz="2400" dirty="0">
                <a:solidFill>
                  <a:schemeClr val="bg1"/>
                </a:solidFill>
              </a:rPr>
              <a:t>. Es decir, los </a:t>
            </a:r>
            <a:r>
              <a:rPr lang="es-MX" sz="2400" dirty="0" err="1">
                <a:solidFill>
                  <a:schemeClr val="bg1"/>
                </a:solidFill>
              </a:rPr>
              <a:t>breakpoints</a:t>
            </a:r>
            <a:r>
              <a:rPr lang="es-MX" sz="2400" dirty="0">
                <a:solidFill>
                  <a:schemeClr val="bg1"/>
                </a:solidFill>
              </a:rPr>
              <a:t> son los saltos en los que la pantalla cambia de </a:t>
            </a:r>
            <a:r>
              <a:rPr lang="es-MX" sz="2400" dirty="0" err="1">
                <a:solidFill>
                  <a:schemeClr val="bg1"/>
                </a:solidFill>
              </a:rPr>
              <a:t>layout</a:t>
            </a:r>
            <a:r>
              <a:rPr lang="es-MX" sz="2400" dirty="0" smtClean="0">
                <a:solidFill>
                  <a:schemeClr val="bg1"/>
                </a:solidFill>
              </a:rPr>
              <a:t>.</a:t>
            </a:r>
          </a:p>
          <a:p>
            <a:endParaRPr lang="es-MX" sz="2400" dirty="0" smtClean="0">
              <a:solidFill>
                <a:schemeClr val="bg1"/>
              </a:solidFill>
            </a:endParaRPr>
          </a:p>
          <a:p>
            <a:r>
              <a:rPr lang="es-MX" sz="2400" dirty="0">
                <a:solidFill>
                  <a:schemeClr val="bg1"/>
                </a:solidFill>
              </a:rPr>
              <a:t>E</a:t>
            </a:r>
            <a:r>
              <a:rPr lang="es-MX" sz="2400" dirty="0" smtClean="0">
                <a:solidFill>
                  <a:schemeClr val="bg1"/>
                </a:solidFill>
              </a:rPr>
              <a:t>xisten </a:t>
            </a:r>
            <a:r>
              <a:rPr lang="es-MX" sz="2400" dirty="0">
                <a:solidFill>
                  <a:schemeClr val="bg1"/>
                </a:solidFill>
              </a:rPr>
              <a:t>unos </a:t>
            </a:r>
            <a:r>
              <a:rPr lang="es-MX" sz="2400" dirty="0" err="1">
                <a:solidFill>
                  <a:schemeClr val="bg1"/>
                </a:solidFill>
              </a:rPr>
              <a:t>breakpoints</a:t>
            </a:r>
            <a:r>
              <a:rPr lang="es-MX" sz="2400" dirty="0">
                <a:solidFill>
                  <a:schemeClr val="bg1"/>
                </a:solidFill>
              </a:rPr>
              <a:t> estandarizados que debemos de tener en cuenta:</a:t>
            </a:r>
          </a:p>
          <a:p>
            <a:endParaRPr lang="es-MX" sz="2400" dirty="0">
              <a:solidFill>
                <a:schemeClr val="bg1"/>
              </a:solidFill>
            </a:endParaRPr>
          </a:p>
          <a:p>
            <a:r>
              <a:rPr lang="es-MX" sz="2400" dirty="0">
                <a:solidFill>
                  <a:schemeClr val="bg1"/>
                </a:solidFill>
              </a:rPr>
              <a:t>Móviles: entre 320 y 480 píxeles.</a:t>
            </a:r>
          </a:p>
          <a:p>
            <a:r>
              <a:rPr lang="es-MX" sz="2400" dirty="0" err="1">
                <a:solidFill>
                  <a:schemeClr val="bg1"/>
                </a:solidFill>
              </a:rPr>
              <a:t>Tablets</a:t>
            </a:r>
            <a:r>
              <a:rPr lang="es-MX" sz="2400" dirty="0">
                <a:solidFill>
                  <a:schemeClr val="bg1"/>
                </a:solidFill>
              </a:rPr>
              <a:t>: entre 768 y 1024 píxeles.</a:t>
            </a:r>
          </a:p>
          <a:p>
            <a:r>
              <a:rPr lang="es-MX" sz="2400" dirty="0">
                <a:solidFill>
                  <a:schemeClr val="bg1"/>
                </a:solidFill>
              </a:rPr>
              <a:t>Pantallas grandes: más de 1200 píxeles.</a:t>
            </a:r>
            <a:endParaRPr lang="en-US" sz="2400" dirty="0">
              <a:solidFill>
                <a:schemeClr val="bg1"/>
              </a:solidFill>
            </a:endParaRPr>
          </a:p>
        </p:txBody>
      </p:sp>
    </p:spTree>
    <p:extLst>
      <p:ext uri="{BB962C8B-B14F-4D97-AF65-F5344CB8AC3E}">
        <p14:creationId xmlns:p14="http://schemas.microsoft.com/office/powerpoint/2010/main" val="1609557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Pseudoclases</a:t>
            </a:r>
            <a:r>
              <a:rPr lang="es-AR" sz="4000" dirty="0" smtClean="0">
                <a:solidFill>
                  <a:srgbClr val="00B0F0"/>
                </a:solidFill>
                <a:latin typeface="Roboto"/>
                <a:ea typeface="Roboto"/>
                <a:cs typeface="Roboto"/>
                <a:sym typeface="Roboto"/>
              </a:rPr>
              <a:t> para enlaces</a:t>
            </a:r>
            <a:endParaRPr sz="4000" b="0" dirty="0">
              <a:solidFill>
                <a:srgbClr val="00B0F0"/>
              </a:solidFill>
              <a:latin typeface="Roboto"/>
              <a:ea typeface="Roboto"/>
              <a:cs typeface="Roboto"/>
              <a:sym typeface="Roboto"/>
            </a:endParaRPr>
          </a:p>
        </p:txBody>
      </p:sp>
      <p:pic>
        <p:nvPicPr>
          <p:cNvPr id="12292" name="Picture 4" descr="CSS, pseudo-clase, el pseudo-elemento: hover, child, targ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546" y="1492828"/>
            <a:ext cx="7902907" cy="443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7632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Pseudoclases</a:t>
            </a:r>
            <a:r>
              <a:rPr lang="es-AR" sz="4000" dirty="0" smtClean="0">
                <a:solidFill>
                  <a:srgbClr val="00B0F0"/>
                </a:solidFill>
                <a:latin typeface="Roboto"/>
                <a:ea typeface="Roboto"/>
                <a:cs typeface="Roboto"/>
                <a:sym typeface="Roboto"/>
              </a:rPr>
              <a:t> para enlaces</a:t>
            </a:r>
            <a:endParaRPr sz="4000" b="0" dirty="0">
              <a:solidFill>
                <a:srgbClr val="00B0F0"/>
              </a:solidFill>
              <a:latin typeface="Roboto"/>
              <a:ea typeface="Roboto"/>
              <a:cs typeface="Roboto"/>
              <a:sym typeface="Roboto"/>
            </a:endParaRPr>
          </a:p>
        </p:txBody>
      </p:sp>
      <p:sp>
        <p:nvSpPr>
          <p:cNvPr id="2" name="Rectángulo 1"/>
          <p:cNvSpPr/>
          <p:nvPr/>
        </p:nvSpPr>
        <p:spPr>
          <a:xfrm>
            <a:off x="360217" y="1276380"/>
            <a:ext cx="11471564" cy="4154984"/>
          </a:xfrm>
          <a:prstGeom prst="rect">
            <a:avLst/>
          </a:prstGeom>
        </p:spPr>
        <p:txBody>
          <a:bodyPr wrap="square">
            <a:spAutoFit/>
          </a:bodyPr>
          <a:lstStyle/>
          <a:p>
            <a:pPr algn="ctr"/>
            <a:r>
              <a:rPr lang="es-MX" sz="2800" dirty="0" smtClean="0">
                <a:solidFill>
                  <a:srgbClr val="FFFF00"/>
                </a:solidFill>
                <a:latin typeface="Roboto" panose="020B0604020202020204" charset="0"/>
                <a:ea typeface="Roboto" panose="020B0604020202020204" charset="0"/>
              </a:rPr>
              <a:t>a</a:t>
            </a:r>
            <a:r>
              <a:rPr lang="es-MX" sz="2800" dirty="0" smtClean="0">
                <a:solidFill>
                  <a:srgbClr val="00B050"/>
                </a:solidFill>
                <a:latin typeface="Roboto" panose="020B0604020202020204" charset="0"/>
                <a:ea typeface="Roboto" panose="020B0604020202020204" charset="0"/>
              </a:rPr>
              <a:t>:active</a:t>
            </a:r>
          </a:p>
          <a:p>
            <a:pPr algn="ctr"/>
            <a:r>
              <a:rPr lang="es-MX" sz="2400" dirty="0">
                <a:solidFill>
                  <a:schemeClr val="bg1"/>
                </a:solidFill>
                <a:latin typeface="Roboto" panose="020B0604020202020204" charset="0"/>
                <a:ea typeface="Roboto" panose="020B0604020202020204" charset="0"/>
              </a:rPr>
              <a:t>se refiere a aquellos enlaces en las que se han hecho clic y están activos</a:t>
            </a:r>
            <a:r>
              <a:rPr lang="es-MX" sz="2400" dirty="0" smtClean="0">
                <a:solidFill>
                  <a:schemeClr val="bg1"/>
                </a:solidFill>
                <a:latin typeface="Roboto" panose="020B0604020202020204" charset="0"/>
                <a:ea typeface="Roboto" panose="020B0604020202020204" charset="0"/>
              </a:rPr>
              <a:t>.</a:t>
            </a:r>
          </a:p>
          <a:p>
            <a:pPr algn="ctr"/>
            <a:r>
              <a:rPr lang="es-MX" sz="2800" dirty="0" smtClean="0">
                <a:solidFill>
                  <a:srgbClr val="FFFF00"/>
                </a:solidFill>
                <a:latin typeface="Roboto" panose="020B0604020202020204" charset="0"/>
                <a:ea typeface="Roboto" panose="020B0604020202020204" charset="0"/>
              </a:rPr>
              <a:t>a</a:t>
            </a:r>
            <a:r>
              <a:rPr lang="es-MX" sz="2800" dirty="0" smtClean="0">
                <a:solidFill>
                  <a:srgbClr val="00B050"/>
                </a:solidFill>
                <a:latin typeface="Roboto" panose="020B0604020202020204" charset="0"/>
                <a:ea typeface="Roboto" panose="020B0604020202020204" charset="0"/>
              </a:rPr>
              <a:t>:link</a:t>
            </a:r>
            <a:endParaRPr lang="es-MX" sz="2800" dirty="0">
              <a:solidFill>
                <a:srgbClr val="00B050"/>
              </a:solidFill>
              <a:latin typeface="Roboto" panose="020B0604020202020204" charset="0"/>
              <a:ea typeface="Roboto" panose="020B0604020202020204" charset="0"/>
            </a:endParaRPr>
          </a:p>
          <a:p>
            <a:pPr algn="ctr"/>
            <a:r>
              <a:rPr lang="es-MX" sz="2400" dirty="0" smtClean="0">
                <a:solidFill>
                  <a:schemeClr val="bg1"/>
                </a:solidFill>
                <a:latin typeface="Roboto" panose="020B0604020202020204" charset="0"/>
                <a:ea typeface="Roboto" panose="020B0604020202020204" charset="0"/>
              </a:rPr>
              <a:t>sirve </a:t>
            </a:r>
            <a:r>
              <a:rPr lang="es-MX" sz="2400" dirty="0">
                <a:solidFill>
                  <a:schemeClr val="bg1"/>
                </a:solidFill>
                <a:latin typeface="Roboto" panose="020B0604020202020204" charset="0"/>
                <a:ea typeface="Roboto" panose="020B0604020202020204" charset="0"/>
              </a:rPr>
              <a:t>para apuntar a enlaces normales de la página web (no accedidos</a:t>
            </a:r>
            <a:r>
              <a:rPr lang="es-MX" sz="2400" dirty="0" smtClean="0">
                <a:solidFill>
                  <a:schemeClr val="bg1"/>
                </a:solidFill>
                <a:latin typeface="Roboto" panose="020B0604020202020204" charset="0"/>
                <a:ea typeface="Roboto" panose="020B0604020202020204" charset="0"/>
              </a:rPr>
              <a:t>).</a:t>
            </a:r>
            <a:r>
              <a:rPr lang="es-MX" sz="2400" dirty="0" smtClean="0">
                <a:latin typeface="Roboto" panose="020B0604020202020204" charset="0"/>
                <a:ea typeface="Roboto" panose="020B0604020202020204" charset="0"/>
              </a:rPr>
              <a:t> </a:t>
            </a:r>
          </a:p>
          <a:p>
            <a:pPr algn="ctr"/>
            <a:r>
              <a:rPr lang="es-MX" sz="2800" dirty="0" smtClean="0">
                <a:solidFill>
                  <a:srgbClr val="FFFF00"/>
                </a:solidFill>
                <a:latin typeface="Roboto" panose="020B0604020202020204" charset="0"/>
                <a:ea typeface="Roboto" panose="020B0604020202020204" charset="0"/>
              </a:rPr>
              <a:t>a</a:t>
            </a:r>
            <a:r>
              <a:rPr lang="es-MX" sz="2800" dirty="0" smtClean="0">
                <a:solidFill>
                  <a:srgbClr val="00B050"/>
                </a:solidFill>
                <a:latin typeface="Roboto" panose="020B0604020202020204" charset="0"/>
                <a:ea typeface="Roboto" panose="020B0604020202020204" charset="0"/>
              </a:rPr>
              <a:t>:hover</a:t>
            </a:r>
          </a:p>
          <a:p>
            <a:pPr algn="ctr"/>
            <a:r>
              <a:rPr lang="es-MX" sz="2400" dirty="0" smtClean="0">
                <a:solidFill>
                  <a:schemeClr val="bg1"/>
                </a:solidFill>
                <a:latin typeface="Roboto" panose="020B0604020202020204" charset="0"/>
                <a:ea typeface="Roboto" panose="020B0604020202020204" charset="0"/>
              </a:rPr>
              <a:t>Definimos </a:t>
            </a:r>
            <a:r>
              <a:rPr lang="es-MX" sz="2400" dirty="0">
                <a:solidFill>
                  <a:schemeClr val="bg1"/>
                </a:solidFill>
                <a:latin typeface="Roboto" panose="020B0604020202020204" charset="0"/>
                <a:ea typeface="Roboto" panose="020B0604020202020204" charset="0"/>
              </a:rPr>
              <a:t>el estilo para enlaces cuando el cursor </a:t>
            </a:r>
            <a:r>
              <a:rPr lang="es-MX" sz="2400" dirty="0" smtClean="0">
                <a:solidFill>
                  <a:schemeClr val="bg1"/>
                </a:solidFill>
                <a:latin typeface="Roboto" panose="020B0604020202020204" charset="0"/>
                <a:ea typeface="Roboto" panose="020B0604020202020204" charset="0"/>
              </a:rPr>
              <a:t>se </a:t>
            </a:r>
            <a:r>
              <a:rPr lang="es-MX" sz="2400" dirty="0">
                <a:solidFill>
                  <a:schemeClr val="bg1"/>
                </a:solidFill>
                <a:latin typeface="Roboto" panose="020B0604020202020204" charset="0"/>
                <a:ea typeface="Roboto" panose="020B0604020202020204" charset="0"/>
              </a:rPr>
              <a:t>encuentra sobre dichos enlaces</a:t>
            </a:r>
            <a:endParaRPr lang="es-MX" sz="2400" dirty="0" smtClean="0">
              <a:solidFill>
                <a:schemeClr val="bg1"/>
              </a:solidFill>
              <a:latin typeface="Roboto" panose="020B0604020202020204" charset="0"/>
              <a:ea typeface="Roboto" panose="020B0604020202020204" charset="0"/>
            </a:endParaRPr>
          </a:p>
          <a:p>
            <a:pPr algn="ctr"/>
            <a:r>
              <a:rPr lang="es-MX" sz="2800" dirty="0" smtClean="0">
                <a:solidFill>
                  <a:srgbClr val="FFFF00"/>
                </a:solidFill>
                <a:latin typeface="Roboto" panose="020B0604020202020204" charset="0"/>
                <a:ea typeface="Roboto" panose="020B0604020202020204" charset="0"/>
              </a:rPr>
              <a:t>a</a:t>
            </a:r>
            <a:r>
              <a:rPr lang="es-MX" sz="2800" dirty="0" smtClean="0">
                <a:solidFill>
                  <a:srgbClr val="00B050"/>
                </a:solidFill>
                <a:latin typeface="Roboto" panose="020B0604020202020204" charset="0"/>
                <a:ea typeface="Roboto" panose="020B0604020202020204" charset="0"/>
              </a:rPr>
              <a:t>:visited</a:t>
            </a:r>
            <a:endParaRPr lang="es-MX" sz="2800" dirty="0">
              <a:solidFill>
                <a:srgbClr val="00B050"/>
              </a:solidFill>
              <a:latin typeface="Roboto" panose="020B0604020202020204" charset="0"/>
              <a:ea typeface="Roboto" panose="020B0604020202020204" charset="0"/>
            </a:endParaRPr>
          </a:p>
          <a:p>
            <a:pPr algn="ctr"/>
            <a:r>
              <a:rPr lang="es-MX" sz="2400" dirty="0" smtClean="0">
                <a:solidFill>
                  <a:schemeClr val="bg1"/>
                </a:solidFill>
                <a:latin typeface="Roboto" panose="020B0604020202020204" charset="0"/>
                <a:ea typeface="Roboto" panose="020B0604020202020204" charset="0"/>
              </a:rPr>
              <a:t>apuntaremos </a:t>
            </a:r>
            <a:r>
              <a:rPr lang="es-MX" sz="2400" dirty="0">
                <a:solidFill>
                  <a:schemeClr val="bg1"/>
                </a:solidFill>
                <a:latin typeface="Roboto" panose="020B0604020202020204" charset="0"/>
                <a:ea typeface="Roboto" panose="020B0604020202020204" charset="0"/>
              </a:rPr>
              <a:t>a los enlaces visitados o accedidos por el usuario.</a:t>
            </a:r>
          </a:p>
          <a:p>
            <a:pPr algn="ctr"/>
            <a:endParaRPr lang="es-MX" sz="2800" dirty="0" smtClean="0">
              <a:solidFill>
                <a:srgbClr val="00B050"/>
              </a:solidFill>
              <a:latin typeface="Roboto" panose="020B0604020202020204" charset="0"/>
              <a:ea typeface="Roboto" panose="020B0604020202020204" charset="0"/>
            </a:endParaRPr>
          </a:p>
        </p:txBody>
      </p:sp>
      <p:sp>
        <p:nvSpPr>
          <p:cNvPr id="3" name="CuadroTexto 2"/>
          <p:cNvSpPr txBox="1"/>
          <p:nvPr/>
        </p:nvSpPr>
        <p:spPr>
          <a:xfrm flipH="1">
            <a:off x="696882" y="5731515"/>
            <a:ext cx="2157154" cy="523220"/>
          </a:xfrm>
          <a:prstGeom prst="rect">
            <a:avLst/>
          </a:prstGeom>
          <a:solidFill>
            <a:schemeClr val="tx1">
              <a:lumMod val="95000"/>
              <a:lumOff val="5000"/>
            </a:schemeClr>
          </a:solidFill>
          <a:ln>
            <a:solidFill>
              <a:srgbClr val="00B0F0"/>
            </a:solidFill>
          </a:ln>
        </p:spPr>
        <p:txBody>
          <a:bodyPr wrap="square" rtlCol="0">
            <a:spAutoFit/>
          </a:bodyPr>
          <a:lstStyle/>
          <a:p>
            <a:r>
              <a:rPr lang="es-MX" dirty="0" smtClean="0">
                <a:solidFill>
                  <a:srgbClr val="00B050"/>
                </a:solidFill>
              </a:rPr>
              <a:t>☻</a:t>
            </a:r>
            <a:r>
              <a:rPr lang="es-MX" dirty="0" err="1" smtClean="0">
                <a:solidFill>
                  <a:srgbClr val="00B050"/>
                </a:solidFill>
              </a:rPr>
              <a:t>Pseudoclase</a:t>
            </a:r>
            <a:endParaRPr lang="es-MX" dirty="0" smtClean="0">
              <a:solidFill>
                <a:srgbClr val="00B050"/>
              </a:solidFill>
            </a:endParaRPr>
          </a:p>
          <a:p>
            <a:r>
              <a:rPr lang="es-MX" dirty="0" smtClean="0">
                <a:solidFill>
                  <a:srgbClr val="FFFF00"/>
                </a:solidFill>
              </a:rPr>
              <a:t>☻</a:t>
            </a:r>
            <a:r>
              <a:rPr lang="es-MX" dirty="0">
                <a:solidFill>
                  <a:srgbClr val="FFFF00"/>
                </a:solidFill>
              </a:rPr>
              <a:t>S</a:t>
            </a:r>
            <a:r>
              <a:rPr lang="es-MX" dirty="0" smtClean="0">
                <a:solidFill>
                  <a:srgbClr val="FFFF00"/>
                </a:solidFill>
              </a:rPr>
              <a:t>elector </a:t>
            </a:r>
            <a:endParaRPr lang="en-US" dirty="0">
              <a:solidFill>
                <a:srgbClr val="FFFF00"/>
              </a:solidFill>
            </a:endParaRPr>
          </a:p>
        </p:txBody>
      </p:sp>
    </p:spTree>
    <p:extLst>
      <p:ext uri="{BB962C8B-B14F-4D97-AF65-F5344CB8AC3E}">
        <p14:creationId xmlns:p14="http://schemas.microsoft.com/office/powerpoint/2010/main" val="103836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Grids</a:t>
            </a:r>
            <a:endParaRPr sz="4000" b="0" dirty="0">
              <a:solidFill>
                <a:srgbClr val="00B0F0"/>
              </a:solidFill>
              <a:latin typeface="Roboto"/>
              <a:ea typeface="Roboto"/>
              <a:cs typeface="Roboto"/>
              <a:sym typeface="Roboto"/>
            </a:endParaRPr>
          </a:p>
        </p:txBody>
      </p:sp>
      <p:sp>
        <p:nvSpPr>
          <p:cNvPr id="2" name="Rectángulo 1"/>
          <p:cNvSpPr/>
          <p:nvPr/>
        </p:nvSpPr>
        <p:spPr>
          <a:xfrm>
            <a:off x="827314" y="1329819"/>
            <a:ext cx="10537371" cy="4154984"/>
          </a:xfrm>
          <a:prstGeom prst="rect">
            <a:avLst/>
          </a:prstGeom>
        </p:spPr>
        <p:txBody>
          <a:bodyPr wrap="square">
            <a:spAutoFit/>
          </a:bodyPr>
          <a:lstStyle/>
          <a:p>
            <a:r>
              <a:rPr lang="es-MX" sz="2400" dirty="0">
                <a:solidFill>
                  <a:schemeClr val="bg1"/>
                </a:solidFill>
              </a:rPr>
              <a:t>CSS </a:t>
            </a:r>
            <a:r>
              <a:rPr lang="es-MX" sz="2400" dirty="0" err="1">
                <a:solidFill>
                  <a:schemeClr val="bg1"/>
                </a:solidFill>
              </a:rPr>
              <a:t>Grid</a:t>
            </a:r>
            <a:r>
              <a:rPr lang="es-MX" sz="2400" dirty="0">
                <a:solidFill>
                  <a:schemeClr val="bg1"/>
                </a:solidFill>
              </a:rPr>
              <a:t> es un sistema de maquetación web que divide la página en una cuadrícula o rejilla (</a:t>
            </a:r>
            <a:r>
              <a:rPr lang="es-MX" sz="2400" dirty="0" err="1">
                <a:solidFill>
                  <a:schemeClr val="bg1"/>
                </a:solidFill>
              </a:rPr>
              <a:t>grid</a:t>
            </a:r>
            <a:r>
              <a:rPr lang="es-MX" sz="2400" dirty="0">
                <a:solidFill>
                  <a:schemeClr val="bg1"/>
                </a:solidFill>
              </a:rPr>
              <a:t>) a partir de la cual se pueden posicionar los diferentes elementos de manera más sencilla, versátil y coherente.</a:t>
            </a:r>
          </a:p>
          <a:p>
            <a:endParaRPr lang="es-MX" sz="2400" dirty="0">
              <a:solidFill>
                <a:schemeClr val="bg1"/>
              </a:solidFill>
            </a:endParaRPr>
          </a:p>
          <a:p>
            <a:r>
              <a:rPr lang="es-MX" sz="2400" dirty="0">
                <a:solidFill>
                  <a:schemeClr val="bg1"/>
                </a:solidFill>
              </a:rPr>
              <a:t>Su practicidad y sus múltiples ventajas lo han convertido en un estándar. Es decir, casi cualquier navegador soporta e interpreta este tipo de código.</a:t>
            </a:r>
          </a:p>
          <a:p>
            <a:endParaRPr lang="es-MX" sz="2400" dirty="0">
              <a:solidFill>
                <a:schemeClr val="bg1"/>
              </a:solidFill>
            </a:endParaRPr>
          </a:p>
          <a:p>
            <a:r>
              <a:rPr lang="es-MX" sz="2400" dirty="0">
                <a:solidFill>
                  <a:schemeClr val="bg1"/>
                </a:solidFill>
              </a:rPr>
              <a:t>La irrupción de CSS </a:t>
            </a:r>
            <a:r>
              <a:rPr lang="es-MX" sz="2400" dirty="0" err="1">
                <a:solidFill>
                  <a:schemeClr val="bg1"/>
                </a:solidFill>
              </a:rPr>
              <a:t>Grid</a:t>
            </a:r>
            <a:r>
              <a:rPr lang="es-MX" sz="2400" dirty="0">
                <a:solidFill>
                  <a:schemeClr val="bg1"/>
                </a:solidFill>
              </a:rPr>
              <a:t>, junto con </a:t>
            </a:r>
            <a:r>
              <a:rPr lang="es-MX" sz="2400" dirty="0" err="1">
                <a:solidFill>
                  <a:schemeClr val="bg1"/>
                </a:solidFill>
              </a:rPr>
              <a:t>Flexbox</a:t>
            </a:r>
            <a:r>
              <a:rPr lang="es-MX" sz="2400" dirty="0">
                <a:solidFill>
                  <a:schemeClr val="bg1"/>
                </a:solidFill>
              </a:rPr>
              <a:t>, supuso una revolución en el mundo de la programación web, ya que permitía realizar con mucho menos código elementos y estructuras que resultaban muy complejas o directamente imposibles.</a:t>
            </a:r>
            <a:endParaRPr lang="en-US" sz="2400" dirty="0">
              <a:solidFill>
                <a:schemeClr val="bg1"/>
              </a:solidFill>
            </a:endParaRPr>
          </a:p>
        </p:txBody>
      </p:sp>
    </p:spTree>
    <p:extLst>
      <p:ext uri="{BB962C8B-B14F-4D97-AF65-F5344CB8AC3E}">
        <p14:creationId xmlns:p14="http://schemas.microsoft.com/office/powerpoint/2010/main" val="1389756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solidFill>
                  <a:srgbClr val="00B0F0"/>
                </a:solidFill>
                <a:latin typeface="Roboto"/>
                <a:ea typeface="Roboto"/>
                <a:cs typeface="Roboto"/>
                <a:sym typeface="Roboto"/>
              </a:rPr>
              <a:t>L</a:t>
            </a:r>
            <a:r>
              <a:rPr lang="es-AR" sz="4000" dirty="0" smtClean="0">
                <a:solidFill>
                  <a:srgbClr val="00B0F0"/>
                </a:solidFill>
                <a:latin typeface="Roboto"/>
                <a:ea typeface="Roboto"/>
                <a:cs typeface="Roboto"/>
                <a:sym typeface="Roboto"/>
              </a:rPr>
              <a:t>a propiedad Cursor</a:t>
            </a:r>
            <a:endParaRPr sz="4000" b="0" dirty="0">
              <a:solidFill>
                <a:srgbClr val="00B0F0"/>
              </a:solidFill>
              <a:latin typeface="Roboto"/>
              <a:ea typeface="Roboto"/>
              <a:cs typeface="Roboto"/>
              <a:sym typeface="Roboto"/>
            </a:endParaRPr>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t="16689"/>
          <a:stretch/>
        </p:blipFill>
        <p:spPr>
          <a:xfrm>
            <a:off x="3169874" y="2660073"/>
            <a:ext cx="5852247" cy="3236665"/>
          </a:xfrm>
          <a:prstGeom prst="rect">
            <a:avLst/>
          </a:prstGeom>
        </p:spPr>
      </p:pic>
      <p:sp>
        <p:nvSpPr>
          <p:cNvPr id="5" name="Rectángulo 4"/>
          <p:cNvSpPr/>
          <p:nvPr/>
        </p:nvSpPr>
        <p:spPr>
          <a:xfrm>
            <a:off x="526471" y="1068562"/>
            <a:ext cx="11139055" cy="1200329"/>
          </a:xfrm>
          <a:prstGeom prst="rect">
            <a:avLst/>
          </a:prstGeom>
        </p:spPr>
        <p:txBody>
          <a:bodyPr wrap="square">
            <a:spAutoFit/>
          </a:bodyPr>
          <a:lstStyle/>
          <a:p>
            <a:pPr algn="ctr"/>
            <a:r>
              <a:rPr lang="es-MX" sz="2400" dirty="0">
                <a:solidFill>
                  <a:schemeClr val="bg1"/>
                </a:solidFill>
              </a:rPr>
              <a:t>La propiedad cursor nos permite establecer la forma de cursor que queremos sobre nuestro elemento y puede tomar una rica variedad de valores que definen una forma en específico.</a:t>
            </a:r>
            <a:endParaRPr lang="en-US" sz="2400" dirty="0">
              <a:solidFill>
                <a:schemeClr val="bg1"/>
              </a:solidFill>
            </a:endParaRPr>
          </a:p>
        </p:txBody>
      </p:sp>
    </p:spTree>
    <p:extLst>
      <p:ext uri="{BB962C8B-B14F-4D97-AF65-F5344CB8AC3E}">
        <p14:creationId xmlns:p14="http://schemas.microsoft.com/office/powerpoint/2010/main" val="1483245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solidFill>
                  <a:srgbClr val="00B0F0"/>
                </a:solidFill>
                <a:latin typeface="Roboto"/>
                <a:ea typeface="Roboto"/>
                <a:cs typeface="Roboto"/>
                <a:sym typeface="Roboto"/>
              </a:rPr>
              <a:t>L</a:t>
            </a:r>
            <a:r>
              <a:rPr lang="es-AR" sz="4000" dirty="0" smtClean="0">
                <a:solidFill>
                  <a:srgbClr val="00B0F0"/>
                </a:solidFill>
                <a:latin typeface="Roboto"/>
                <a:ea typeface="Roboto"/>
                <a:cs typeface="Roboto"/>
                <a:sym typeface="Roboto"/>
              </a:rPr>
              <a:t>a propiedad Cursor</a:t>
            </a:r>
            <a:endParaRPr sz="4000" b="0" dirty="0">
              <a:solidFill>
                <a:srgbClr val="00B0F0"/>
              </a:solidFill>
              <a:latin typeface="Roboto"/>
              <a:ea typeface="Roboto"/>
              <a:cs typeface="Roboto"/>
              <a:sym typeface="Roboto"/>
            </a:endParaRPr>
          </a:p>
        </p:txBody>
      </p:sp>
      <p:sp>
        <p:nvSpPr>
          <p:cNvPr id="2" name="Rectángulo 1"/>
          <p:cNvSpPr/>
          <p:nvPr/>
        </p:nvSpPr>
        <p:spPr>
          <a:xfrm>
            <a:off x="1607127" y="1276380"/>
            <a:ext cx="8977745" cy="5324535"/>
          </a:xfrm>
          <a:prstGeom prst="rect">
            <a:avLst/>
          </a:prstGeom>
        </p:spPr>
        <p:txBody>
          <a:bodyPr wrap="square">
            <a:spAutoFit/>
          </a:bodyPr>
          <a:lstStyle/>
          <a:p>
            <a:pPr algn="ctr"/>
            <a:r>
              <a:rPr lang="es-MX" sz="2800" dirty="0" smtClean="0">
                <a:solidFill>
                  <a:srgbClr val="00B050"/>
                </a:solidFill>
                <a:latin typeface="Roboto" panose="020B0604020202020204" charset="0"/>
                <a:ea typeface="Roboto" panose="020B0604020202020204" charset="0"/>
              </a:rPr>
              <a:t>default:</a:t>
            </a:r>
          </a:p>
          <a:p>
            <a:pPr algn="ctr"/>
            <a:r>
              <a:rPr lang="es-MX" sz="2400" dirty="0" smtClean="0">
                <a:solidFill>
                  <a:schemeClr val="bg1"/>
                </a:solidFill>
                <a:latin typeface="Roboto" panose="020B0604020202020204" charset="0"/>
                <a:ea typeface="Roboto" panose="020B0604020202020204" charset="0"/>
              </a:rPr>
              <a:t>es </a:t>
            </a:r>
            <a:r>
              <a:rPr lang="es-MX" sz="2400" dirty="0">
                <a:solidFill>
                  <a:schemeClr val="bg1"/>
                </a:solidFill>
                <a:latin typeface="Roboto" panose="020B0604020202020204" charset="0"/>
                <a:ea typeface="Roboto" panose="020B0604020202020204" charset="0"/>
              </a:rPr>
              <a:t>el puntero por defecto, con forma de flecha</a:t>
            </a:r>
            <a:endParaRPr lang="es-MX" sz="2400" dirty="0" smtClean="0">
              <a:solidFill>
                <a:schemeClr val="bg1"/>
              </a:solidFill>
              <a:latin typeface="Roboto" panose="020B0604020202020204" charset="0"/>
              <a:ea typeface="Roboto" panose="020B0604020202020204" charset="0"/>
            </a:endParaRPr>
          </a:p>
          <a:p>
            <a:pPr algn="ctr"/>
            <a:r>
              <a:rPr lang="es-MX" sz="2800" dirty="0" err="1" smtClean="0">
                <a:solidFill>
                  <a:srgbClr val="00B050"/>
                </a:solidFill>
                <a:latin typeface="Roboto" panose="020B0604020202020204" charset="0"/>
                <a:ea typeface="Roboto" panose="020B0604020202020204" charset="0"/>
              </a:rPr>
              <a:t>help</a:t>
            </a:r>
            <a:r>
              <a:rPr lang="es-MX" sz="2800" dirty="0" smtClean="0">
                <a:solidFill>
                  <a:srgbClr val="00B050"/>
                </a:solidFill>
                <a:latin typeface="Roboto" panose="020B0604020202020204" charset="0"/>
                <a:ea typeface="Roboto" panose="020B0604020202020204" charset="0"/>
              </a:rPr>
              <a:t>:</a:t>
            </a:r>
          </a:p>
          <a:p>
            <a:pPr algn="ctr"/>
            <a:r>
              <a:rPr lang="es-MX" sz="2400" dirty="0" smtClean="0">
                <a:solidFill>
                  <a:schemeClr val="bg1"/>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cursor de ayuda, con forma de flecha acompañado de un signo de interrogación.</a:t>
            </a:r>
            <a:r>
              <a:rPr lang="es-MX" sz="2400" dirty="0" smtClean="0">
                <a:solidFill>
                  <a:schemeClr val="bg1"/>
                </a:solidFill>
                <a:latin typeface="Roboto" panose="020B0604020202020204" charset="0"/>
                <a:ea typeface="Roboto" panose="020B0604020202020204" charset="0"/>
              </a:rPr>
              <a:t> </a:t>
            </a:r>
          </a:p>
          <a:p>
            <a:pPr algn="ctr"/>
            <a:r>
              <a:rPr lang="es-MX" sz="2800" dirty="0" err="1" smtClean="0">
                <a:solidFill>
                  <a:srgbClr val="00B050"/>
                </a:solidFill>
                <a:latin typeface="Roboto" panose="020B0604020202020204" charset="0"/>
                <a:ea typeface="Roboto" panose="020B0604020202020204" charset="0"/>
              </a:rPr>
              <a:t>crosshair</a:t>
            </a:r>
            <a:r>
              <a:rPr lang="es-MX" sz="2800" dirty="0" smtClean="0">
                <a:solidFill>
                  <a:srgbClr val="00B050"/>
                </a:solidFill>
                <a:latin typeface="Roboto" panose="020B0604020202020204" charset="0"/>
                <a:ea typeface="Roboto" panose="020B0604020202020204" charset="0"/>
              </a:rPr>
              <a:t>:</a:t>
            </a:r>
          </a:p>
          <a:p>
            <a:pPr algn="ctr"/>
            <a:r>
              <a:rPr lang="en-US" sz="2400" dirty="0" err="1" smtClean="0">
                <a:solidFill>
                  <a:schemeClr val="bg1"/>
                </a:solidFill>
                <a:latin typeface="Roboto" panose="020B0604020202020204" charset="0"/>
                <a:ea typeface="Roboto" panose="020B0604020202020204" charset="0"/>
              </a:rPr>
              <a:t>puntero</a:t>
            </a:r>
            <a:r>
              <a:rPr lang="en-US" sz="2400" dirty="0" smtClean="0">
                <a:solidFill>
                  <a:schemeClr val="bg1"/>
                </a:solidFill>
                <a:latin typeface="Roboto" panose="020B0604020202020204" charset="0"/>
                <a:ea typeface="Roboto" panose="020B0604020202020204" charset="0"/>
              </a:rPr>
              <a:t> </a:t>
            </a:r>
            <a:r>
              <a:rPr lang="en-US" sz="2400" dirty="0" err="1">
                <a:solidFill>
                  <a:schemeClr val="bg1"/>
                </a:solidFill>
                <a:latin typeface="Roboto" panose="020B0604020202020204" charset="0"/>
                <a:ea typeface="Roboto" panose="020B0604020202020204" charset="0"/>
              </a:rPr>
              <a:t>en</a:t>
            </a:r>
            <a:r>
              <a:rPr lang="en-US" sz="2400" dirty="0">
                <a:solidFill>
                  <a:schemeClr val="bg1"/>
                </a:solidFill>
                <a:latin typeface="Roboto" panose="020B0604020202020204" charset="0"/>
                <a:ea typeface="Roboto" panose="020B0604020202020204" charset="0"/>
              </a:rPr>
              <a:t> forma de </a:t>
            </a:r>
            <a:r>
              <a:rPr lang="en-US" sz="2400" dirty="0" err="1">
                <a:solidFill>
                  <a:schemeClr val="bg1"/>
                </a:solidFill>
                <a:latin typeface="Roboto" panose="020B0604020202020204" charset="0"/>
                <a:ea typeface="Roboto" panose="020B0604020202020204" charset="0"/>
              </a:rPr>
              <a:t>cruz</a:t>
            </a:r>
            <a:r>
              <a:rPr lang="en-US" sz="2400" dirty="0">
                <a:solidFill>
                  <a:schemeClr val="bg1"/>
                </a:solidFill>
                <a:latin typeface="Roboto" panose="020B0604020202020204" charset="0"/>
                <a:ea typeface="Roboto" panose="020B0604020202020204" charset="0"/>
              </a:rPr>
              <a:t>.</a:t>
            </a:r>
            <a:endParaRPr lang="es-MX" sz="2400" dirty="0" smtClean="0">
              <a:solidFill>
                <a:schemeClr val="bg1"/>
              </a:solidFill>
              <a:latin typeface="Roboto" panose="020B0604020202020204" charset="0"/>
              <a:ea typeface="Roboto" panose="020B0604020202020204" charset="0"/>
            </a:endParaRPr>
          </a:p>
          <a:p>
            <a:pPr algn="ctr"/>
            <a:r>
              <a:rPr lang="es-MX" sz="2800" dirty="0" err="1" smtClean="0">
                <a:solidFill>
                  <a:srgbClr val="00B050"/>
                </a:solidFill>
                <a:latin typeface="Roboto" panose="020B0604020202020204" charset="0"/>
                <a:ea typeface="Roboto" panose="020B0604020202020204" charset="0"/>
              </a:rPr>
              <a:t>move</a:t>
            </a:r>
            <a:r>
              <a:rPr lang="es-MX" sz="2800" dirty="0" smtClean="0">
                <a:solidFill>
                  <a:srgbClr val="00B050"/>
                </a:solidFill>
                <a:latin typeface="Roboto" panose="020B0604020202020204" charset="0"/>
                <a:ea typeface="Roboto" panose="020B0604020202020204" charset="0"/>
              </a:rPr>
              <a:t>:</a:t>
            </a:r>
            <a:endParaRPr lang="es-MX" sz="2800" dirty="0">
              <a:solidFill>
                <a:srgbClr val="00B050"/>
              </a:solidFill>
              <a:latin typeface="Roboto" panose="020B0604020202020204" charset="0"/>
              <a:ea typeface="Roboto" panose="020B0604020202020204" charset="0"/>
            </a:endParaRPr>
          </a:p>
          <a:p>
            <a:pPr algn="ctr"/>
            <a:r>
              <a:rPr lang="es-MX" sz="2400" dirty="0">
                <a:solidFill>
                  <a:schemeClr val="bg1"/>
                </a:solidFill>
              </a:rPr>
              <a:t>cursor en forma de cruz pero con flechas en cada extremo</a:t>
            </a:r>
            <a:r>
              <a:rPr lang="es-MX" sz="2400" dirty="0" smtClean="0">
                <a:solidFill>
                  <a:schemeClr val="bg1"/>
                </a:solidFill>
              </a:rPr>
              <a:t>.</a:t>
            </a:r>
          </a:p>
          <a:p>
            <a:pPr algn="ctr"/>
            <a:r>
              <a:rPr lang="es-MX" sz="2800" dirty="0" smtClean="0">
                <a:solidFill>
                  <a:srgbClr val="00B050"/>
                </a:solidFill>
                <a:latin typeface="Roboto" panose="020B0604020202020204" charset="0"/>
                <a:ea typeface="Roboto" panose="020B0604020202020204" charset="0"/>
              </a:rPr>
              <a:t>pointer:</a:t>
            </a:r>
            <a:endParaRPr lang="es-MX" sz="2800" dirty="0">
              <a:solidFill>
                <a:srgbClr val="00B050"/>
              </a:solidFill>
              <a:latin typeface="Roboto" panose="020B0604020202020204" charset="0"/>
              <a:ea typeface="Roboto" panose="020B0604020202020204" charset="0"/>
            </a:endParaRPr>
          </a:p>
          <a:p>
            <a:pPr algn="ctr"/>
            <a:r>
              <a:rPr lang="es-MX" sz="2400" dirty="0">
                <a:solidFill>
                  <a:schemeClr val="bg1"/>
                </a:solidFill>
              </a:rPr>
              <a:t>en forma de manito con el índice señalando.</a:t>
            </a:r>
            <a:endParaRPr lang="es-MX" sz="2400" dirty="0">
              <a:solidFill>
                <a:schemeClr val="bg1"/>
              </a:solidFill>
              <a:latin typeface="Roboto" panose="020B0604020202020204" charset="0"/>
              <a:ea typeface="Roboto" panose="020B0604020202020204" charset="0"/>
            </a:endParaRPr>
          </a:p>
          <a:p>
            <a:pPr algn="ctr"/>
            <a:endParaRPr lang="es-MX" sz="2800" dirty="0">
              <a:solidFill>
                <a:schemeClr val="bg1"/>
              </a:solidFill>
              <a:latin typeface="Roboto" panose="020B0604020202020204" charset="0"/>
              <a:ea typeface="Roboto" panose="020B0604020202020204" charset="0"/>
            </a:endParaRPr>
          </a:p>
          <a:p>
            <a:pPr algn="ctr"/>
            <a:endParaRPr lang="es-MX" sz="2800" dirty="0" smtClean="0">
              <a:solidFill>
                <a:srgbClr val="00B050"/>
              </a:solidFill>
              <a:latin typeface="Roboto" panose="020B0604020202020204" charset="0"/>
              <a:ea typeface="Roboto" panose="020B0604020202020204" charset="0"/>
            </a:endParaRPr>
          </a:p>
        </p:txBody>
      </p:sp>
      <p:sp>
        <p:nvSpPr>
          <p:cNvPr id="3" name="CuadroTexto 2"/>
          <p:cNvSpPr txBox="1"/>
          <p:nvPr/>
        </p:nvSpPr>
        <p:spPr>
          <a:xfrm flipH="1">
            <a:off x="696882" y="5731515"/>
            <a:ext cx="2157154" cy="523220"/>
          </a:xfrm>
          <a:prstGeom prst="rect">
            <a:avLst/>
          </a:prstGeom>
          <a:solidFill>
            <a:schemeClr val="tx1">
              <a:lumMod val="95000"/>
              <a:lumOff val="5000"/>
            </a:schemeClr>
          </a:solidFill>
          <a:ln>
            <a:solidFill>
              <a:srgbClr val="00B0F0"/>
            </a:solidFill>
          </a:ln>
        </p:spPr>
        <p:txBody>
          <a:bodyPr wrap="square" rtlCol="0">
            <a:spAutoFit/>
          </a:bodyPr>
          <a:lstStyle/>
          <a:p>
            <a:r>
              <a:rPr lang="es-MX" dirty="0" smtClean="0">
                <a:solidFill>
                  <a:srgbClr val="00B050"/>
                </a:solidFill>
              </a:rPr>
              <a:t>☻Valores</a:t>
            </a:r>
          </a:p>
          <a:p>
            <a:r>
              <a:rPr lang="es-MX" dirty="0" smtClean="0">
                <a:solidFill>
                  <a:schemeClr val="bg1"/>
                </a:solidFill>
              </a:rPr>
              <a:t>☻Definición</a:t>
            </a:r>
            <a:endParaRPr lang="en-US" dirty="0">
              <a:solidFill>
                <a:schemeClr val="bg1"/>
              </a:solidFill>
            </a:endParaRPr>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5493" t="49855" r="75804" b="13414"/>
          <a:stretch/>
        </p:blipFill>
        <p:spPr>
          <a:xfrm>
            <a:off x="9462655" y="1449642"/>
            <a:ext cx="609600" cy="794795"/>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67992" t="21325" r="7624" b="43370"/>
          <a:stretch/>
        </p:blipFill>
        <p:spPr>
          <a:xfrm>
            <a:off x="10584872" y="2244437"/>
            <a:ext cx="850445" cy="817418"/>
          </a:xfrm>
          <a:prstGeom prst="rect">
            <a:avLst/>
          </a:prstGeom>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71707" t="57699" r="10301" b="9849"/>
          <a:stretch/>
        </p:blipFill>
        <p:spPr>
          <a:xfrm>
            <a:off x="9462655" y="5040414"/>
            <a:ext cx="722682" cy="865317"/>
          </a:xfrm>
          <a:prstGeom prst="rect">
            <a:avLst/>
          </a:prstGeom>
        </p:spPr>
      </p:pic>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l="6203" t="24891" r="80303" b="56566"/>
          <a:stretch/>
        </p:blipFill>
        <p:spPr>
          <a:xfrm>
            <a:off x="8266099" y="3629891"/>
            <a:ext cx="531538" cy="484912"/>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9461" y="4158573"/>
            <a:ext cx="640633" cy="672811"/>
          </a:xfrm>
          <a:prstGeom prst="rect">
            <a:avLst/>
          </a:prstGeom>
        </p:spPr>
      </p:pic>
    </p:spTree>
    <p:extLst>
      <p:ext uri="{BB962C8B-B14F-4D97-AF65-F5344CB8AC3E}">
        <p14:creationId xmlns:p14="http://schemas.microsoft.com/office/powerpoint/2010/main" val="1553286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solidFill>
                  <a:srgbClr val="00B0F0"/>
                </a:solidFill>
                <a:latin typeface="Roboto"/>
                <a:ea typeface="Roboto"/>
                <a:cs typeface="Roboto"/>
                <a:sym typeface="Roboto"/>
              </a:rPr>
              <a:t>L</a:t>
            </a:r>
            <a:r>
              <a:rPr lang="es-AR" sz="4000" dirty="0" smtClean="0">
                <a:solidFill>
                  <a:srgbClr val="00B0F0"/>
                </a:solidFill>
                <a:latin typeface="Roboto"/>
                <a:ea typeface="Roboto"/>
                <a:cs typeface="Roboto"/>
                <a:sym typeface="Roboto"/>
              </a:rPr>
              <a:t>a propiedad Cursor</a:t>
            </a:r>
            <a:endParaRPr sz="4000" b="0" dirty="0">
              <a:solidFill>
                <a:srgbClr val="00B0F0"/>
              </a:solidFill>
              <a:latin typeface="Roboto"/>
              <a:ea typeface="Roboto"/>
              <a:cs typeface="Roboto"/>
              <a:sym typeface="Roboto"/>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437" y="2341419"/>
            <a:ext cx="8687126" cy="2673926"/>
          </a:xfrm>
          <a:prstGeom prst="rect">
            <a:avLst/>
          </a:prstGeom>
        </p:spPr>
      </p:pic>
      <p:sp>
        <p:nvSpPr>
          <p:cNvPr id="10" name="CuadroTexto 9"/>
          <p:cNvSpPr txBox="1"/>
          <p:nvPr/>
        </p:nvSpPr>
        <p:spPr>
          <a:xfrm>
            <a:off x="1752437" y="1443380"/>
            <a:ext cx="8534563" cy="523220"/>
          </a:xfrm>
          <a:prstGeom prst="rect">
            <a:avLst/>
          </a:prstGeom>
          <a:noFill/>
        </p:spPr>
        <p:txBody>
          <a:bodyPr wrap="square" rtlCol="0">
            <a:spAutoFit/>
          </a:bodyPr>
          <a:lstStyle/>
          <a:p>
            <a:pPr algn="ctr"/>
            <a:r>
              <a:rPr lang="es-MX" sz="2800" dirty="0" smtClean="0">
                <a:solidFill>
                  <a:schemeClr val="bg1"/>
                </a:solidFill>
              </a:rPr>
              <a:t>Más valores para la propiedad cursor</a:t>
            </a:r>
            <a:endParaRPr lang="en-US" sz="2800" dirty="0">
              <a:solidFill>
                <a:schemeClr val="bg1"/>
              </a:solidFill>
            </a:endParaRPr>
          </a:p>
        </p:txBody>
      </p:sp>
    </p:spTree>
    <p:extLst>
      <p:ext uri="{BB962C8B-B14F-4D97-AF65-F5344CB8AC3E}">
        <p14:creationId xmlns:p14="http://schemas.microsoft.com/office/powerpoint/2010/main" val="1316254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PseudoClases</a:t>
            </a:r>
            <a:r>
              <a:rPr lang="es-AR" sz="4000" dirty="0" smtClean="0">
                <a:solidFill>
                  <a:srgbClr val="00B0F0"/>
                </a:solidFill>
                <a:latin typeface="Roboto"/>
                <a:ea typeface="Roboto"/>
                <a:cs typeface="Roboto"/>
                <a:sym typeface="Roboto"/>
              </a:rPr>
              <a:t> y </a:t>
            </a:r>
            <a:r>
              <a:rPr lang="es-AR" sz="4000" dirty="0" err="1" smtClean="0">
                <a:solidFill>
                  <a:srgbClr val="00B0F0"/>
                </a:solidFill>
                <a:latin typeface="Roboto"/>
                <a:ea typeface="Roboto"/>
                <a:cs typeface="Roboto"/>
                <a:sym typeface="Roboto"/>
              </a:rPr>
              <a:t>PseudoElementos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11047247" cy="2677656"/>
          </a:xfrm>
          <a:prstGeom prst="rect">
            <a:avLst/>
          </a:prstGeom>
          <a:noFill/>
        </p:spPr>
        <p:txBody>
          <a:bodyPr wrap="square" rtlCol="0">
            <a:spAutoFit/>
          </a:bodyPr>
          <a:lstStyle/>
          <a:p>
            <a:pPr algn="ctr"/>
            <a:r>
              <a:rPr lang="es-MX" sz="2400" dirty="0">
                <a:solidFill>
                  <a:schemeClr val="bg1"/>
                </a:solidFill>
                <a:latin typeface="Roboto" panose="020B0604020202020204" charset="0"/>
                <a:ea typeface="Roboto" panose="020B0604020202020204" charset="0"/>
              </a:rPr>
              <a:t>Comúnmente se suele decir indistintamente </a:t>
            </a:r>
            <a:r>
              <a:rPr lang="es-MX" sz="2400" dirty="0" err="1">
                <a:solidFill>
                  <a:schemeClr val="bg1"/>
                </a:solidFill>
                <a:latin typeface="Roboto" panose="020B0604020202020204" charset="0"/>
                <a:ea typeface="Roboto" panose="020B0604020202020204" charset="0"/>
              </a:rPr>
              <a:t>pseudo</a:t>
            </a:r>
            <a:r>
              <a:rPr lang="es-MX" sz="2400" dirty="0">
                <a:solidFill>
                  <a:schemeClr val="bg1"/>
                </a:solidFill>
                <a:latin typeface="Roboto" panose="020B0604020202020204" charset="0"/>
                <a:ea typeface="Roboto" panose="020B0604020202020204" charset="0"/>
              </a:rPr>
              <a:t>-clases o </a:t>
            </a:r>
            <a:r>
              <a:rPr lang="es-MX" sz="2400" dirty="0" err="1">
                <a:solidFill>
                  <a:schemeClr val="bg1"/>
                </a:solidFill>
                <a:latin typeface="Roboto" panose="020B0604020202020204" charset="0"/>
                <a:ea typeface="Roboto" panose="020B0604020202020204" charset="0"/>
              </a:rPr>
              <a:t>pseudo</a:t>
            </a:r>
            <a:r>
              <a:rPr lang="es-MX" sz="2400" dirty="0">
                <a:solidFill>
                  <a:schemeClr val="bg1"/>
                </a:solidFill>
                <a:latin typeface="Roboto" panose="020B0604020202020204" charset="0"/>
                <a:ea typeface="Roboto" panose="020B0604020202020204" charset="0"/>
              </a:rPr>
              <a:t>-elementos, pero aunque su objetivo sea el mismo, el de ampliar nuestra capacidad de especificar aquello que necesitamos seleccionar cuando no podemos hacerlo a través de los selectores habituales (</a:t>
            </a:r>
            <a:r>
              <a:rPr lang="es-MX" sz="2400" dirty="0" err="1">
                <a:solidFill>
                  <a:schemeClr val="bg1"/>
                </a:solidFill>
                <a:latin typeface="Roboto" panose="020B0604020202020204" charset="0"/>
                <a:ea typeface="Roboto" panose="020B0604020202020204" charset="0"/>
              </a:rPr>
              <a:t>class</a:t>
            </a:r>
            <a:r>
              <a:rPr lang="es-MX" sz="2400" dirty="0">
                <a:solidFill>
                  <a:schemeClr val="bg1"/>
                </a:solidFill>
                <a:latin typeface="Roboto" panose="020B0604020202020204" charset="0"/>
                <a:ea typeface="Roboto" panose="020B0604020202020204" charset="0"/>
              </a:rPr>
              <a:t>, ID o selector de atributos), hay una leve diferencia entre ambos. Mientras los </a:t>
            </a:r>
            <a:r>
              <a:rPr lang="es-MX" sz="2400" dirty="0" err="1">
                <a:solidFill>
                  <a:schemeClr val="bg1"/>
                </a:solidFill>
                <a:latin typeface="Roboto" panose="020B0604020202020204" charset="0"/>
                <a:ea typeface="Roboto" panose="020B0604020202020204" charset="0"/>
              </a:rPr>
              <a:t>pseudo</a:t>
            </a:r>
            <a:r>
              <a:rPr lang="es-MX" sz="2400" dirty="0">
                <a:solidFill>
                  <a:schemeClr val="bg1"/>
                </a:solidFill>
                <a:latin typeface="Roboto" panose="020B0604020202020204" charset="0"/>
                <a:ea typeface="Roboto" panose="020B0604020202020204" charset="0"/>
              </a:rPr>
              <a:t>-elementos aplican para seleccionar o agregar contenido a un elemento, las </a:t>
            </a:r>
            <a:r>
              <a:rPr lang="es-MX" sz="2400" dirty="0" err="1">
                <a:solidFill>
                  <a:schemeClr val="bg1"/>
                </a:solidFill>
                <a:latin typeface="Roboto" panose="020B0604020202020204" charset="0"/>
                <a:ea typeface="Roboto" panose="020B0604020202020204" charset="0"/>
              </a:rPr>
              <a:t>pseudo</a:t>
            </a:r>
            <a:r>
              <a:rPr lang="es-MX" sz="2400" dirty="0">
                <a:solidFill>
                  <a:schemeClr val="bg1"/>
                </a:solidFill>
                <a:latin typeface="Roboto" panose="020B0604020202020204" charset="0"/>
                <a:ea typeface="Roboto" panose="020B0604020202020204" charset="0"/>
              </a:rPr>
              <a:t>-clases nos permiten seleccionar dicho elemento bajo determinadas condiciones.</a:t>
            </a:r>
            <a:endParaRPr lang="en-US" sz="2400" dirty="0">
              <a:solidFill>
                <a:schemeClr val="bg1"/>
              </a:solidFill>
              <a:latin typeface="Roboto" panose="020B0604020202020204" charset="0"/>
              <a:ea typeface="Roboto" panose="020B0604020202020204" charset="0"/>
            </a:endParaRPr>
          </a:p>
        </p:txBody>
      </p:sp>
      <p:pic>
        <p:nvPicPr>
          <p:cNvPr id="24578" name="Picture 2" descr="Pseudo clases y pseudo elemen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171" y="3746218"/>
            <a:ext cx="6977151" cy="287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50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PseudoClases</a:t>
            </a:r>
            <a:r>
              <a:rPr lang="es-AR" sz="4000" dirty="0" smtClean="0">
                <a:solidFill>
                  <a:srgbClr val="00B0F0"/>
                </a:solidFill>
                <a:latin typeface="Roboto"/>
                <a:ea typeface="Roboto"/>
                <a:cs typeface="Roboto"/>
                <a:sym typeface="Roboto"/>
              </a:rPr>
              <a:t> y </a:t>
            </a:r>
            <a:r>
              <a:rPr lang="es-AR" sz="4000" dirty="0" err="1" smtClean="0">
                <a:solidFill>
                  <a:srgbClr val="00B0F0"/>
                </a:solidFill>
                <a:latin typeface="Roboto"/>
                <a:ea typeface="Roboto"/>
                <a:cs typeface="Roboto"/>
                <a:sym typeface="Roboto"/>
              </a:rPr>
              <a:t>PseudoElementos</a:t>
            </a:r>
            <a:endParaRPr sz="4000" b="0" dirty="0">
              <a:solidFill>
                <a:srgbClr val="00B0F0"/>
              </a:solidFill>
              <a:latin typeface="Roboto"/>
              <a:ea typeface="Roboto"/>
              <a:cs typeface="Roboto"/>
              <a:sym typeface="Roboto"/>
            </a:endParaRPr>
          </a:p>
        </p:txBody>
      </p:sp>
      <p:pic>
        <p:nvPicPr>
          <p:cNvPr id="2" name="Imagen 1"/>
          <p:cNvPicPr>
            <a:picLocks noChangeAspect="1"/>
          </p:cNvPicPr>
          <p:nvPr/>
        </p:nvPicPr>
        <p:blipFill>
          <a:blip r:embed="rId3"/>
          <a:stretch>
            <a:fillRect/>
          </a:stretch>
        </p:blipFill>
        <p:spPr>
          <a:xfrm>
            <a:off x="2145449" y="1209863"/>
            <a:ext cx="7901101" cy="4438273"/>
          </a:xfrm>
          <a:prstGeom prst="rect">
            <a:avLst/>
          </a:prstGeom>
        </p:spPr>
      </p:pic>
    </p:spTree>
    <p:extLst>
      <p:ext uri="{BB962C8B-B14F-4D97-AF65-F5344CB8AC3E}">
        <p14:creationId xmlns:p14="http://schemas.microsoft.com/office/powerpoint/2010/main" val="4171381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PseudoClases</a:t>
            </a:r>
            <a:r>
              <a:rPr lang="es-AR" sz="4000" dirty="0" smtClean="0">
                <a:solidFill>
                  <a:srgbClr val="00B0F0"/>
                </a:solidFill>
                <a:latin typeface="Roboto"/>
                <a:ea typeface="Roboto"/>
                <a:cs typeface="Roboto"/>
                <a:sym typeface="Roboto"/>
              </a:rPr>
              <a:t> y </a:t>
            </a:r>
            <a:r>
              <a:rPr lang="es-AR" sz="4000" dirty="0" err="1" smtClean="0">
                <a:solidFill>
                  <a:srgbClr val="00B0F0"/>
                </a:solidFill>
                <a:latin typeface="Roboto"/>
                <a:ea typeface="Roboto"/>
                <a:cs typeface="Roboto"/>
                <a:sym typeface="Roboto"/>
              </a:rPr>
              <a:t>PseudoElementos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11047247" cy="4154984"/>
          </a:xfrm>
          <a:prstGeom prst="rect">
            <a:avLst/>
          </a:prstGeom>
          <a:noFill/>
        </p:spPr>
        <p:txBody>
          <a:bodyPr wrap="square" rtlCol="0">
            <a:spAutoFit/>
          </a:bodyPr>
          <a:lstStyle/>
          <a:p>
            <a:pPr algn="ctr"/>
            <a:r>
              <a:rPr lang="es-MX" sz="2400" dirty="0">
                <a:solidFill>
                  <a:srgbClr val="00B050"/>
                </a:solidFill>
                <a:latin typeface="Roboto" panose="020B0604020202020204" charset="0"/>
                <a:ea typeface="Roboto" panose="020B0604020202020204" charset="0"/>
              </a:rPr>
              <a:t>Las </a:t>
            </a:r>
            <a:r>
              <a:rPr lang="es-MX" sz="2400" dirty="0" err="1" smtClean="0">
                <a:solidFill>
                  <a:srgbClr val="00B050"/>
                </a:solidFill>
                <a:latin typeface="Roboto" panose="020B0604020202020204" charset="0"/>
                <a:ea typeface="Roboto" panose="020B0604020202020204" charset="0"/>
              </a:rPr>
              <a:t>pseudoclases</a:t>
            </a:r>
            <a:r>
              <a:rPr lang="es-MX" sz="2400" dirty="0" smtClean="0">
                <a:solidFill>
                  <a:srgbClr val="00B050"/>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son selectores que básicamente nos permiten apuntar a un elemento específico que cumple una característica determinada. Una </a:t>
            </a:r>
            <a:r>
              <a:rPr lang="es-MX" sz="2400" dirty="0" err="1">
                <a:solidFill>
                  <a:schemeClr val="bg1"/>
                </a:solidFill>
                <a:latin typeface="Roboto" panose="020B0604020202020204" charset="0"/>
                <a:ea typeface="Roboto" panose="020B0604020202020204" charset="0"/>
              </a:rPr>
              <a:t>pseudoclase</a:t>
            </a:r>
            <a:r>
              <a:rPr lang="es-MX" sz="2400" dirty="0">
                <a:solidFill>
                  <a:schemeClr val="bg1"/>
                </a:solidFill>
                <a:latin typeface="Roboto" panose="020B0604020202020204" charset="0"/>
                <a:ea typeface="Roboto" panose="020B0604020202020204" charset="0"/>
              </a:rPr>
              <a:t> está compuesta por una palabra clave que se escribe empezando con dos puntos simples; por ejemplo: :</a:t>
            </a:r>
            <a:r>
              <a:rPr lang="es-MX" sz="2400" dirty="0" err="1">
                <a:solidFill>
                  <a:schemeClr val="bg1"/>
                </a:solidFill>
                <a:latin typeface="Roboto" panose="020B0604020202020204" charset="0"/>
                <a:ea typeface="Roboto" panose="020B0604020202020204" charset="0"/>
              </a:rPr>
              <a:t>first-child</a:t>
            </a:r>
            <a:r>
              <a:rPr lang="es-MX" sz="2400" dirty="0">
                <a:solidFill>
                  <a:schemeClr val="bg1"/>
                </a:solidFill>
                <a:latin typeface="Roboto" panose="020B0604020202020204" charset="0"/>
                <a:ea typeface="Roboto" panose="020B0604020202020204" charset="0"/>
              </a:rPr>
              <a:t> o :</a:t>
            </a:r>
            <a:r>
              <a:rPr lang="es-MX" sz="2400" dirty="0" err="1" smtClean="0">
                <a:solidFill>
                  <a:schemeClr val="bg1"/>
                </a:solidFill>
                <a:latin typeface="Roboto" panose="020B0604020202020204" charset="0"/>
                <a:ea typeface="Roboto" panose="020B0604020202020204" charset="0"/>
              </a:rPr>
              <a:t>last-child</a:t>
            </a:r>
            <a:endParaRPr lang="es-MX" sz="2400" dirty="0" smtClean="0">
              <a:solidFill>
                <a:schemeClr val="bg1"/>
              </a:solidFill>
              <a:latin typeface="Roboto" panose="020B0604020202020204" charset="0"/>
              <a:ea typeface="Roboto" panose="020B0604020202020204" charset="0"/>
            </a:endParaRPr>
          </a:p>
          <a:p>
            <a:pPr algn="ctr"/>
            <a:endParaRPr lang="es-MX" sz="2400" dirty="0">
              <a:solidFill>
                <a:schemeClr val="bg1"/>
              </a:solidFill>
              <a:latin typeface="Roboto" panose="020B0604020202020204" charset="0"/>
              <a:ea typeface="Roboto" panose="020B0604020202020204" charset="0"/>
            </a:endParaRPr>
          </a:p>
          <a:p>
            <a:pPr algn="ctr"/>
            <a:r>
              <a:rPr lang="es-MX" sz="2400" dirty="0">
                <a:solidFill>
                  <a:srgbClr val="00B050"/>
                </a:solidFill>
                <a:latin typeface="Roboto" panose="020B0604020202020204" charset="0"/>
                <a:ea typeface="Roboto" panose="020B0604020202020204" charset="0"/>
              </a:rPr>
              <a:t>Los </a:t>
            </a:r>
            <a:r>
              <a:rPr lang="es-MX" sz="2400" dirty="0" err="1" smtClean="0">
                <a:solidFill>
                  <a:srgbClr val="00B050"/>
                </a:solidFill>
                <a:latin typeface="Roboto" panose="020B0604020202020204" charset="0"/>
                <a:ea typeface="Roboto" panose="020B0604020202020204" charset="0"/>
              </a:rPr>
              <a:t>pseudo</a:t>
            </a:r>
            <a:r>
              <a:rPr lang="es-MX" sz="2400" dirty="0" smtClean="0">
                <a:solidFill>
                  <a:srgbClr val="00B050"/>
                </a:solidFill>
                <a:latin typeface="Roboto" panose="020B0604020202020204" charset="0"/>
                <a:ea typeface="Roboto" panose="020B0604020202020204" charset="0"/>
              </a:rPr>
              <a:t>-elementos: </a:t>
            </a:r>
            <a:r>
              <a:rPr lang="es-MX" sz="2400" dirty="0">
                <a:solidFill>
                  <a:schemeClr val="bg1"/>
                </a:solidFill>
                <a:latin typeface="Roboto" panose="020B0604020202020204" charset="0"/>
                <a:ea typeface="Roboto" panose="020B0604020202020204" charset="0"/>
              </a:rPr>
              <a:t>están pensados para establecer un estilo a partes específicas de un elemento, por ejemplo: la primera línea de un texto, la primera letra de un texto, etc. veamos cuáles son y la forma de aplicarlos. Un </a:t>
            </a:r>
            <a:r>
              <a:rPr lang="es-MX" sz="2400" dirty="0" err="1">
                <a:solidFill>
                  <a:schemeClr val="bg1"/>
                </a:solidFill>
                <a:latin typeface="Roboto" panose="020B0604020202020204" charset="0"/>
                <a:ea typeface="Roboto" panose="020B0604020202020204" charset="0"/>
              </a:rPr>
              <a:t>pseudoelemento</a:t>
            </a:r>
            <a:r>
              <a:rPr lang="es-MX" sz="2400" dirty="0">
                <a:solidFill>
                  <a:schemeClr val="bg1"/>
                </a:solidFill>
                <a:latin typeface="Roboto" panose="020B0604020202020204" charset="0"/>
                <a:ea typeface="Roboto" panose="020B0604020202020204" charset="0"/>
              </a:rPr>
              <a:t> está formado por una palabra clave antecedida por dos puntos dobles; por ejemplo: ::</a:t>
            </a:r>
            <a:r>
              <a:rPr lang="es-MX" sz="2400" dirty="0" err="1">
                <a:solidFill>
                  <a:schemeClr val="bg1"/>
                </a:solidFill>
                <a:latin typeface="Roboto" panose="020B0604020202020204" charset="0"/>
                <a:ea typeface="Roboto" panose="020B0604020202020204" charset="0"/>
              </a:rPr>
              <a:t>firt</a:t>
            </a:r>
            <a:r>
              <a:rPr lang="es-MX" sz="2400" dirty="0">
                <a:solidFill>
                  <a:schemeClr val="bg1"/>
                </a:solidFill>
                <a:latin typeface="Roboto" panose="020B0604020202020204" charset="0"/>
                <a:ea typeface="Roboto" panose="020B0604020202020204" charset="0"/>
              </a:rPr>
              <a:t>-line, a continuación conozcamos los agregados en CSS3.</a:t>
            </a:r>
            <a:endParaRPr lang="en-US" sz="2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7833731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PseudoElementos</a:t>
            </a:r>
            <a:endParaRPr sz="4000" b="0" dirty="0">
              <a:solidFill>
                <a:srgbClr val="00B0F0"/>
              </a:solidFill>
              <a:latin typeface="Roboto"/>
              <a:ea typeface="Roboto"/>
              <a:cs typeface="Roboto"/>
              <a:sym typeface="Roboto"/>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2050" y="1317463"/>
            <a:ext cx="9307899" cy="4328734"/>
          </a:xfrm>
          <a:prstGeom prst="rect">
            <a:avLst/>
          </a:prstGeom>
        </p:spPr>
      </p:pic>
    </p:spTree>
    <p:extLst>
      <p:ext uri="{BB962C8B-B14F-4D97-AF65-F5344CB8AC3E}">
        <p14:creationId xmlns:p14="http://schemas.microsoft.com/office/powerpoint/2010/main" val="1608619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PseudoClases</a:t>
            </a:r>
            <a:endParaRPr sz="4000" b="0" dirty="0">
              <a:solidFill>
                <a:srgbClr val="00B0F0"/>
              </a:solidFill>
              <a:latin typeface="Roboto"/>
              <a:ea typeface="Roboto"/>
              <a:cs typeface="Roboto"/>
              <a:sym typeface="Roboto"/>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494" y="1068562"/>
            <a:ext cx="8145012" cy="5372850"/>
          </a:xfrm>
          <a:prstGeom prst="rect">
            <a:avLst/>
          </a:prstGeom>
        </p:spPr>
      </p:pic>
    </p:spTree>
    <p:extLst>
      <p:ext uri="{BB962C8B-B14F-4D97-AF65-F5344CB8AC3E}">
        <p14:creationId xmlns:p14="http://schemas.microsoft.com/office/powerpoint/2010/main" val="40863475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PseudoClases</a:t>
            </a:r>
            <a:endParaRPr sz="4000" b="0" dirty="0">
              <a:solidFill>
                <a:srgbClr val="00B0F0"/>
              </a:solidFill>
              <a:latin typeface="Roboto"/>
              <a:ea typeface="Roboto"/>
              <a:cs typeface="Roboto"/>
              <a:sym typeface="Roboto"/>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362" y="1068562"/>
            <a:ext cx="8059275" cy="5544324"/>
          </a:xfrm>
          <a:prstGeom prst="rect">
            <a:avLst/>
          </a:prstGeom>
        </p:spPr>
      </p:pic>
    </p:spTree>
    <p:extLst>
      <p:ext uri="{BB962C8B-B14F-4D97-AF65-F5344CB8AC3E}">
        <p14:creationId xmlns:p14="http://schemas.microsoft.com/office/powerpoint/2010/main" val="11554844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PseudoClases</a:t>
            </a:r>
            <a:r>
              <a:rPr lang="es-AR" sz="4000" dirty="0" smtClean="0">
                <a:solidFill>
                  <a:srgbClr val="00B0F0"/>
                </a:solidFill>
                <a:latin typeface="Roboto"/>
                <a:ea typeface="Roboto"/>
                <a:cs typeface="Roboto"/>
                <a:sym typeface="Roboto"/>
              </a:rPr>
              <a:t> y </a:t>
            </a:r>
            <a:r>
              <a:rPr lang="es-AR" sz="4000" dirty="0" err="1" smtClean="0">
                <a:solidFill>
                  <a:srgbClr val="00B0F0"/>
                </a:solidFill>
                <a:latin typeface="Roboto"/>
                <a:ea typeface="Roboto"/>
                <a:cs typeface="Roboto"/>
                <a:sym typeface="Roboto"/>
              </a:rPr>
              <a:t>PseudoElementos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6101379" cy="5262979"/>
          </a:xfrm>
          <a:prstGeom prst="rect">
            <a:avLst/>
          </a:prstGeom>
          <a:noFill/>
        </p:spPr>
        <p:txBody>
          <a:bodyPr wrap="square" rtlCol="0">
            <a:spAutoFit/>
          </a:bodyPr>
          <a:lstStyle/>
          <a:p>
            <a:pPr algn="ctr"/>
            <a:r>
              <a:rPr lang="es-MX" sz="2400" dirty="0" smtClean="0">
                <a:solidFill>
                  <a:srgbClr val="00B050"/>
                </a:solidFill>
                <a:latin typeface="Roboto" panose="020B0604020202020204" charset="0"/>
                <a:ea typeface="Roboto" panose="020B0604020202020204" charset="0"/>
              </a:rPr>
              <a:t>Las </a:t>
            </a:r>
            <a:r>
              <a:rPr lang="es-MX" sz="2400" dirty="0" err="1" smtClean="0">
                <a:solidFill>
                  <a:srgbClr val="00B050"/>
                </a:solidFill>
                <a:latin typeface="Roboto" panose="020B0604020202020204" charset="0"/>
                <a:ea typeface="Roboto" panose="020B0604020202020204" charset="0"/>
              </a:rPr>
              <a:t>pseudoclases</a:t>
            </a:r>
            <a:r>
              <a:rPr lang="es-MX" sz="2400" dirty="0" smtClean="0">
                <a:solidFill>
                  <a:srgbClr val="00B050"/>
                </a:solidFill>
                <a:latin typeface="Roboto" panose="020B0604020202020204" charset="0"/>
                <a:ea typeface="Roboto" panose="020B0604020202020204" charset="0"/>
              </a:rPr>
              <a:t>:</a:t>
            </a:r>
          </a:p>
          <a:p>
            <a:pPr algn="ctr"/>
            <a:r>
              <a:rPr lang="es-MX" sz="2400" dirty="0" smtClean="0">
                <a:solidFill>
                  <a:schemeClr val="bg1"/>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a:t>
            </a:r>
            <a:r>
              <a:rPr lang="es-MX" sz="2400" dirty="0" err="1">
                <a:solidFill>
                  <a:schemeClr val="bg1"/>
                </a:solidFill>
                <a:latin typeface="Roboto" panose="020B0604020202020204" charset="0"/>
                <a:ea typeface="Roboto" panose="020B0604020202020204" charset="0"/>
              </a:rPr>
              <a:t>first-child</a:t>
            </a:r>
            <a:r>
              <a:rPr lang="es-MX" sz="2400" dirty="0">
                <a:solidFill>
                  <a:schemeClr val="bg1"/>
                </a:solidFill>
                <a:latin typeface="Roboto" panose="020B0604020202020204" charset="0"/>
                <a:ea typeface="Roboto" panose="020B0604020202020204" charset="0"/>
              </a:rPr>
              <a:t> </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last-child</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checked</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::default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empty</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focus</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hover</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nth-child</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nth-last-child</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nth</a:t>
            </a: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last</a:t>
            </a:r>
            <a:r>
              <a:rPr lang="es-MX" sz="2400" dirty="0" smtClean="0">
                <a:solidFill>
                  <a:schemeClr val="bg1"/>
                </a:solidFill>
                <a:latin typeface="Roboto" panose="020B0604020202020204" charset="0"/>
                <a:ea typeface="Roboto" panose="020B0604020202020204" charset="0"/>
              </a:rPr>
              <a:t>-of-</a:t>
            </a:r>
            <a:r>
              <a:rPr lang="es-MX" sz="2400" dirty="0" err="1" smtClean="0">
                <a:solidFill>
                  <a:schemeClr val="bg1"/>
                </a:solidFill>
                <a:latin typeface="Roboto" panose="020B0604020202020204" charset="0"/>
                <a:ea typeface="Roboto" panose="020B0604020202020204" charset="0"/>
              </a:rPr>
              <a:t>type</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nth</a:t>
            </a:r>
            <a:r>
              <a:rPr lang="es-MX" sz="2400" dirty="0" smtClean="0">
                <a:solidFill>
                  <a:schemeClr val="bg1"/>
                </a:solidFill>
                <a:latin typeface="Roboto" panose="020B0604020202020204" charset="0"/>
                <a:ea typeface="Roboto" panose="020B0604020202020204" charset="0"/>
              </a:rPr>
              <a:t>-of-</a:t>
            </a:r>
            <a:r>
              <a:rPr lang="es-MX" sz="2400" dirty="0" err="1" smtClean="0">
                <a:solidFill>
                  <a:schemeClr val="bg1"/>
                </a:solidFill>
                <a:latin typeface="Roboto" panose="020B0604020202020204" charset="0"/>
                <a:ea typeface="Roboto" panose="020B0604020202020204" charset="0"/>
              </a:rPr>
              <a:t>type</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placeholder</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required</a:t>
            </a:r>
            <a:endParaRPr lang="es-MX" sz="2400" dirty="0" smtClean="0">
              <a:solidFill>
                <a:schemeClr val="bg1"/>
              </a:solidFill>
              <a:latin typeface="Roboto" panose="020B0604020202020204" charset="0"/>
              <a:ea typeface="Roboto" panose="020B0604020202020204" charset="0"/>
            </a:endParaRPr>
          </a:p>
        </p:txBody>
      </p:sp>
      <p:sp>
        <p:nvSpPr>
          <p:cNvPr id="6" name="CuadroTexto 5"/>
          <p:cNvSpPr txBox="1"/>
          <p:nvPr/>
        </p:nvSpPr>
        <p:spPr>
          <a:xfrm>
            <a:off x="6673755" y="1072599"/>
            <a:ext cx="4074686" cy="2308324"/>
          </a:xfrm>
          <a:prstGeom prst="rect">
            <a:avLst/>
          </a:prstGeom>
          <a:noFill/>
        </p:spPr>
        <p:txBody>
          <a:bodyPr wrap="square" rtlCol="0">
            <a:spAutoFit/>
          </a:bodyPr>
          <a:lstStyle/>
          <a:p>
            <a:pPr algn="ctr"/>
            <a:r>
              <a:rPr lang="es-MX" sz="2400" dirty="0" smtClean="0">
                <a:solidFill>
                  <a:srgbClr val="00B050"/>
                </a:solidFill>
                <a:latin typeface="Roboto" panose="020B0604020202020204" charset="0"/>
                <a:ea typeface="Roboto" panose="020B0604020202020204" charset="0"/>
              </a:rPr>
              <a:t>Los </a:t>
            </a:r>
            <a:r>
              <a:rPr lang="es-MX" sz="2400" dirty="0" err="1" smtClean="0">
                <a:solidFill>
                  <a:srgbClr val="00B050"/>
                </a:solidFill>
                <a:latin typeface="Roboto" panose="020B0604020202020204" charset="0"/>
                <a:ea typeface="Roboto" panose="020B0604020202020204" charset="0"/>
              </a:rPr>
              <a:t>pseudo</a:t>
            </a:r>
            <a:r>
              <a:rPr lang="es-MX" sz="2400" dirty="0" smtClean="0">
                <a:solidFill>
                  <a:srgbClr val="00B050"/>
                </a:solidFill>
                <a:latin typeface="Roboto" panose="020B0604020202020204" charset="0"/>
                <a:ea typeface="Roboto" panose="020B0604020202020204" charset="0"/>
              </a:rPr>
              <a:t>-elementos: </a:t>
            </a:r>
            <a:endParaRPr lang="es-MX" sz="2400" dirty="0" smtClean="0">
              <a:solidFill>
                <a:schemeClr val="bg1"/>
              </a:solidFill>
              <a:latin typeface="Roboto" panose="020B0604020202020204" charset="0"/>
              <a:ea typeface="Roboto" panose="020B0604020202020204" charset="0"/>
            </a:endParaRP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after</a:t>
            </a:r>
            <a:endParaRPr lang="es-MX" sz="2400" dirty="0" smtClean="0">
              <a:solidFill>
                <a:schemeClr val="bg1"/>
              </a:solidFill>
              <a:latin typeface="Roboto" panose="020B0604020202020204" charset="0"/>
              <a:ea typeface="Roboto" panose="020B0604020202020204" charset="0"/>
            </a:endParaRPr>
          </a:p>
          <a:p>
            <a:pPr algn="ctr"/>
            <a:r>
              <a:rPr lang="es-MX" sz="2400" dirty="0" smtClean="0">
                <a:solidFill>
                  <a:schemeClr val="bg1"/>
                </a:solidFill>
                <a:latin typeface="Roboto" panose="020B0604020202020204" charset="0"/>
                <a:ea typeface="Roboto" panose="020B0604020202020204" charset="0"/>
              </a:rPr>
              <a:t> ::</a:t>
            </a:r>
            <a:r>
              <a:rPr lang="es-MX" sz="2400" dirty="0" err="1" smtClean="0">
                <a:solidFill>
                  <a:schemeClr val="bg1"/>
                </a:solidFill>
                <a:latin typeface="Roboto" panose="020B0604020202020204" charset="0"/>
                <a:ea typeface="Roboto" panose="020B0604020202020204" charset="0"/>
              </a:rPr>
              <a:t>before</a:t>
            </a:r>
            <a:endParaRPr lang="es-MX" sz="2400" dirty="0" smtClean="0">
              <a:solidFill>
                <a:schemeClr val="bg1"/>
              </a:solidFill>
              <a:latin typeface="Roboto" panose="020B0604020202020204" charset="0"/>
              <a:ea typeface="Roboto" panose="020B0604020202020204" charset="0"/>
            </a:endParaRPr>
          </a:p>
          <a:p>
            <a:pPr algn="ctr"/>
            <a:r>
              <a:rPr lang="es-MX" sz="2400" dirty="0" smtClean="0">
                <a:solidFill>
                  <a:schemeClr val="bg1"/>
                </a:solidFill>
                <a:latin typeface="Roboto" panose="020B0604020202020204" charset="0"/>
                <a:ea typeface="Roboto" panose="020B0604020202020204" charset="0"/>
              </a:rPr>
              <a:t> ::</a:t>
            </a:r>
            <a:r>
              <a:rPr lang="es-MX" sz="2400" dirty="0" err="1" smtClean="0">
                <a:solidFill>
                  <a:schemeClr val="bg1"/>
                </a:solidFill>
                <a:latin typeface="Roboto" panose="020B0604020202020204" charset="0"/>
                <a:ea typeface="Roboto" panose="020B0604020202020204" charset="0"/>
              </a:rPr>
              <a:t>first-letter</a:t>
            </a:r>
            <a:r>
              <a:rPr lang="es-MX" sz="2400" dirty="0" smtClean="0">
                <a:solidFill>
                  <a:schemeClr val="bg1"/>
                </a:solidFill>
                <a:latin typeface="Roboto" panose="020B0604020202020204" charset="0"/>
                <a:ea typeface="Roboto" panose="020B0604020202020204" charset="0"/>
              </a:rPr>
              <a:t>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first</a:t>
            </a:r>
            <a:r>
              <a:rPr lang="es-MX" sz="2400" dirty="0" smtClean="0">
                <a:solidFill>
                  <a:schemeClr val="bg1"/>
                </a:solidFill>
                <a:latin typeface="Roboto" panose="020B0604020202020204" charset="0"/>
                <a:ea typeface="Roboto" panose="020B0604020202020204" charset="0"/>
              </a:rPr>
              <a:t>-line </a:t>
            </a:r>
          </a:p>
          <a:p>
            <a:pPr algn="ctr"/>
            <a:r>
              <a:rPr lang="es-MX" sz="2400" dirty="0" smtClean="0">
                <a:solidFill>
                  <a:schemeClr val="bg1"/>
                </a:solidFill>
                <a:latin typeface="Roboto" panose="020B0604020202020204" charset="0"/>
                <a:ea typeface="Roboto" panose="020B0604020202020204" charset="0"/>
              </a:rPr>
              <a:t>::</a:t>
            </a:r>
            <a:r>
              <a:rPr lang="es-MX" sz="2400" dirty="0" err="1" smtClean="0">
                <a:solidFill>
                  <a:schemeClr val="bg1"/>
                </a:solidFill>
                <a:latin typeface="Roboto" panose="020B0604020202020204" charset="0"/>
                <a:ea typeface="Roboto" panose="020B0604020202020204" charset="0"/>
              </a:rPr>
              <a:t>selection</a:t>
            </a:r>
            <a:endParaRPr lang="en-US" sz="2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487195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Grids</a:t>
            </a:r>
            <a:endParaRPr sz="4000" b="0" dirty="0">
              <a:solidFill>
                <a:srgbClr val="00B0F0"/>
              </a:solidFill>
              <a:latin typeface="Roboto"/>
              <a:ea typeface="Roboto"/>
              <a:cs typeface="Roboto"/>
              <a:sym typeface="Roboto"/>
            </a:endParaRPr>
          </a:p>
        </p:txBody>
      </p:sp>
      <p:pic>
        <p:nvPicPr>
          <p:cNvPr id="9218" name="Picture 2" descr="Grid CSS: ¿Cómo funcio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068562"/>
            <a:ext cx="8305800" cy="535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7160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Transiciones en CSS</a:t>
            </a:r>
            <a:endParaRPr sz="4000" b="0" dirty="0">
              <a:solidFill>
                <a:srgbClr val="00B0F0"/>
              </a:solidFill>
              <a:latin typeface="Roboto"/>
              <a:ea typeface="Roboto"/>
              <a:cs typeface="Roboto"/>
              <a:sym typeface="Roboto"/>
            </a:endParaRPr>
          </a:p>
        </p:txBody>
      </p:sp>
      <p:pic>
        <p:nvPicPr>
          <p:cNvPr id="24578" name="Picture 2" descr="CSS Transitions and JavaScript for Animated Entry Effects – Full-Stack Fe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606116"/>
            <a:ext cx="857250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9092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Transiciones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11014573" cy="1938992"/>
          </a:xfrm>
          <a:prstGeom prst="rect">
            <a:avLst/>
          </a:prstGeom>
          <a:noFill/>
        </p:spPr>
        <p:txBody>
          <a:bodyPr wrap="square" rtlCol="0">
            <a:spAutoFit/>
          </a:bodyPr>
          <a:lstStyle/>
          <a:p>
            <a:pPr algn="ctr"/>
            <a:r>
              <a:rPr lang="es-MX" sz="2400" dirty="0" smtClean="0">
                <a:solidFill>
                  <a:schemeClr val="bg1"/>
                </a:solidFill>
                <a:latin typeface="Roboto" panose="020B0604020202020204" charset="0"/>
                <a:ea typeface="Roboto" panose="020B0604020202020204" charset="0"/>
              </a:rPr>
              <a:t>Una </a:t>
            </a:r>
            <a:r>
              <a:rPr lang="es-MX" sz="2400" dirty="0">
                <a:solidFill>
                  <a:schemeClr val="bg1"/>
                </a:solidFill>
                <a:latin typeface="Roboto" panose="020B0604020202020204" charset="0"/>
                <a:ea typeface="Roboto" panose="020B0604020202020204" charset="0"/>
              </a:rPr>
              <a:t>transición es el evento que sucede entre el estado inicial y final, es decir el cambio de estado, dicho cambio puede ser de alguna característica o propiedad de un elemente HTML en nuestro caso, este cambio lo haremos mediante código CSS</a:t>
            </a:r>
            <a:r>
              <a:rPr lang="es-MX" sz="2400" dirty="0" smtClean="0">
                <a:solidFill>
                  <a:schemeClr val="bg1"/>
                </a:solidFill>
                <a:latin typeface="Roboto" panose="020B0604020202020204" charset="0"/>
                <a:ea typeface="Roboto" panose="020B0604020202020204" charset="0"/>
              </a:rPr>
              <a:t>.</a:t>
            </a:r>
          </a:p>
          <a:p>
            <a:pPr algn="ctr"/>
            <a:endParaRPr lang="es-MX" sz="2400" dirty="0">
              <a:solidFill>
                <a:schemeClr val="bg1"/>
              </a:solidFill>
              <a:latin typeface="Roboto" panose="020B0604020202020204" charset="0"/>
              <a:ea typeface="Roboto" panose="020B0604020202020204" charset="0"/>
            </a:endParaRPr>
          </a:p>
        </p:txBody>
      </p:sp>
      <p:pic>
        <p:nvPicPr>
          <p:cNvPr id="28675" name="Picture 3" descr="Transiciones CSS : Guia Básica. Tutorial de transiciones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893" y="2828528"/>
            <a:ext cx="3390330" cy="339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3452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Transiciones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11014573" cy="5632311"/>
          </a:xfrm>
          <a:prstGeom prst="rect">
            <a:avLst/>
          </a:prstGeom>
          <a:noFill/>
        </p:spPr>
        <p:txBody>
          <a:bodyPr wrap="square" rtlCol="0">
            <a:spAutoFit/>
          </a:bodyPr>
          <a:lstStyle/>
          <a:p>
            <a:pPr algn="ctr"/>
            <a:r>
              <a:rPr lang="es-MX" sz="2400" dirty="0">
                <a:solidFill>
                  <a:srgbClr val="00B050"/>
                </a:solidFill>
                <a:latin typeface="Roboto" panose="020B0604020202020204" charset="0"/>
                <a:ea typeface="Roboto" panose="020B0604020202020204" charset="0"/>
              </a:rPr>
              <a:t>Cómo poner transiciones en CSS3</a:t>
            </a:r>
          </a:p>
          <a:p>
            <a:pPr algn="ctr"/>
            <a:r>
              <a:rPr lang="es-MX" sz="2400" dirty="0">
                <a:solidFill>
                  <a:schemeClr val="bg1"/>
                </a:solidFill>
                <a:latin typeface="Roboto" panose="020B0604020202020204" charset="0"/>
                <a:ea typeface="Roboto" panose="020B0604020202020204" charset="0"/>
              </a:rPr>
              <a:t>Poner una transición a cualquier elemento es muy simple, mediante el selector apuntaremos al elemento que queremos aplicar la transición, y mediante las propiedades de transición determinamos cuál es la propiedad a cambiar, la duración de dicha transición, su función de tiempo, retraso, etc.</a:t>
            </a:r>
          </a:p>
          <a:p>
            <a:pPr algn="ctr"/>
            <a:endParaRPr lang="es-MX" sz="2400" dirty="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rPr>
              <a:t>La sintaxis tendría la siguiente forma: selector {propiedades: valores</a:t>
            </a:r>
            <a:r>
              <a:rPr lang="es-MX" sz="2400" dirty="0" smtClean="0">
                <a:solidFill>
                  <a:schemeClr val="bg1"/>
                </a:solidFill>
                <a:latin typeface="Roboto" panose="020B0604020202020204" charset="0"/>
                <a:ea typeface="Roboto" panose="020B0604020202020204" charset="0"/>
              </a:rPr>
              <a:t>;}</a:t>
            </a:r>
          </a:p>
          <a:p>
            <a:pPr algn="ctr"/>
            <a:endParaRPr lang="es-MX" sz="2400" dirty="0">
              <a:solidFill>
                <a:schemeClr val="bg1"/>
              </a:solidFill>
              <a:latin typeface="Roboto" panose="020B0604020202020204" charset="0"/>
              <a:ea typeface="Roboto" panose="020B0604020202020204" charset="0"/>
            </a:endParaRPr>
          </a:p>
          <a:p>
            <a:pPr algn="ctr"/>
            <a:r>
              <a:rPr lang="es-MX" sz="2400" dirty="0">
                <a:solidFill>
                  <a:srgbClr val="00B050"/>
                </a:solidFill>
                <a:latin typeface="Roboto" panose="020B0604020202020204" charset="0"/>
                <a:ea typeface="Roboto" panose="020B0604020202020204" charset="0"/>
              </a:rPr>
              <a:t>Cómo funcionan las transiciones</a:t>
            </a:r>
          </a:p>
          <a:p>
            <a:pPr algn="ctr"/>
            <a:r>
              <a:rPr lang="es-MX" sz="2400" dirty="0">
                <a:solidFill>
                  <a:schemeClr val="bg1"/>
                </a:solidFill>
                <a:latin typeface="Roboto" panose="020B0604020202020204" charset="0"/>
                <a:ea typeface="Roboto" panose="020B0604020202020204" charset="0"/>
              </a:rPr>
              <a:t>Las transiciones en CSS3 funcionan de manera bastante simple, mediante un selector estableceremos el elemento que será afectado, es decir al que queremos aplicar una transición, luego mediante las propiedades de transición estableceremos que características y como se realizará la transición.</a:t>
            </a:r>
          </a:p>
          <a:p>
            <a:pPr algn="ctr"/>
            <a:endParaRPr lang="es-MX" sz="2400" dirty="0">
              <a:solidFill>
                <a:schemeClr val="bg1"/>
              </a:solidFill>
              <a:latin typeface="Roboto" panose="020B0604020202020204" charset="0"/>
              <a:ea typeface="Roboto" panose="020B0604020202020204" charset="0"/>
            </a:endParaRPr>
          </a:p>
          <a:p>
            <a:pPr algn="ctr"/>
            <a:endParaRPr lang="es-MX" sz="2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958796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Transiciones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88713" y="856357"/>
            <a:ext cx="11014573" cy="6001643"/>
          </a:xfrm>
          <a:prstGeom prst="rect">
            <a:avLst/>
          </a:prstGeom>
          <a:noFill/>
        </p:spPr>
        <p:txBody>
          <a:bodyPr wrap="square" rtlCol="0">
            <a:spAutoFit/>
          </a:bodyPr>
          <a:lstStyle/>
          <a:p>
            <a:pPr algn="ctr"/>
            <a:r>
              <a:rPr lang="es-MX" sz="2400" dirty="0">
                <a:solidFill>
                  <a:srgbClr val="00B050"/>
                </a:solidFill>
                <a:latin typeface="Roboto" panose="020B0604020202020204" charset="0"/>
                <a:ea typeface="Roboto" panose="020B0604020202020204" charset="0"/>
              </a:rPr>
              <a:t>Propiedades de Transiciones</a:t>
            </a:r>
            <a:r>
              <a:rPr lang="es-MX" sz="2400" dirty="0" smtClean="0">
                <a:solidFill>
                  <a:srgbClr val="00B050"/>
                </a:solidFill>
                <a:latin typeface="Roboto" panose="020B0604020202020204" charset="0"/>
                <a:ea typeface="Roboto" panose="020B0604020202020204" charset="0"/>
              </a:rPr>
              <a:t>:</a:t>
            </a:r>
          </a:p>
          <a:p>
            <a:pPr algn="ctr"/>
            <a:r>
              <a:rPr lang="es-MX" sz="2400" dirty="0" err="1" smtClean="0">
                <a:solidFill>
                  <a:srgbClr val="00B0F0"/>
                </a:solidFill>
                <a:latin typeface="Roboto" panose="020B0604020202020204" charset="0"/>
                <a:ea typeface="Roboto" panose="020B0604020202020204" charset="0"/>
              </a:rPr>
              <a:t>Transition-property</a:t>
            </a:r>
            <a:r>
              <a:rPr lang="es-MX" sz="2400" dirty="0" smtClean="0">
                <a:solidFill>
                  <a:srgbClr val="00B0F0"/>
                </a:solidFill>
                <a:latin typeface="Roboto" panose="020B0604020202020204" charset="0"/>
                <a:ea typeface="Roboto" panose="020B0604020202020204" charset="0"/>
              </a:rPr>
              <a:t>:</a:t>
            </a:r>
          </a:p>
          <a:p>
            <a:pPr algn="ctr"/>
            <a:r>
              <a:rPr lang="es-MX" sz="2400" dirty="0" smtClean="0">
                <a:solidFill>
                  <a:schemeClr val="bg1"/>
                </a:solidFill>
                <a:latin typeface="Roboto" panose="020B0604020202020204" charset="0"/>
                <a:ea typeface="Roboto" panose="020B0604020202020204" charset="0"/>
              </a:rPr>
              <a:t>Se </a:t>
            </a:r>
            <a:r>
              <a:rPr lang="es-MX" sz="2400" dirty="0">
                <a:solidFill>
                  <a:schemeClr val="bg1"/>
                </a:solidFill>
                <a:latin typeface="Roboto" panose="020B0604020202020204" charset="0"/>
                <a:ea typeface="Roboto" panose="020B0604020202020204" charset="0"/>
              </a:rPr>
              <a:t>usa para definir los nombres de las propiedades CSS en las que el efecto de la transición debe </a:t>
            </a:r>
            <a:r>
              <a:rPr lang="es-MX" sz="2400" dirty="0" smtClean="0">
                <a:solidFill>
                  <a:schemeClr val="bg1"/>
                </a:solidFill>
                <a:latin typeface="Roboto" panose="020B0604020202020204" charset="0"/>
                <a:ea typeface="Roboto" panose="020B0604020202020204" charset="0"/>
              </a:rPr>
              <a:t>aplicarse o aplicar el valor </a:t>
            </a:r>
            <a:r>
              <a:rPr lang="es-MX" sz="2400" dirty="0" err="1" smtClean="0">
                <a:solidFill>
                  <a:schemeClr val="bg1"/>
                </a:solidFill>
                <a:latin typeface="Roboto" panose="020B0604020202020204" charset="0"/>
                <a:ea typeface="Roboto" panose="020B0604020202020204" charset="0"/>
              </a:rPr>
              <a:t>all</a:t>
            </a:r>
            <a:r>
              <a:rPr lang="es-MX" sz="2400" dirty="0" smtClean="0">
                <a:solidFill>
                  <a:schemeClr val="bg1"/>
                </a:solidFill>
                <a:latin typeface="Roboto" panose="020B0604020202020204" charset="0"/>
                <a:ea typeface="Roboto" panose="020B0604020202020204" charset="0"/>
              </a:rPr>
              <a:t> que se aplique para todas.</a:t>
            </a:r>
          </a:p>
          <a:p>
            <a:pPr algn="ctr"/>
            <a:r>
              <a:rPr lang="es-MX" sz="2400" dirty="0" err="1" smtClean="0">
                <a:solidFill>
                  <a:srgbClr val="00B0F0"/>
                </a:solidFill>
                <a:latin typeface="Roboto" panose="020B0604020202020204" charset="0"/>
                <a:ea typeface="Roboto" panose="020B0604020202020204" charset="0"/>
              </a:rPr>
              <a:t>Transition-duration</a:t>
            </a:r>
            <a:r>
              <a:rPr lang="es-MX" sz="2400" dirty="0" smtClean="0">
                <a:solidFill>
                  <a:srgbClr val="00B0F0"/>
                </a:solidFill>
                <a:latin typeface="Roboto" panose="020B0604020202020204" charset="0"/>
                <a:ea typeface="Roboto" panose="020B0604020202020204" charset="0"/>
              </a:rPr>
              <a:t>:</a:t>
            </a:r>
          </a:p>
          <a:p>
            <a:pPr algn="ctr"/>
            <a:r>
              <a:rPr lang="es-MX" sz="2400" dirty="0" smtClean="0">
                <a:solidFill>
                  <a:schemeClr val="bg1"/>
                </a:solidFill>
                <a:latin typeface="Roboto" panose="020B0604020202020204" charset="0"/>
                <a:ea typeface="Roboto" panose="020B0604020202020204" charset="0"/>
              </a:rPr>
              <a:t>Establece el tiempo que debe tardar una animación de transición en completarse. Por defecto, el valor es de 0s, esto quiere decir que no se producirá ninguna animación.</a:t>
            </a:r>
          </a:p>
          <a:p>
            <a:pPr algn="ctr"/>
            <a:r>
              <a:rPr lang="es-MX" sz="2400" dirty="0" err="1" smtClean="0">
                <a:solidFill>
                  <a:srgbClr val="00B0F0"/>
                </a:solidFill>
                <a:latin typeface="Roboto" panose="020B0604020202020204" charset="0"/>
                <a:ea typeface="Roboto" panose="020B0604020202020204" charset="0"/>
              </a:rPr>
              <a:t>Transition-timing-function</a:t>
            </a:r>
            <a:r>
              <a:rPr lang="es-MX" sz="2400" dirty="0" smtClean="0">
                <a:solidFill>
                  <a:srgbClr val="00B0F0"/>
                </a:solidFill>
                <a:latin typeface="Roboto" panose="020B0604020202020204" charset="0"/>
                <a:ea typeface="Roboto" panose="020B0604020202020204" charset="0"/>
              </a:rPr>
              <a:t>:</a:t>
            </a:r>
          </a:p>
          <a:p>
            <a:pPr algn="ctr"/>
            <a:r>
              <a:rPr lang="es-MX" sz="2400" dirty="0" smtClean="0">
                <a:solidFill>
                  <a:schemeClr val="bg1"/>
                </a:solidFill>
                <a:latin typeface="Roboto" panose="020B0604020202020204" charset="0"/>
                <a:ea typeface="Roboto" panose="020B0604020202020204" charset="0"/>
              </a:rPr>
              <a:t>Esta propiedad </a:t>
            </a:r>
            <a:r>
              <a:rPr lang="es-MX" sz="2400" dirty="0">
                <a:solidFill>
                  <a:schemeClr val="bg1"/>
                </a:solidFill>
                <a:latin typeface="Roboto" panose="020B0604020202020204" charset="0"/>
                <a:ea typeface="Roboto" panose="020B0604020202020204" charset="0"/>
              </a:rPr>
              <a:t>establece cómo se calculan los valores intermedios para las propiedades CSS afectadas por un efecto de </a:t>
            </a:r>
            <a:r>
              <a:rPr lang="es-MX" sz="2400" dirty="0" smtClean="0">
                <a:solidFill>
                  <a:schemeClr val="bg1"/>
                </a:solidFill>
                <a:latin typeface="Roboto" panose="020B0604020202020204" charset="0"/>
                <a:ea typeface="Roboto" panose="020B0604020202020204" charset="0"/>
              </a:rPr>
              <a:t>transición. Los posibles valores son </a:t>
            </a:r>
            <a:r>
              <a:rPr lang="en-US" sz="2400" dirty="0">
                <a:solidFill>
                  <a:schemeClr val="bg1"/>
                </a:solidFill>
                <a:latin typeface="Roboto" panose="020B0604020202020204" charset="0"/>
                <a:ea typeface="Roboto" panose="020B0604020202020204" charset="0"/>
              </a:rPr>
              <a:t>ease | ease-in | ease-out | ease-in-out | cubic-</a:t>
            </a:r>
            <a:r>
              <a:rPr lang="en-US" sz="2400" dirty="0" err="1">
                <a:solidFill>
                  <a:schemeClr val="bg1"/>
                </a:solidFill>
                <a:latin typeface="Roboto" panose="020B0604020202020204" charset="0"/>
                <a:ea typeface="Roboto" panose="020B0604020202020204" charset="0"/>
              </a:rPr>
              <a:t>bezier</a:t>
            </a:r>
            <a:endParaRPr lang="es-MX" sz="2400" dirty="0" smtClean="0">
              <a:solidFill>
                <a:schemeClr val="bg1"/>
              </a:solidFill>
              <a:latin typeface="Roboto" panose="020B0604020202020204" charset="0"/>
              <a:ea typeface="Roboto" panose="020B0604020202020204" charset="0"/>
            </a:endParaRPr>
          </a:p>
          <a:p>
            <a:pPr algn="ctr"/>
            <a:r>
              <a:rPr lang="es-MX" sz="2400" dirty="0" err="1" smtClean="0">
                <a:solidFill>
                  <a:srgbClr val="00B0F0"/>
                </a:solidFill>
                <a:latin typeface="Roboto" panose="020B0604020202020204" charset="0"/>
                <a:ea typeface="Roboto" panose="020B0604020202020204" charset="0"/>
              </a:rPr>
              <a:t>Transition-delay</a:t>
            </a:r>
            <a:r>
              <a:rPr lang="es-MX" sz="2400" dirty="0" smtClean="0">
                <a:solidFill>
                  <a:srgbClr val="00B0F0"/>
                </a:solidFill>
                <a:latin typeface="Roboto" panose="020B0604020202020204" charset="0"/>
                <a:ea typeface="Roboto" panose="020B0604020202020204" charset="0"/>
              </a:rPr>
              <a:t>:</a:t>
            </a:r>
          </a:p>
          <a:p>
            <a:pPr algn="ctr"/>
            <a:r>
              <a:rPr lang="es-MX" sz="2400" dirty="0" smtClean="0">
                <a:solidFill>
                  <a:schemeClr val="bg1"/>
                </a:solidFill>
                <a:latin typeface="Roboto" panose="020B0604020202020204" charset="0"/>
                <a:ea typeface="Roboto" panose="020B0604020202020204" charset="0"/>
              </a:rPr>
              <a:t>Especifica </a:t>
            </a:r>
            <a:r>
              <a:rPr lang="es-MX" sz="2400" dirty="0">
                <a:solidFill>
                  <a:schemeClr val="bg1"/>
                </a:solidFill>
                <a:latin typeface="Roboto" panose="020B0604020202020204" charset="0"/>
                <a:ea typeface="Roboto" panose="020B0604020202020204" charset="0"/>
              </a:rPr>
              <a:t>la cantidad de tiempo a esperar entre un cambio pedido hacia una propiedad y el comienzo de un efecto de </a:t>
            </a:r>
            <a:r>
              <a:rPr lang="es-MX" sz="2400" dirty="0" smtClean="0">
                <a:solidFill>
                  <a:schemeClr val="bg1"/>
                </a:solidFill>
                <a:latin typeface="Roboto" panose="020B0604020202020204" charset="0"/>
                <a:ea typeface="Roboto" panose="020B0604020202020204" charset="0"/>
              </a:rPr>
              <a:t>transición </a:t>
            </a:r>
            <a:r>
              <a:rPr lang="es-MX" sz="2400" dirty="0">
                <a:solidFill>
                  <a:schemeClr val="bg1"/>
                </a:solidFill>
                <a:latin typeface="Roboto" panose="020B0604020202020204" charset="0"/>
                <a:ea typeface="Roboto" panose="020B0604020202020204" charset="0"/>
              </a:rPr>
              <a:t>(</a:t>
            </a:r>
            <a:r>
              <a:rPr lang="es-MX" sz="2400" dirty="0" err="1">
                <a:solidFill>
                  <a:schemeClr val="bg1"/>
                </a:solidFill>
                <a:latin typeface="Roboto" panose="020B0604020202020204" charset="0"/>
                <a:ea typeface="Roboto" panose="020B0604020202020204" charset="0"/>
              </a:rPr>
              <a:t>transition</a:t>
            </a:r>
            <a:r>
              <a:rPr lang="es-MX" sz="2400" dirty="0">
                <a:solidFill>
                  <a:schemeClr val="bg1"/>
                </a:solidFill>
                <a:latin typeface="Roboto" panose="020B0604020202020204" charset="0"/>
                <a:ea typeface="Roboto" panose="020B0604020202020204" charset="0"/>
              </a:rPr>
              <a:t> </a:t>
            </a:r>
            <a:r>
              <a:rPr lang="es-MX" sz="2400" dirty="0" err="1">
                <a:solidFill>
                  <a:schemeClr val="bg1"/>
                </a:solidFill>
                <a:latin typeface="Roboto" panose="020B0604020202020204" charset="0"/>
                <a:ea typeface="Roboto" panose="020B0604020202020204" charset="0"/>
              </a:rPr>
              <a:t>effect</a:t>
            </a:r>
            <a:r>
              <a:rPr lang="es-MX" sz="2400" dirty="0" smtClean="0">
                <a:solidFill>
                  <a:schemeClr val="bg1"/>
                </a:solidFill>
                <a:latin typeface="Roboto" panose="020B0604020202020204" charset="0"/>
                <a:ea typeface="Roboto" panose="020B0604020202020204" charset="0"/>
              </a:rPr>
              <a:t>). Los valores pueden ser de 0s o 0ms en adelante</a:t>
            </a:r>
            <a:endParaRPr lang="es-MX" sz="2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944926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Transformaciones en CSS</a:t>
            </a:r>
            <a:endParaRPr sz="4000" b="0" dirty="0">
              <a:solidFill>
                <a:srgbClr val="00B0F0"/>
              </a:solidFill>
              <a:latin typeface="Roboto"/>
              <a:ea typeface="Roboto"/>
              <a:cs typeface="Roboto"/>
              <a:sym typeface="Roboto"/>
            </a:endParaRPr>
          </a:p>
        </p:txBody>
      </p:sp>
      <p:pic>
        <p:nvPicPr>
          <p:cNvPr id="25602" name="Picture 2" descr="Transform In CSS | CSS Transform Style Property | Edureka"/>
          <p:cNvPicPr>
            <a:picLocks noChangeAspect="1" noChangeArrowheads="1"/>
          </p:cNvPicPr>
          <p:nvPr/>
        </p:nvPicPr>
        <p:blipFill rotWithShape="1">
          <a:blip r:embed="rId3">
            <a:extLst>
              <a:ext uri="{28A0092B-C50C-407E-A947-70E740481C1C}">
                <a14:useLocalDpi xmlns:a14="http://schemas.microsoft.com/office/drawing/2010/main" val="0"/>
              </a:ext>
            </a:extLst>
          </a:blip>
          <a:srcRect t="13178"/>
          <a:stretch/>
        </p:blipFill>
        <p:spPr bwMode="auto">
          <a:xfrm>
            <a:off x="1601787" y="1399308"/>
            <a:ext cx="8988425" cy="455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0023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Transformaciones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11014573" cy="1938992"/>
          </a:xfrm>
          <a:prstGeom prst="rect">
            <a:avLst/>
          </a:prstGeom>
          <a:noFill/>
        </p:spPr>
        <p:txBody>
          <a:bodyPr wrap="square" rtlCol="0">
            <a:spAutoFit/>
          </a:bodyPr>
          <a:lstStyle/>
          <a:p>
            <a:pPr algn="ctr"/>
            <a:r>
              <a:rPr lang="es-MX" sz="2400" dirty="0">
                <a:solidFill>
                  <a:schemeClr val="bg1"/>
                </a:solidFill>
                <a:latin typeface="Roboto" panose="020B0604020202020204" charset="0"/>
                <a:ea typeface="Roboto" panose="020B0604020202020204" charset="0"/>
              </a:rPr>
              <a:t>Las transformaciones de CSS3 son cambios de una determinada característica de un elemento que se encuentra dentro de la estructura del documento HTML, dichos cambios se realizan de forma controlada mediante las propiedades de transformación CSS3. Entre las transformaciones más conocidas podemos mencionar: rotación, translación, escala.</a:t>
            </a:r>
            <a:endParaRPr lang="es-MX" sz="2400" dirty="0" smtClean="0">
              <a:solidFill>
                <a:schemeClr val="bg1"/>
              </a:solidFill>
              <a:latin typeface="Roboto" panose="020B0604020202020204" charset="0"/>
              <a:ea typeface="Roboto" panose="020B0604020202020204" charset="0"/>
            </a:endParaRPr>
          </a:p>
        </p:txBody>
      </p:sp>
      <p:pic>
        <p:nvPicPr>
          <p:cNvPr id="30724" name="Picture 4" descr="La nueva propiedad transform de CSS3 | Web jr.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007554"/>
            <a:ext cx="9112076" cy="330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5919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Transformaciones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11014573" cy="5262979"/>
          </a:xfrm>
          <a:prstGeom prst="rect">
            <a:avLst/>
          </a:prstGeom>
          <a:noFill/>
        </p:spPr>
        <p:txBody>
          <a:bodyPr wrap="square" rtlCol="0">
            <a:spAutoFit/>
          </a:bodyPr>
          <a:lstStyle/>
          <a:p>
            <a:r>
              <a:rPr lang="es-MX" sz="2400" dirty="0" err="1" smtClean="0">
                <a:solidFill>
                  <a:srgbClr val="00B050"/>
                </a:solidFill>
                <a:latin typeface="Roboto" panose="020B0604020202020204" charset="0"/>
                <a:ea typeface="Roboto" panose="020B0604020202020204" charset="0"/>
              </a:rPr>
              <a:t>scale</a:t>
            </a:r>
            <a:r>
              <a:rPr lang="es-MX" sz="2400" dirty="0">
                <a:solidFill>
                  <a:srgbClr val="00B050"/>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Afecta el tamaño del elemento. Esto también se aplica a la </a:t>
            </a:r>
            <a:r>
              <a:rPr lang="es-MX" sz="2400" dirty="0" err="1">
                <a:solidFill>
                  <a:schemeClr val="bg1"/>
                </a:solidFill>
                <a:latin typeface="Roboto" panose="020B0604020202020204" charset="0"/>
                <a:ea typeface="Roboto" panose="020B0604020202020204" charset="0"/>
              </a:rPr>
              <a:t>font-size</a:t>
            </a:r>
            <a:r>
              <a:rPr lang="es-MX" sz="2400" dirty="0">
                <a:solidFill>
                  <a:schemeClr val="bg1"/>
                </a:solidFill>
                <a:latin typeface="Roboto" panose="020B0604020202020204" charset="0"/>
                <a:ea typeface="Roboto" panose="020B0604020202020204" charset="0"/>
              </a:rPr>
              <a:t>, </a:t>
            </a:r>
            <a:r>
              <a:rPr lang="es-MX" sz="2400" dirty="0" err="1">
                <a:solidFill>
                  <a:schemeClr val="bg1"/>
                </a:solidFill>
                <a:latin typeface="Roboto" panose="020B0604020202020204" charset="0"/>
                <a:ea typeface="Roboto" panose="020B0604020202020204" charset="0"/>
              </a:rPr>
              <a:t>padding</a:t>
            </a:r>
            <a:r>
              <a:rPr lang="es-MX" sz="2400" dirty="0">
                <a:solidFill>
                  <a:schemeClr val="bg1"/>
                </a:solidFill>
                <a:latin typeface="Roboto" panose="020B0604020202020204" charset="0"/>
                <a:ea typeface="Roboto" panose="020B0604020202020204" charset="0"/>
              </a:rPr>
              <a:t>, </a:t>
            </a:r>
            <a:r>
              <a:rPr lang="es-MX" sz="2400" dirty="0" err="1">
                <a:solidFill>
                  <a:schemeClr val="bg1"/>
                </a:solidFill>
                <a:latin typeface="Roboto" panose="020B0604020202020204" charset="0"/>
                <a:ea typeface="Roboto" panose="020B0604020202020204" charset="0"/>
              </a:rPr>
              <a:t>height</a:t>
            </a:r>
            <a:r>
              <a:rPr lang="es-MX" sz="2400" dirty="0">
                <a:solidFill>
                  <a:schemeClr val="bg1"/>
                </a:solidFill>
                <a:latin typeface="Roboto" panose="020B0604020202020204" charset="0"/>
                <a:ea typeface="Roboto" panose="020B0604020202020204" charset="0"/>
              </a:rPr>
              <a:t>, y </a:t>
            </a:r>
            <a:r>
              <a:rPr lang="es-MX" sz="2400" dirty="0" err="1" smtClean="0">
                <a:solidFill>
                  <a:schemeClr val="bg1"/>
                </a:solidFill>
                <a:latin typeface="Roboto" panose="020B0604020202020204" charset="0"/>
                <a:ea typeface="Roboto" panose="020B0604020202020204" charset="0"/>
              </a:rPr>
              <a:t>width</a:t>
            </a:r>
            <a:r>
              <a:rPr lang="es-MX" sz="2400" dirty="0" smtClean="0">
                <a:solidFill>
                  <a:schemeClr val="bg1"/>
                </a:solidFill>
                <a:latin typeface="Roboto" panose="020B0604020202020204" charset="0"/>
                <a:ea typeface="Roboto" panose="020B0604020202020204" charset="0"/>
              </a:rPr>
              <a:t> de </a:t>
            </a:r>
            <a:r>
              <a:rPr lang="es-MX" sz="2400" dirty="0">
                <a:solidFill>
                  <a:schemeClr val="bg1"/>
                </a:solidFill>
                <a:latin typeface="Roboto" panose="020B0604020202020204" charset="0"/>
                <a:ea typeface="Roboto" panose="020B0604020202020204" charset="0"/>
              </a:rPr>
              <a:t>un elemento, también. También es una función abreviada para las funciones </a:t>
            </a:r>
            <a:r>
              <a:rPr lang="es-MX" sz="2400" dirty="0" err="1" smtClean="0">
                <a:solidFill>
                  <a:schemeClr val="bg1"/>
                </a:solidFill>
                <a:latin typeface="Roboto" panose="020B0604020202020204" charset="0"/>
                <a:ea typeface="Roboto" panose="020B0604020202020204" charset="0"/>
              </a:rPr>
              <a:t>scaleX</a:t>
            </a:r>
            <a:r>
              <a:rPr lang="es-MX" sz="2400" dirty="0" smtClean="0">
                <a:solidFill>
                  <a:schemeClr val="bg1"/>
                </a:solidFill>
                <a:latin typeface="Roboto" panose="020B0604020202020204" charset="0"/>
                <a:ea typeface="Roboto" panose="020B0604020202020204" charset="0"/>
              </a:rPr>
              <a:t> y </a:t>
            </a:r>
            <a:r>
              <a:rPr lang="es-MX" sz="2400" dirty="0" err="1">
                <a:solidFill>
                  <a:schemeClr val="bg1"/>
                </a:solidFill>
                <a:latin typeface="Roboto" panose="020B0604020202020204" charset="0"/>
                <a:ea typeface="Roboto" panose="020B0604020202020204" charset="0"/>
              </a:rPr>
              <a:t>scaleY</a:t>
            </a:r>
            <a:r>
              <a:rPr lang="es-MX" sz="2400" dirty="0">
                <a:solidFill>
                  <a:schemeClr val="bg1"/>
                </a:solidFill>
                <a:latin typeface="Roboto" panose="020B0604020202020204" charset="0"/>
                <a:ea typeface="Roboto" panose="020B0604020202020204" charset="0"/>
              </a:rPr>
              <a:t>.</a:t>
            </a:r>
          </a:p>
          <a:p>
            <a:r>
              <a:rPr lang="es-MX" sz="2400" dirty="0" err="1">
                <a:solidFill>
                  <a:srgbClr val="00B050"/>
                </a:solidFill>
                <a:latin typeface="Roboto" panose="020B0604020202020204" charset="0"/>
                <a:ea typeface="Roboto" panose="020B0604020202020204" charset="0"/>
              </a:rPr>
              <a:t>skewX</a:t>
            </a:r>
            <a:r>
              <a:rPr lang="es-MX" sz="2400" dirty="0">
                <a:solidFill>
                  <a:srgbClr val="00B050"/>
                </a:solidFill>
                <a:latin typeface="Roboto" panose="020B0604020202020204" charset="0"/>
                <a:ea typeface="Roboto" panose="020B0604020202020204" charset="0"/>
              </a:rPr>
              <a:t>()y </a:t>
            </a:r>
            <a:r>
              <a:rPr lang="es-MX" sz="2400" dirty="0" err="1">
                <a:solidFill>
                  <a:srgbClr val="00B050"/>
                </a:solidFill>
                <a:latin typeface="Roboto" panose="020B0604020202020204" charset="0"/>
                <a:ea typeface="Roboto" panose="020B0604020202020204" charset="0"/>
              </a:rPr>
              <a:t>skewY</a:t>
            </a:r>
            <a:r>
              <a:rPr lang="es-MX" sz="2400" dirty="0">
                <a:solidFill>
                  <a:srgbClr val="00B050"/>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inclina un elemento hacia la izquierda o hacia la derecha, como convertir un rectángulo en un paralelogramo. </a:t>
            </a:r>
            <a:r>
              <a:rPr lang="es-MX" sz="2400" dirty="0" err="1">
                <a:solidFill>
                  <a:schemeClr val="bg1"/>
                </a:solidFill>
                <a:latin typeface="Roboto" panose="020B0604020202020204" charset="0"/>
                <a:ea typeface="Roboto" panose="020B0604020202020204" charset="0"/>
              </a:rPr>
              <a:t>skew</a:t>
            </a:r>
            <a:r>
              <a:rPr lang="es-MX" sz="2400" dirty="0">
                <a:solidFill>
                  <a:schemeClr val="bg1"/>
                </a:solidFill>
                <a:latin typeface="Roboto" panose="020B0604020202020204" charset="0"/>
                <a:ea typeface="Roboto" panose="020B0604020202020204" charset="0"/>
              </a:rPr>
              <a:t>()es una taquigrafía que combina </a:t>
            </a:r>
            <a:r>
              <a:rPr lang="es-MX" sz="2400" dirty="0" err="1">
                <a:solidFill>
                  <a:schemeClr val="bg1"/>
                </a:solidFill>
                <a:latin typeface="Roboto" panose="020B0604020202020204" charset="0"/>
                <a:ea typeface="Roboto" panose="020B0604020202020204" charset="0"/>
              </a:rPr>
              <a:t>skewX</a:t>
            </a:r>
            <a:r>
              <a:rPr lang="es-MX" sz="2400" dirty="0" smtClean="0">
                <a:solidFill>
                  <a:schemeClr val="bg1"/>
                </a:solidFill>
                <a:latin typeface="Roboto" panose="020B0604020202020204" charset="0"/>
                <a:ea typeface="Roboto" panose="020B0604020202020204" charset="0"/>
              </a:rPr>
              <a:t>() y </a:t>
            </a:r>
            <a:r>
              <a:rPr lang="es-MX" sz="2400" dirty="0" err="1" smtClean="0">
                <a:solidFill>
                  <a:schemeClr val="bg1"/>
                </a:solidFill>
                <a:latin typeface="Roboto" panose="020B0604020202020204" charset="0"/>
                <a:ea typeface="Roboto" panose="020B0604020202020204" charset="0"/>
              </a:rPr>
              <a:t>skewY</a:t>
            </a:r>
            <a:r>
              <a:rPr lang="es-MX" sz="2400" dirty="0" smtClean="0">
                <a:solidFill>
                  <a:schemeClr val="bg1"/>
                </a:solidFill>
                <a:latin typeface="Roboto" panose="020B0604020202020204" charset="0"/>
                <a:ea typeface="Roboto" panose="020B0604020202020204" charset="0"/>
              </a:rPr>
              <a:t> acepta </a:t>
            </a:r>
            <a:r>
              <a:rPr lang="es-MX" sz="2400" dirty="0">
                <a:solidFill>
                  <a:schemeClr val="bg1"/>
                </a:solidFill>
                <a:latin typeface="Roboto" panose="020B0604020202020204" charset="0"/>
                <a:ea typeface="Roboto" panose="020B0604020202020204" charset="0"/>
              </a:rPr>
              <a:t>ambos valores.</a:t>
            </a:r>
          </a:p>
          <a:p>
            <a:r>
              <a:rPr lang="es-MX" sz="2400" dirty="0" err="1">
                <a:solidFill>
                  <a:srgbClr val="00B050"/>
                </a:solidFill>
                <a:latin typeface="Roboto" panose="020B0604020202020204" charset="0"/>
                <a:ea typeface="Roboto" panose="020B0604020202020204" charset="0"/>
              </a:rPr>
              <a:t>translate</a:t>
            </a:r>
            <a:r>
              <a:rPr lang="es-MX" sz="2400" dirty="0">
                <a:solidFill>
                  <a:srgbClr val="00B050"/>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Mueve un elemento hacia los lados o hacia arriba y hacia abajo.</a:t>
            </a:r>
          </a:p>
          <a:p>
            <a:r>
              <a:rPr lang="es-MX" sz="2400" dirty="0" err="1">
                <a:solidFill>
                  <a:srgbClr val="00B050"/>
                </a:solidFill>
                <a:latin typeface="Roboto" panose="020B0604020202020204" charset="0"/>
                <a:ea typeface="Roboto" panose="020B0604020202020204" charset="0"/>
              </a:rPr>
              <a:t>rotate</a:t>
            </a:r>
            <a:r>
              <a:rPr lang="es-MX" sz="2400" dirty="0">
                <a:solidFill>
                  <a:srgbClr val="00B050"/>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Gira el elemento en el sentido de las agujas del reloj desde su posición actual.</a:t>
            </a:r>
          </a:p>
          <a:p>
            <a:r>
              <a:rPr lang="es-MX" sz="2400" dirty="0" err="1">
                <a:solidFill>
                  <a:srgbClr val="00B050"/>
                </a:solidFill>
                <a:latin typeface="Roboto" panose="020B0604020202020204" charset="0"/>
                <a:ea typeface="Roboto" panose="020B0604020202020204" charset="0"/>
              </a:rPr>
              <a:t>matrix</a:t>
            </a:r>
            <a:r>
              <a:rPr lang="es-MX" sz="2400" dirty="0">
                <a:solidFill>
                  <a:srgbClr val="00B050"/>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Una función que probablemente no esté destinada a escribirse a mano, pero que combina todas las transformaciones en una.</a:t>
            </a:r>
          </a:p>
          <a:p>
            <a:r>
              <a:rPr lang="es-MX" sz="2400" dirty="0" err="1">
                <a:solidFill>
                  <a:srgbClr val="00B050"/>
                </a:solidFill>
                <a:latin typeface="Roboto" panose="020B0604020202020204" charset="0"/>
                <a:ea typeface="Roboto" panose="020B0604020202020204" charset="0"/>
              </a:rPr>
              <a:t>perspective</a:t>
            </a:r>
            <a:r>
              <a:rPr lang="es-MX" sz="2400" dirty="0">
                <a:solidFill>
                  <a:srgbClr val="00B050"/>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No afecta al elemento en sí, pero afecta las transformaciones de las transformaciones 3D de los elementos descendientes, lo que les permite tener una perspectiva de profundidad consistente.</a:t>
            </a: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4973705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Animaciones en CSS</a:t>
            </a:r>
            <a:endParaRPr sz="4000" b="0" dirty="0">
              <a:solidFill>
                <a:srgbClr val="00B0F0"/>
              </a:solidFill>
              <a:latin typeface="Roboto"/>
              <a:ea typeface="Roboto"/>
              <a:cs typeface="Roboto"/>
              <a:sym typeface="Roboto"/>
            </a:endParaRPr>
          </a:p>
        </p:txBody>
      </p:sp>
      <p:pic>
        <p:nvPicPr>
          <p:cNvPr id="26626" name="Picture 2" descr="Girfa : Student Help: CSS Ani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167" y="1068562"/>
            <a:ext cx="9195666" cy="4892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3426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Animaciones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11014573" cy="1938992"/>
          </a:xfrm>
          <a:prstGeom prst="rect">
            <a:avLst/>
          </a:prstGeom>
          <a:noFill/>
        </p:spPr>
        <p:txBody>
          <a:bodyPr wrap="square" rtlCol="0">
            <a:spAutoFit/>
          </a:bodyPr>
          <a:lstStyle/>
          <a:p>
            <a:pPr algn="ctr"/>
            <a:r>
              <a:rPr lang="es-MX" sz="2400" dirty="0">
                <a:solidFill>
                  <a:schemeClr val="bg1"/>
                </a:solidFill>
                <a:latin typeface="Roboto" panose="020B0604020202020204" charset="0"/>
                <a:ea typeface="Roboto" panose="020B0604020202020204" charset="0"/>
              </a:rPr>
              <a:t>Las animaciones son una nueva característica introducida en CSS3, gracias a ellas ahora podemos aplicar animaciones a cualquier elemento, básicamente consiste en cambiar el estilo de un elemento de forma controlada; por ejemplo podemos hacer que un elemento cambie de color, dimensión, o cualquier propiedad que admita de acuerdo al tipo de elemento que </a:t>
            </a:r>
            <a:r>
              <a:rPr lang="es-MX" sz="2400" dirty="0" smtClean="0">
                <a:solidFill>
                  <a:schemeClr val="bg1"/>
                </a:solidFill>
                <a:latin typeface="Roboto" panose="020B0604020202020204" charset="0"/>
                <a:ea typeface="Roboto" panose="020B0604020202020204" charset="0"/>
              </a:rPr>
              <a:t>sea.</a:t>
            </a:r>
          </a:p>
        </p:txBody>
      </p:sp>
      <p:pic>
        <p:nvPicPr>
          <p:cNvPr id="29698" name="Picture 2" descr="11 Practical Web Animation Cour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309" y="3007554"/>
            <a:ext cx="6082705" cy="342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2447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Animaciones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88713" y="1068562"/>
            <a:ext cx="11014573" cy="3785652"/>
          </a:xfrm>
          <a:prstGeom prst="rect">
            <a:avLst/>
          </a:prstGeom>
          <a:noFill/>
        </p:spPr>
        <p:txBody>
          <a:bodyPr wrap="square" rtlCol="0">
            <a:spAutoFit/>
          </a:bodyPr>
          <a:lstStyle/>
          <a:p>
            <a:r>
              <a:rPr lang="es-MX" sz="2400" dirty="0" err="1" smtClean="0">
                <a:solidFill>
                  <a:srgbClr val="00B050"/>
                </a:solidFill>
                <a:latin typeface="Roboto" panose="020B0604020202020204" charset="0"/>
                <a:ea typeface="Roboto" panose="020B0604020202020204" charset="0"/>
              </a:rPr>
              <a:t>animation-name</a:t>
            </a:r>
            <a:r>
              <a:rPr lang="es-MX" sz="2400" dirty="0" smtClean="0">
                <a:solidFill>
                  <a:srgbClr val="00B050"/>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C</a:t>
            </a:r>
            <a:r>
              <a:rPr lang="es-MX" sz="2400" dirty="0" smtClean="0">
                <a:solidFill>
                  <a:schemeClr val="bg1"/>
                </a:solidFill>
                <a:latin typeface="Roboto" panose="020B0604020202020204" charset="0"/>
                <a:ea typeface="Roboto" panose="020B0604020202020204" charset="0"/>
              </a:rPr>
              <a:t>on esta propiedad definimos el nombre de la animación </a:t>
            </a:r>
          </a:p>
          <a:p>
            <a:endParaRPr lang="es-MX" sz="2400" dirty="0">
              <a:solidFill>
                <a:schemeClr val="bg1"/>
              </a:solidFill>
              <a:latin typeface="Roboto" panose="020B0604020202020204" charset="0"/>
              <a:ea typeface="Roboto" panose="020B0604020202020204" charset="0"/>
            </a:endParaRPr>
          </a:p>
          <a:p>
            <a:r>
              <a:rPr lang="es-MX" sz="2400" dirty="0" err="1" smtClean="0">
                <a:solidFill>
                  <a:srgbClr val="00B050"/>
                </a:solidFill>
                <a:latin typeface="Roboto" panose="020B0604020202020204" charset="0"/>
                <a:ea typeface="Roboto" panose="020B0604020202020204" charset="0"/>
              </a:rPr>
              <a:t>animation-duration</a:t>
            </a:r>
            <a:r>
              <a:rPr lang="es-MX" sz="2400" dirty="0" smtClean="0">
                <a:solidFill>
                  <a:srgbClr val="00B050"/>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C</a:t>
            </a:r>
            <a:r>
              <a:rPr lang="es-MX" sz="2400" dirty="0" smtClean="0">
                <a:solidFill>
                  <a:schemeClr val="bg1"/>
                </a:solidFill>
                <a:latin typeface="Roboto" panose="020B0604020202020204" charset="0"/>
                <a:ea typeface="Roboto" panose="020B0604020202020204" charset="0"/>
              </a:rPr>
              <a:t>on esta propiedad indicamos la duración de la animación en segundos o ms. Ejemplo 0.5s.</a:t>
            </a:r>
          </a:p>
          <a:p>
            <a:r>
              <a:rPr lang="es-MX" sz="2400" dirty="0" smtClean="0">
                <a:solidFill>
                  <a:schemeClr val="bg1"/>
                </a:solidFill>
                <a:latin typeface="Roboto" panose="020B0604020202020204" charset="0"/>
                <a:ea typeface="Roboto" panose="020B0604020202020204" charset="0"/>
              </a:rPr>
              <a:t> </a:t>
            </a:r>
            <a:endParaRPr lang="es-MX" sz="2400" dirty="0">
              <a:solidFill>
                <a:schemeClr val="bg1"/>
              </a:solidFill>
              <a:latin typeface="Roboto" panose="020B0604020202020204" charset="0"/>
              <a:ea typeface="Roboto" panose="020B0604020202020204" charset="0"/>
            </a:endParaRPr>
          </a:p>
          <a:p>
            <a:r>
              <a:rPr lang="es-MX" sz="2400" dirty="0" err="1" smtClean="0">
                <a:solidFill>
                  <a:srgbClr val="00B050"/>
                </a:solidFill>
                <a:latin typeface="Roboto" panose="020B0604020202020204" charset="0"/>
                <a:ea typeface="Roboto" panose="020B0604020202020204" charset="0"/>
              </a:rPr>
              <a:t>animation-timing-function</a:t>
            </a:r>
            <a:r>
              <a:rPr lang="es-MX" sz="2400" dirty="0" smtClean="0">
                <a:solidFill>
                  <a:schemeClr val="bg1"/>
                </a:solidFill>
                <a:latin typeface="Roboto" panose="020B0604020202020204" charset="0"/>
                <a:ea typeface="Roboto" panose="020B0604020202020204" charset="0"/>
              </a:rPr>
              <a:t>: Con esta esta propiedad indicamos el tiempo a lo largo de esa animación por medio de los siguientes valores </a:t>
            </a:r>
            <a:r>
              <a:rPr lang="es-MX" sz="2400" dirty="0" err="1" smtClean="0">
                <a:solidFill>
                  <a:schemeClr val="bg1"/>
                </a:solidFill>
                <a:latin typeface="Roboto" panose="020B0604020202020204" charset="0"/>
                <a:ea typeface="Roboto" panose="020B0604020202020204" charset="0"/>
              </a:rPr>
              <a:t>ease</a:t>
            </a:r>
            <a:r>
              <a:rPr lang="es-MX" sz="2400" dirty="0" smtClean="0">
                <a:solidFill>
                  <a:schemeClr val="bg1"/>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 linear | </a:t>
            </a:r>
            <a:r>
              <a:rPr lang="es-MX" sz="2400" dirty="0" err="1">
                <a:solidFill>
                  <a:schemeClr val="bg1"/>
                </a:solidFill>
                <a:latin typeface="Roboto" panose="020B0604020202020204" charset="0"/>
                <a:ea typeface="Roboto" panose="020B0604020202020204" charset="0"/>
              </a:rPr>
              <a:t>ease</a:t>
            </a:r>
            <a:r>
              <a:rPr lang="es-MX" sz="2400" dirty="0">
                <a:solidFill>
                  <a:schemeClr val="bg1"/>
                </a:solidFill>
                <a:latin typeface="Roboto" panose="020B0604020202020204" charset="0"/>
                <a:ea typeface="Roboto" panose="020B0604020202020204" charset="0"/>
              </a:rPr>
              <a:t>-in | </a:t>
            </a:r>
            <a:r>
              <a:rPr lang="es-MX" sz="2400" dirty="0" err="1">
                <a:solidFill>
                  <a:schemeClr val="bg1"/>
                </a:solidFill>
                <a:latin typeface="Roboto" panose="020B0604020202020204" charset="0"/>
                <a:ea typeface="Roboto" panose="020B0604020202020204" charset="0"/>
              </a:rPr>
              <a:t>ease-out</a:t>
            </a:r>
            <a:r>
              <a:rPr lang="es-MX" sz="2400" dirty="0">
                <a:solidFill>
                  <a:schemeClr val="bg1"/>
                </a:solidFill>
                <a:latin typeface="Roboto" panose="020B0604020202020204" charset="0"/>
                <a:ea typeface="Roboto" panose="020B0604020202020204" charset="0"/>
              </a:rPr>
              <a:t> | </a:t>
            </a:r>
            <a:r>
              <a:rPr lang="es-MX" sz="2400" dirty="0" err="1">
                <a:solidFill>
                  <a:schemeClr val="bg1"/>
                </a:solidFill>
                <a:latin typeface="Roboto" panose="020B0604020202020204" charset="0"/>
                <a:ea typeface="Roboto" panose="020B0604020202020204" charset="0"/>
              </a:rPr>
              <a:t>ease</a:t>
            </a:r>
            <a:r>
              <a:rPr lang="es-MX" sz="2400" dirty="0">
                <a:solidFill>
                  <a:schemeClr val="bg1"/>
                </a:solidFill>
                <a:latin typeface="Roboto" panose="020B0604020202020204" charset="0"/>
                <a:ea typeface="Roboto" panose="020B0604020202020204" charset="0"/>
              </a:rPr>
              <a:t>-in-</a:t>
            </a:r>
            <a:r>
              <a:rPr lang="es-MX" sz="2400" dirty="0" err="1">
                <a:solidFill>
                  <a:schemeClr val="bg1"/>
                </a:solidFill>
                <a:latin typeface="Roboto" panose="020B0604020202020204" charset="0"/>
                <a:ea typeface="Roboto" panose="020B0604020202020204" charset="0"/>
              </a:rPr>
              <a:t>out</a:t>
            </a:r>
            <a:r>
              <a:rPr lang="es-MX" sz="2400" dirty="0">
                <a:solidFill>
                  <a:schemeClr val="bg1"/>
                </a:solidFill>
                <a:latin typeface="Roboto" panose="020B0604020202020204" charset="0"/>
                <a:ea typeface="Roboto" panose="020B0604020202020204" charset="0"/>
              </a:rPr>
              <a:t> | </a:t>
            </a:r>
            <a:r>
              <a:rPr lang="es-MX" sz="2400" dirty="0" err="1">
                <a:solidFill>
                  <a:schemeClr val="bg1"/>
                </a:solidFill>
                <a:latin typeface="Roboto" panose="020B0604020202020204" charset="0"/>
                <a:ea typeface="Roboto" panose="020B0604020202020204" charset="0"/>
              </a:rPr>
              <a:t>cubic-bezier</a:t>
            </a:r>
            <a:r>
              <a:rPr lang="es-MX" sz="2400" dirty="0">
                <a:solidFill>
                  <a:schemeClr val="bg1"/>
                </a:solidFill>
                <a:latin typeface="Roboto" panose="020B0604020202020204" charset="0"/>
                <a:ea typeface="Roboto" panose="020B0604020202020204" charset="0"/>
              </a:rPr>
              <a:t>(A, B, C, D</a:t>
            </a:r>
            <a:r>
              <a:rPr lang="es-MX" sz="2400" dirty="0" smtClean="0">
                <a:solidFill>
                  <a:schemeClr val="bg1"/>
                </a:solidFill>
                <a:latin typeface="Roboto" panose="020B0604020202020204" charset="0"/>
                <a:ea typeface="Roboto" panose="020B0604020202020204" charset="0"/>
              </a:rPr>
              <a:t>).</a:t>
            </a:r>
          </a:p>
          <a:p>
            <a:endParaRPr lang="es-MX" sz="2400" dirty="0">
              <a:solidFill>
                <a:schemeClr val="bg1"/>
              </a:solidFill>
              <a:latin typeface="Roboto" panose="020B0604020202020204" charset="0"/>
              <a:ea typeface="Roboto" panose="020B0604020202020204" charset="0"/>
            </a:endParaRPr>
          </a:p>
          <a:p>
            <a:r>
              <a:rPr lang="es-MX" sz="2400" dirty="0" err="1" smtClean="0">
                <a:solidFill>
                  <a:srgbClr val="00B050"/>
                </a:solidFill>
                <a:latin typeface="Roboto" panose="020B0604020202020204" charset="0"/>
                <a:ea typeface="Roboto" panose="020B0604020202020204" charset="0"/>
              </a:rPr>
              <a:t>animation-delay</a:t>
            </a:r>
            <a:r>
              <a:rPr lang="es-MX" sz="2400" dirty="0" smtClean="0">
                <a:solidFill>
                  <a:srgbClr val="00B050"/>
                </a:solidFill>
                <a:latin typeface="Roboto" panose="020B0604020202020204" charset="0"/>
                <a:ea typeface="Roboto" panose="020B0604020202020204" charset="0"/>
              </a:rPr>
              <a:t>: </a:t>
            </a:r>
            <a:r>
              <a:rPr lang="es-MX" sz="2400" dirty="0" smtClean="0">
                <a:solidFill>
                  <a:schemeClr val="bg1"/>
                </a:solidFill>
                <a:latin typeface="Roboto" panose="020B0604020202020204" charset="0"/>
                <a:ea typeface="Roboto" panose="020B0604020202020204" charset="0"/>
              </a:rPr>
              <a:t>Definimos el retraso de esa animación. </a:t>
            </a:r>
            <a:r>
              <a:rPr lang="es-MX" sz="2400" dirty="0" err="1" smtClean="0">
                <a:solidFill>
                  <a:schemeClr val="bg1"/>
                </a:solidFill>
                <a:latin typeface="Roboto" panose="020B0604020202020204" charset="0"/>
                <a:ea typeface="Roboto" panose="020B0604020202020204" charset="0"/>
              </a:rPr>
              <a:t>Ej</a:t>
            </a:r>
            <a:r>
              <a:rPr lang="es-MX" sz="2400" dirty="0" smtClean="0">
                <a:solidFill>
                  <a:schemeClr val="bg1"/>
                </a:solidFill>
                <a:latin typeface="Roboto" panose="020B0604020202020204" charset="0"/>
                <a:ea typeface="Roboto" panose="020B0604020202020204" charset="0"/>
              </a:rPr>
              <a:t> 1s.</a:t>
            </a:r>
            <a:endParaRPr lang="es-MX" sz="2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910883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Grids</a:t>
            </a:r>
            <a:endParaRPr sz="4000" b="0" dirty="0">
              <a:solidFill>
                <a:srgbClr val="00B0F0"/>
              </a:solidFill>
              <a:latin typeface="Roboto"/>
              <a:ea typeface="Roboto"/>
              <a:cs typeface="Roboto"/>
              <a:sym typeface="Roboto"/>
            </a:endParaRPr>
          </a:p>
        </p:txBody>
      </p:sp>
      <p:sp>
        <p:nvSpPr>
          <p:cNvPr id="2" name="Rectángulo 1"/>
          <p:cNvSpPr/>
          <p:nvPr/>
        </p:nvSpPr>
        <p:spPr>
          <a:xfrm>
            <a:off x="827314" y="1329819"/>
            <a:ext cx="10537371" cy="3785652"/>
          </a:xfrm>
          <a:prstGeom prst="rect">
            <a:avLst/>
          </a:prstGeom>
        </p:spPr>
        <p:txBody>
          <a:bodyPr wrap="square">
            <a:spAutoFit/>
          </a:bodyPr>
          <a:lstStyle/>
          <a:p>
            <a:r>
              <a:rPr lang="es-MX" sz="2400" dirty="0">
                <a:solidFill>
                  <a:srgbClr val="00B050"/>
                </a:solidFill>
              </a:rPr>
              <a:t>Contenedor: </a:t>
            </a:r>
            <a:r>
              <a:rPr lang="es-MX" sz="2400" dirty="0">
                <a:solidFill>
                  <a:schemeClr val="bg1"/>
                </a:solidFill>
              </a:rPr>
              <a:t>El elemento padre contenedor que definirá la cuadrícula o rejilla.</a:t>
            </a:r>
          </a:p>
          <a:p>
            <a:r>
              <a:rPr lang="es-MX" sz="2400" dirty="0">
                <a:solidFill>
                  <a:srgbClr val="00B050"/>
                </a:solidFill>
              </a:rPr>
              <a:t>Ítem: </a:t>
            </a:r>
            <a:r>
              <a:rPr lang="es-MX" sz="2400" dirty="0">
                <a:solidFill>
                  <a:schemeClr val="bg1"/>
                </a:solidFill>
              </a:rPr>
              <a:t>Cada uno de los hijos que contiene la cuadrícula (elemento contenedor).</a:t>
            </a:r>
          </a:p>
          <a:p>
            <a:r>
              <a:rPr lang="es-MX" sz="2400" dirty="0">
                <a:solidFill>
                  <a:srgbClr val="00B050"/>
                </a:solidFill>
              </a:rPr>
              <a:t>Celda (</a:t>
            </a:r>
            <a:r>
              <a:rPr lang="es-MX" sz="2400" dirty="0" err="1">
                <a:solidFill>
                  <a:srgbClr val="00B050"/>
                </a:solidFill>
              </a:rPr>
              <a:t>grid</a:t>
            </a:r>
            <a:r>
              <a:rPr lang="es-MX" sz="2400" dirty="0">
                <a:solidFill>
                  <a:srgbClr val="00B050"/>
                </a:solidFill>
              </a:rPr>
              <a:t> </a:t>
            </a:r>
            <a:r>
              <a:rPr lang="es-MX" sz="2400" dirty="0" err="1">
                <a:solidFill>
                  <a:srgbClr val="00B050"/>
                </a:solidFill>
              </a:rPr>
              <a:t>cell</a:t>
            </a:r>
            <a:r>
              <a:rPr lang="es-MX" sz="2400" dirty="0">
                <a:solidFill>
                  <a:srgbClr val="00B050"/>
                </a:solidFill>
              </a:rPr>
              <a:t>): </a:t>
            </a:r>
            <a:r>
              <a:rPr lang="es-MX" sz="2400" dirty="0">
                <a:solidFill>
                  <a:schemeClr val="bg1"/>
                </a:solidFill>
              </a:rPr>
              <a:t>Cada uno de los cuadritos (unidad mínima) de la cuadrícula.</a:t>
            </a:r>
          </a:p>
          <a:p>
            <a:r>
              <a:rPr lang="es-MX" sz="2400" dirty="0" err="1">
                <a:solidFill>
                  <a:srgbClr val="00B050"/>
                </a:solidFill>
              </a:rPr>
              <a:t>Area</a:t>
            </a:r>
            <a:r>
              <a:rPr lang="es-MX" sz="2400" dirty="0">
                <a:solidFill>
                  <a:srgbClr val="00B050"/>
                </a:solidFill>
              </a:rPr>
              <a:t> (</a:t>
            </a:r>
            <a:r>
              <a:rPr lang="es-MX" sz="2400" dirty="0" err="1">
                <a:solidFill>
                  <a:srgbClr val="00B050"/>
                </a:solidFill>
              </a:rPr>
              <a:t>grid</a:t>
            </a:r>
            <a:r>
              <a:rPr lang="es-MX" sz="2400" dirty="0">
                <a:solidFill>
                  <a:srgbClr val="00B050"/>
                </a:solidFill>
              </a:rPr>
              <a:t> </a:t>
            </a:r>
            <a:r>
              <a:rPr lang="es-MX" sz="2400" dirty="0" err="1">
                <a:solidFill>
                  <a:srgbClr val="00B050"/>
                </a:solidFill>
              </a:rPr>
              <a:t>area</a:t>
            </a:r>
            <a:r>
              <a:rPr lang="es-MX" sz="2400" dirty="0">
                <a:solidFill>
                  <a:srgbClr val="00B050"/>
                </a:solidFill>
              </a:rPr>
              <a:t>): </a:t>
            </a:r>
            <a:r>
              <a:rPr lang="es-MX" sz="2400" dirty="0">
                <a:solidFill>
                  <a:schemeClr val="bg1"/>
                </a:solidFill>
              </a:rPr>
              <a:t>Región o conjunto de celdas de la cuadrícula.</a:t>
            </a:r>
          </a:p>
          <a:p>
            <a:r>
              <a:rPr lang="es-MX" sz="2400" dirty="0">
                <a:solidFill>
                  <a:srgbClr val="00B050"/>
                </a:solidFill>
              </a:rPr>
              <a:t>Banda (</a:t>
            </a:r>
            <a:r>
              <a:rPr lang="es-MX" sz="2400" dirty="0" err="1">
                <a:solidFill>
                  <a:srgbClr val="00B050"/>
                </a:solidFill>
              </a:rPr>
              <a:t>grid</a:t>
            </a:r>
            <a:r>
              <a:rPr lang="es-MX" sz="2400" dirty="0">
                <a:solidFill>
                  <a:srgbClr val="00B050"/>
                </a:solidFill>
              </a:rPr>
              <a:t> </a:t>
            </a:r>
            <a:r>
              <a:rPr lang="es-MX" sz="2400" dirty="0" err="1">
                <a:solidFill>
                  <a:srgbClr val="00B050"/>
                </a:solidFill>
              </a:rPr>
              <a:t>track</a:t>
            </a:r>
            <a:r>
              <a:rPr lang="es-MX" sz="2400" dirty="0">
                <a:solidFill>
                  <a:srgbClr val="00B050"/>
                </a:solidFill>
              </a:rPr>
              <a:t>): </a:t>
            </a:r>
            <a:r>
              <a:rPr lang="es-MX" sz="2400" dirty="0">
                <a:solidFill>
                  <a:schemeClr val="bg1"/>
                </a:solidFill>
              </a:rPr>
              <a:t>Banda horizontal o vertical de celdas de la cuadrícula.</a:t>
            </a:r>
          </a:p>
          <a:p>
            <a:r>
              <a:rPr lang="es-MX" sz="2400" dirty="0">
                <a:solidFill>
                  <a:srgbClr val="00B050"/>
                </a:solidFill>
              </a:rPr>
              <a:t>Línea (</a:t>
            </a:r>
            <a:r>
              <a:rPr lang="es-MX" sz="2400" dirty="0" err="1">
                <a:solidFill>
                  <a:srgbClr val="00B050"/>
                </a:solidFill>
              </a:rPr>
              <a:t>grid</a:t>
            </a:r>
            <a:r>
              <a:rPr lang="es-MX" sz="2400" dirty="0">
                <a:solidFill>
                  <a:srgbClr val="00B050"/>
                </a:solidFill>
              </a:rPr>
              <a:t> line): </a:t>
            </a:r>
            <a:r>
              <a:rPr lang="es-MX" sz="2400" dirty="0">
                <a:solidFill>
                  <a:schemeClr val="bg1"/>
                </a:solidFill>
              </a:rPr>
              <a:t>Separador horizontal o vertical de las celdas de la cuadrícula.</a:t>
            </a:r>
            <a:endParaRPr lang="en-US" sz="2400" dirty="0">
              <a:solidFill>
                <a:schemeClr val="bg1"/>
              </a:solidFill>
            </a:endParaRPr>
          </a:p>
        </p:txBody>
      </p:sp>
    </p:spTree>
    <p:extLst>
      <p:ext uri="{BB962C8B-B14F-4D97-AF65-F5344CB8AC3E}">
        <p14:creationId xmlns:p14="http://schemas.microsoft.com/office/powerpoint/2010/main" val="2185163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Animaciones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88713" y="1190628"/>
            <a:ext cx="11014573" cy="4524315"/>
          </a:xfrm>
          <a:prstGeom prst="rect">
            <a:avLst/>
          </a:prstGeom>
          <a:noFill/>
        </p:spPr>
        <p:txBody>
          <a:bodyPr wrap="square" rtlCol="0">
            <a:spAutoFit/>
          </a:bodyPr>
          <a:lstStyle/>
          <a:p>
            <a:r>
              <a:rPr lang="es-MX" sz="2400" dirty="0" err="1" smtClean="0">
                <a:solidFill>
                  <a:srgbClr val="00B050"/>
                </a:solidFill>
                <a:latin typeface="Roboto" panose="020B0604020202020204" charset="0"/>
                <a:ea typeface="Roboto" panose="020B0604020202020204" charset="0"/>
              </a:rPr>
              <a:t>animation-iteration-count</a:t>
            </a:r>
            <a:r>
              <a:rPr lang="es-MX" sz="2400" dirty="0" smtClean="0">
                <a:solidFill>
                  <a:srgbClr val="00B050"/>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I</a:t>
            </a:r>
            <a:r>
              <a:rPr lang="es-MX" sz="2400" dirty="0" smtClean="0">
                <a:solidFill>
                  <a:schemeClr val="bg1"/>
                </a:solidFill>
                <a:latin typeface="Roboto" panose="020B0604020202020204" charset="0"/>
                <a:ea typeface="Roboto" panose="020B0604020202020204" charset="0"/>
              </a:rPr>
              <a:t>ndicamos el numero de veces a repetirse la </a:t>
            </a:r>
            <a:r>
              <a:rPr lang="es-MX" sz="2400" dirty="0" err="1" smtClean="0">
                <a:solidFill>
                  <a:schemeClr val="bg1"/>
                </a:solidFill>
                <a:latin typeface="Roboto" panose="020B0604020202020204" charset="0"/>
                <a:ea typeface="Roboto" panose="020B0604020202020204" charset="0"/>
              </a:rPr>
              <a:t>animacion</a:t>
            </a:r>
            <a:r>
              <a:rPr lang="es-MX" sz="2400" dirty="0" smtClean="0">
                <a:solidFill>
                  <a:schemeClr val="bg1"/>
                </a:solidFill>
                <a:latin typeface="Roboto" panose="020B0604020202020204" charset="0"/>
                <a:ea typeface="Roboto" panose="020B0604020202020204" charset="0"/>
              </a:rPr>
              <a:t> y los valores serian por ejemplo: 1 | 2 | </a:t>
            </a:r>
            <a:r>
              <a:rPr lang="es-MX" sz="2400" dirty="0" err="1" smtClean="0">
                <a:solidFill>
                  <a:schemeClr val="bg1"/>
                </a:solidFill>
                <a:latin typeface="Roboto" panose="020B0604020202020204" charset="0"/>
                <a:ea typeface="Roboto" panose="020B0604020202020204" charset="0"/>
              </a:rPr>
              <a:t>infinite</a:t>
            </a:r>
            <a:r>
              <a:rPr lang="es-MX" sz="2400" dirty="0" smtClean="0">
                <a:solidFill>
                  <a:schemeClr val="bg1"/>
                </a:solidFill>
                <a:latin typeface="Roboto" panose="020B0604020202020204" charset="0"/>
                <a:ea typeface="Roboto" panose="020B0604020202020204" charset="0"/>
              </a:rPr>
              <a:t> </a:t>
            </a:r>
            <a:endParaRPr lang="es-MX" sz="2400" dirty="0">
              <a:solidFill>
                <a:schemeClr val="bg1"/>
              </a:solidFill>
              <a:latin typeface="Roboto" panose="020B0604020202020204" charset="0"/>
              <a:ea typeface="Roboto" panose="020B0604020202020204" charset="0"/>
            </a:endParaRPr>
          </a:p>
          <a:p>
            <a:endParaRPr lang="es-MX" sz="2400" dirty="0" smtClean="0">
              <a:solidFill>
                <a:srgbClr val="00B050"/>
              </a:solidFill>
              <a:latin typeface="Roboto" panose="020B0604020202020204" charset="0"/>
              <a:ea typeface="Roboto" panose="020B0604020202020204" charset="0"/>
            </a:endParaRPr>
          </a:p>
          <a:p>
            <a:r>
              <a:rPr lang="es-MX" sz="2400" dirty="0" err="1" smtClean="0">
                <a:solidFill>
                  <a:srgbClr val="00B050"/>
                </a:solidFill>
                <a:latin typeface="Roboto" panose="020B0604020202020204" charset="0"/>
                <a:ea typeface="Roboto" panose="020B0604020202020204" charset="0"/>
              </a:rPr>
              <a:t>animation-direction</a:t>
            </a:r>
            <a:r>
              <a:rPr lang="es-MX" sz="2400" dirty="0" smtClean="0">
                <a:solidFill>
                  <a:srgbClr val="00B050"/>
                </a:solidFill>
                <a:latin typeface="Roboto" panose="020B0604020202020204" charset="0"/>
                <a:ea typeface="Roboto" panose="020B0604020202020204" charset="0"/>
              </a:rPr>
              <a:t>: </a:t>
            </a:r>
            <a:r>
              <a:rPr lang="es-MX" sz="2400" dirty="0" smtClean="0">
                <a:solidFill>
                  <a:schemeClr val="bg1"/>
                </a:solidFill>
                <a:latin typeface="Roboto" panose="020B0604020202020204" charset="0"/>
                <a:ea typeface="Roboto" panose="020B0604020202020204" charset="0"/>
              </a:rPr>
              <a:t>Indicamos la dirección de la animación normal </a:t>
            </a:r>
            <a:r>
              <a:rPr lang="es-MX" sz="2400" dirty="0">
                <a:solidFill>
                  <a:schemeClr val="bg1"/>
                </a:solidFill>
                <a:latin typeface="Roboto" panose="020B0604020202020204" charset="0"/>
                <a:ea typeface="Roboto" panose="020B0604020202020204" charset="0"/>
              </a:rPr>
              <a:t>| reverse | </a:t>
            </a:r>
            <a:r>
              <a:rPr lang="es-MX" sz="2400" dirty="0" err="1">
                <a:solidFill>
                  <a:schemeClr val="bg1"/>
                </a:solidFill>
                <a:latin typeface="Roboto" panose="020B0604020202020204" charset="0"/>
                <a:ea typeface="Roboto" panose="020B0604020202020204" charset="0"/>
              </a:rPr>
              <a:t>alternate</a:t>
            </a:r>
            <a:r>
              <a:rPr lang="es-MX" sz="2400" dirty="0">
                <a:solidFill>
                  <a:schemeClr val="bg1"/>
                </a:solidFill>
                <a:latin typeface="Roboto" panose="020B0604020202020204" charset="0"/>
                <a:ea typeface="Roboto" panose="020B0604020202020204" charset="0"/>
              </a:rPr>
              <a:t> | </a:t>
            </a:r>
            <a:r>
              <a:rPr lang="es-MX" sz="2400" dirty="0" err="1">
                <a:solidFill>
                  <a:schemeClr val="bg1"/>
                </a:solidFill>
                <a:latin typeface="Roboto" panose="020B0604020202020204" charset="0"/>
                <a:ea typeface="Roboto" panose="020B0604020202020204" charset="0"/>
              </a:rPr>
              <a:t>alternate</a:t>
            </a:r>
            <a:r>
              <a:rPr lang="es-MX" sz="2400" dirty="0">
                <a:solidFill>
                  <a:schemeClr val="bg1"/>
                </a:solidFill>
                <a:latin typeface="Roboto" panose="020B0604020202020204" charset="0"/>
                <a:ea typeface="Roboto" panose="020B0604020202020204" charset="0"/>
              </a:rPr>
              <a:t>-reverse</a:t>
            </a:r>
          </a:p>
          <a:p>
            <a:endParaRPr lang="es-MX" sz="2400" dirty="0" smtClean="0">
              <a:solidFill>
                <a:srgbClr val="00B050"/>
              </a:solidFill>
              <a:latin typeface="Roboto" panose="020B0604020202020204" charset="0"/>
              <a:ea typeface="Roboto" panose="020B0604020202020204" charset="0"/>
            </a:endParaRPr>
          </a:p>
          <a:p>
            <a:r>
              <a:rPr lang="es-MX" sz="2400" dirty="0" err="1" smtClean="0">
                <a:solidFill>
                  <a:srgbClr val="00B050"/>
                </a:solidFill>
                <a:latin typeface="Roboto" panose="020B0604020202020204" charset="0"/>
                <a:ea typeface="Roboto" panose="020B0604020202020204" charset="0"/>
              </a:rPr>
              <a:t>animation-fill-mode</a:t>
            </a:r>
            <a:r>
              <a:rPr lang="es-MX" sz="2400" dirty="0" smtClean="0">
                <a:solidFill>
                  <a:srgbClr val="00B050"/>
                </a:solidFill>
                <a:latin typeface="Roboto" panose="020B0604020202020204" charset="0"/>
                <a:ea typeface="Roboto" panose="020B0604020202020204" charset="0"/>
              </a:rPr>
              <a:t>:</a:t>
            </a:r>
            <a:r>
              <a:rPr lang="es-MX" sz="2400" dirty="0">
                <a:solidFill>
                  <a:schemeClr val="bg1"/>
                </a:solidFill>
                <a:latin typeface="Roboto" panose="020B0604020202020204" charset="0"/>
                <a:ea typeface="Roboto" panose="020B0604020202020204" charset="0"/>
              </a:rPr>
              <a:t>	 </a:t>
            </a:r>
            <a:r>
              <a:rPr lang="es-MX" sz="2400" dirty="0" smtClean="0">
                <a:solidFill>
                  <a:schemeClr val="bg1"/>
                </a:solidFill>
                <a:latin typeface="Roboto" panose="020B0604020202020204" charset="0"/>
                <a:ea typeface="Roboto" panose="020B0604020202020204" charset="0"/>
              </a:rPr>
              <a:t>Podemos </a:t>
            </a:r>
            <a:r>
              <a:rPr lang="es-MX" sz="2400" dirty="0">
                <a:solidFill>
                  <a:schemeClr val="bg1"/>
                </a:solidFill>
                <a:latin typeface="Roboto" panose="020B0604020202020204" charset="0"/>
                <a:ea typeface="Roboto" panose="020B0604020202020204" charset="0"/>
              </a:rPr>
              <a:t>indicar que debe mostrar la animación cuando ha finalizado y ya no se está reproduciendo; si mostrar el estado inicial (</a:t>
            </a:r>
            <a:r>
              <a:rPr lang="es-MX" sz="2400" dirty="0" err="1">
                <a:solidFill>
                  <a:schemeClr val="bg1"/>
                </a:solidFill>
                <a:latin typeface="Roboto" panose="020B0604020202020204" charset="0"/>
                <a:ea typeface="Roboto" panose="020B0604020202020204" charset="0"/>
              </a:rPr>
              <a:t>backwards</a:t>
            </a:r>
            <a:r>
              <a:rPr lang="es-MX" sz="2400" dirty="0">
                <a:solidFill>
                  <a:schemeClr val="bg1"/>
                </a:solidFill>
                <a:latin typeface="Roboto" panose="020B0604020202020204" charset="0"/>
                <a:ea typeface="Roboto" panose="020B0604020202020204" charset="0"/>
              </a:rPr>
              <a:t>), el estado final (forwards) o una combinación de ambas (</a:t>
            </a:r>
            <a:r>
              <a:rPr lang="es-MX" sz="2400" dirty="0" err="1">
                <a:solidFill>
                  <a:schemeClr val="bg1"/>
                </a:solidFill>
                <a:latin typeface="Roboto" panose="020B0604020202020204" charset="0"/>
                <a:ea typeface="Roboto" panose="020B0604020202020204" charset="0"/>
              </a:rPr>
              <a:t>both</a:t>
            </a:r>
            <a:r>
              <a:rPr lang="es-MX" sz="2400" dirty="0">
                <a:solidFill>
                  <a:schemeClr val="bg1"/>
                </a:solidFill>
                <a:latin typeface="Roboto" panose="020B0604020202020204" charset="0"/>
                <a:ea typeface="Roboto" panose="020B0604020202020204" charset="0"/>
              </a:rPr>
              <a:t>). </a:t>
            </a:r>
            <a:endParaRPr lang="es-MX" sz="2400" dirty="0" smtClean="0">
              <a:solidFill>
                <a:schemeClr val="bg1"/>
              </a:solidFill>
              <a:latin typeface="Roboto" panose="020B0604020202020204" charset="0"/>
              <a:ea typeface="Roboto" panose="020B0604020202020204" charset="0"/>
            </a:endParaRPr>
          </a:p>
          <a:p>
            <a:endParaRPr lang="es-MX" sz="2400" dirty="0">
              <a:solidFill>
                <a:schemeClr val="bg1"/>
              </a:solidFill>
              <a:latin typeface="Roboto" panose="020B0604020202020204" charset="0"/>
              <a:ea typeface="Roboto" panose="020B0604020202020204" charset="0"/>
            </a:endParaRPr>
          </a:p>
          <a:p>
            <a:r>
              <a:rPr lang="es-MX" sz="2400" dirty="0" err="1" smtClean="0">
                <a:solidFill>
                  <a:srgbClr val="00B050"/>
                </a:solidFill>
                <a:latin typeface="Roboto" panose="020B0604020202020204" charset="0"/>
                <a:ea typeface="Roboto" panose="020B0604020202020204" charset="0"/>
              </a:rPr>
              <a:t>animation-play-state</a:t>
            </a:r>
            <a:r>
              <a:rPr lang="es-MX" sz="2400" dirty="0" smtClean="0">
                <a:solidFill>
                  <a:srgbClr val="00B050"/>
                </a:solidFill>
                <a:latin typeface="Roboto" panose="020B0604020202020204" charset="0"/>
                <a:ea typeface="Roboto" panose="020B0604020202020204" charset="0"/>
              </a:rPr>
              <a:t>:</a:t>
            </a:r>
            <a:r>
              <a:rPr lang="es-MX" sz="2400" dirty="0" smtClean="0">
                <a:solidFill>
                  <a:schemeClr val="bg1"/>
                </a:solidFill>
                <a:latin typeface="Roboto" panose="020B0604020202020204" charset="0"/>
                <a:ea typeface="Roboto" panose="020B0604020202020204" charset="0"/>
              </a:rPr>
              <a:t> Nos permite establecer la </a:t>
            </a:r>
            <a:r>
              <a:rPr lang="es-MX" sz="2400" dirty="0">
                <a:solidFill>
                  <a:schemeClr val="bg1"/>
                </a:solidFill>
                <a:latin typeface="Roboto" panose="020B0604020202020204" charset="0"/>
                <a:ea typeface="Roboto" panose="020B0604020202020204" charset="0"/>
              </a:rPr>
              <a:t>animación a estado de reproducción (running) o pausarla (</a:t>
            </a:r>
            <a:r>
              <a:rPr lang="es-MX" sz="2400" dirty="0" err="1">
                <a:solidFill>
                  <a:schemeClr val="bg1"/>
                </a:solidFill>
                <a:latin typeface="Roboto" panose="020B0604020202020204" charset="0"/>
                <a:ea typeface="Roboto" panose="020B0604020202020204" charset="0"/>
              </a:rPr>
              <a:t>paused</a:t>
            </a:r>
            <a:r>
              <a:rPr lang="es-MX" sz="2400" dirty="0">
                <a:solidFill>
                  <a:schemeClr val="bg1"/>
                </a:solidFill>
                <a:latin typeface="Roboto" panose="020B0604020202020204" charset="0"/>
                <a:ea typeface="Roboto" panose="020B0604020202020204" charset="0"/>
              </a:rPr>
              <a:t>).</a:t>
            </a: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3995336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Animaciones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88713" y="1190628"/>
            <a:ext cx="11014573" cy="4524315"/>
          </a:xfrm>
          <a:prstGeom prst="rect">
            <a:avLst/>
          </a:prstGeom>
          <a:noFill/>
        </p:spPr>
        <p:txBody>
          <a:bodyPr wrap="square" rtlCol="0">
            <a:spAutoFit/>
          </a:bodyPr>
          <a:lstStyle/>
          <a:p>
            <a:r>
              <a:rPr lang="es-MX" sz="2400" dirty="0" err="1" smtClean="0">
                <a:solidFill>
                  <a:srgbClr val="00B050"/>
                </a:solidFill>
                <a:latin typeface="Roboto" panose="020B0604020202020204" charset="0"/>
                <a:ea typeface="Roboto" panose="020B0604020202020204" charset="0"/>
              </a:rPr>
              <a:t>animation-iteration-count</a:t>
            </a:r>
            <a:r>
              <a:rPr lang="es-MX" sz="2400" dirty="0" smtClean="0">
                <a:solidFill>
                  <a:srgbClr val="00B050"/>
                </a:solidFill>
                <a:latin typeface="Roboto" panose="020B0604020202020204" charset="0"/>
                <a:ea typeface="Roboto" panose="020B0604020202020204" charset="0"/>
              </a:rPr>
              <a:t>: </a:t>
            </a:r>
            <a:r>
              <a:rPr lang="es-MX" sz="2400" dirty="0">
                <a:solidFill>
                  <a:schemeClr val="bg1"/>
                </a:solidFill>
                <a:latin typeface="Roboto" panose="020B0604020202020204" charset="0"/>
                <a:ea typeface="Roboto" panose="020B0604020202020204" charset="0"/>
              </a:rPr>
              <a:t>I</a:t>
            </a:r>
            <a:r>
              <a:rPr lang="es-MX" sz="2400" dirty="0" smtClean="0">
                <a:solidFill>
                  <a:schemeClr val="bg1"/>
                </a:solidFill>
                <a:latin typeface="Roboto" panose="020B0604020202020204" charset="0"/>
                <a:ea typeface="Roboto" panose="020B0604020202020204" charset="0"/>
              </a:rPr>
              <a:t>ndicamos el numero de veces a repetirse la </a:t>
            </a:r>
            <a:r>
              <a:rPr lang="es-MX" sz="2400" dirty="0" err="1" smtClean="0">
                <a:solidFill>
                  <a:schemeClr val="bg1"/>
                </a:solidFill>
                <a:latin typeface="Roboto" panose="020B0604020202020204" charset="0"/>
                <a:ea typeface="Roboto" panose="020B0604020202020204" charset="0"/>
              </a:rPr>
              <a:t>animacion</a:t>
            </a:r>
            <a:r>
              <a:rPr lang="es-MX" sz="2400" dirty="0" smtClean="0">
                <a:solidFill>
                  <a:schemeClr val="bg1"/>
                </a:solidFill>
                <a:latin typeface="Roboto" panose="020B0604020202020204" charset="0"/>
                <a:ea typeface="Roboto" panose="020B0604020202020204" charset="0"/>
              </a:rPr>
              <a:t> y los valores serian por ejemplo: 1 | 2 | </a:t>
            </a:r>
            <a:r>
              <a:rPr lang="es-MX" sz="2400" dirty="0" err="1" smtClean="0">
                <a:solidFill>
                  <a:schemeClr val="bg1"/>
                </a:solidFill>
                <a:latin typeface="Roboto" panose="020B0604020202020204" charset="0"/>
                <a:ea typeface="Roboto" panose="020B0604020202020204" charset="0"/>
              </a:rPr>
              <a:t>infinite</a:t>
            </a:r>
            <a:r>
              <a:rPr lang="es-MX" sz="2400" dirty="0" smtClean="0">
                <a:solidFill>
                  <a:schemeClr val="bg1"/>
                </a:solidFill>
                <a:latin typeface="Roboto" panose="020B0604020202020204" charset="0"/>
                <a:ea typeface="Roboto" panose="020B0604020202020204" charset="0"/>
              </a:rPr>
              <a:t> </a:t>
            </a:r>
            <a:endParaRPr lang="es-MX" sz="2400" dirty="0">
              <a:solidFill>
                <a:schemeClr val="bg1"/>
              </a:solidFill>
              <a:latin typeface="Roboto" panose="020B0604020202020204" charset="0"/>
              <a:ea typeface="Roboto" panose="020B0604020202020204" charset="0"/>
            </a:endParaRPr>
          </a:p>
          <a:p>
            <a:endParaRPr lang="es-MX" sz="2400" dirty="0" smtClean="0">
              <a:solidFill>
                <a:srgbClr val="00B050"/>
              </a:solidFill>
              <a:latin typeface="Roboto" panose="020B0604020202020204" charset="0"/>
              <a:ea typeface="Roboto" panose="020B0604020202020204" charset="0"/>
            </a:endParaRPr>
          </a:p>
          <a:p>
            <a:r>
              <a:rPr lang="es-MX" sz="2400" dirty="0" err="1" smtClean="0">
                <a:solidFill>
                  <a:srgbClr val="00B050"/>
                </a:solidFill>
                <a:latin typeface="Roboto" panose="020B0604020202020204" charset="0"/>
                <a:ea typeface="Roboto" panose="020B0604020202020204" charset="0"/>
              </a:rPr>
              <a:t>animation-direction</a:t>
            </a:r>
            <a:r>
              <a:rPr lang="es-MX" sz="2400" dirty="0" smtClean="0">
                <a:solidFill>
                  <a:srgbClr val="00B050"/>
                </a:solidFill>
                <a:latin typeface="Roboto" panose="020B0604020202020204" charset="0"/>
                <a:ea typeface="Roboto" panose="020B0604020202020204" charset="0"/>
              </a:rPr>
              <a:t>: </a:t>
            </a:r>
            <a:r>
              <a:rPr lang="es-MX" sz="2400" dirty="0" smtClean="0">
                <a:solidFill>
                  <a:schemeClr val="bg1"/>
                </a:solidFill>
                <a:latin typeface="Roboto" panose="020B0604020202020204" charset="0"/>
                <a:ea typeface="Roboto" panose="020B0604020202020204" charset="0"/>
              </a:rPr>
              <a:t>Indicamos la dirección de la animación normal </a:t>
            </a:r>
            <a:r>
              <a:rPr lang="es-MX" sz="2400" dirty="0">
                <a:solidFill>
                  <a:schemeClr val="bg1"/>
                </a:solidFill>
                <a:latin typeface="Roboto" panose="020B0604020202020204" charset="0"/>
                <a:ea typeface="Roboto" panose="020B0604020202020204" charset="0"/>
              </a:rPr>
              <a:t>| reverse | </a:t>
            </a:r>
            <a:r>
              <a:rPr lang="es-MX" sz="2400" dirty="0" err="1">
                <a:solidFill>
                  <a:schemeClr val="bg1"/>
                </a:solidFill>
                <a:latin typeface="Roboto" panose="020B0604020202020204" charset="0"/>
                <a:ea typeface="Roboto" panose="020B0604020202020204" charset="0"/>
              </a:rPr>
              <a:t>alternate</a:t>
            </a:r>
            <a:r>
              <a:rPr lang="es-MX" sz="2400" dirty="0">
                <a:solidFill>
                  <a:schemeClr val="bg1"/>
                </a:solidFill>
                <a:latin typeface="Roboto" panose="020B0604020202020204" charset="0"/>
                <a:ea typeface="Roboto" panose="020B0604020202020204" charset="0"/>
              </a:rPr>
              <a:t> | </a:t>
            </a:r>
            <a:r>
              <a:rPr lang="es-MX" sz="2400" dirty="0" err="1">
                <a:solidFill>
                  <a:schemeClr val="bg1"/>
                </a:solidFill>
                <a:latin typeface="Roboto" panose="020B0604020202020204" charset="0"/>
                <a:ea typeface="Roboto" panose="020B0604020202020204" charset="0"/>
              </a:rPr>
              <a:t>alternate</a:t>
            </a:r>
            <a:r>
              <a:rPr lang="es-MX" sz="2400" dirty="0">
                <a:solidFill>
                  <a:schemeClr val="bg1"/>
                </a:solidFill>
                <a:latin typeface="Roboto" panose="020B0604020202020204" charset="0"/>
                <a:ea typeface="Roboto" panose="020B0604020202020204" charset="0"/>
              </a:rPr>
              <a:t>-reverse</a:t>
            </a:r>
          </a:p>
          <a:p>
            <a:endParaRPr lang="es-MX" sz="2400" dirty="0" smtClean="0">
              <a:solidFill>
                <a:srgbClr val="00B050"/>
              </a:solidFill>
              <a:latin typeface="Roboto" panose="020B0604020202020204" charset="0"/>
              <a:ea typeface="Roboto" panose="020B0604020202020204" charset="0"/>
            </a:endParaRPr>
          </a:p>
          <a:p>
            <a:r>
              <a:rPr lang="es-MX" sz="2400" dirty="0" err="1" smtClean="0">
                <a:solidFill>
                  <a:srgbClr val="00B050"/>
                </a:solidFill>
                <a:latin typeface="Roboto" panose="020B0604020202020204" charset="0"/>
                <a:ea typeface="Roboto" panose="020B0604020202020204" charset="0"/>
              </a:rPr>
              <a:t>animation-fill-mode</a:t>
            </a:r>
            <a:r>
              <a:rPr lang="es-MX" sz="2400" dirty="0" smtClean="0">
                <a:solidFill>
                  <a:srgbClr val="00B050"/>
                </a:solidFill>
                <a:latin typeface="Roboto" panose="020B0604020202020204" charset="0"/>
                <a:ea typeface="Roboto" panose="020B0604020202020204" charset="0"/>
              </a:rPr>
              <a:t>:</a:t>
            </a:r>
            <a:r>
              <a:rPr lang="es-MX" sz="2400" dirty="0">
                <a:solidFill>
                  <a:schemeClr val="bg1"/>
                </a:solidFill>
                <a:latin typeface="Roboto" panose="020B0604020202020204" charset="0"/>
                <a:ea typeface="Roboto" panose="020B0604020202020204" charset="0"/>
              </a:rPr>
              <a:t>	 </a:t>
            </a:r>
            <a:r>
              <a:rPr lang="es-MX" sz="2400" dirty="0" smtClean="0">
                <a:solidFill>
                  <a:schemeClr val="bg1"/>
                </a:solidFill>
                <a:latin typeface="Roboto" panose="020B0604020202020204" charset="0"/>
                <a:ea typeface="Roboto" panose="020B0604020202020204" charset="0"/>
              </a:rPr>
              <a:t>Podemos </a:t>
            </a:r>
            <a:r>
              <a:rPr lang="es-MX" sz="2400" dirty="0">
                <a:solidFill>
                  <a:schemeClr val="bg1"/>
                </a:solidFill>
                <a:latin typeface="Roboto" panose="020B0604020202020204" charset="0"/>
                <a:ea typeface="Roboto" panose="020B0604020202020204" charset="0"/>
              </a:rPr>
              <a:t>indicar que debe mostrar la animación cuando ha finalizado y ya no se está reproduciendo; si mostrar el estado inicial (</a:t>
            </a:r>
            <a:r>
              <a:rPr lang="es-MX" sz="2400" dirty="0" err="1">
                <a:solidFill>
                  <a:schemeClr val="bg1"/>
                </a:solidFill>
                <a:latin typeface="Roboto" panose="020B0604020202020204" charset="0"/>
                <a:ea typeface="Roboto" panose="020B0604020202020204" charset="0"/>
              </a:rPr>
              <a:t>backwards</a:t>
            </a:r>
            <a:r>
              <a:rPr lang="es-MX" sz="2400" dirty="0">
                <a:solidFill>
                  <a:schemeClr val="bg1"/>
                </a:solidFill>
                <a:latin typeface="Roboto" panose="020B0604020202020204" charset="0"/>
                <a:ea typeface="Roboto" panose="020B0604020202020204" charset="0"/>
              </a:rPr>
              <a:t>), el estado final (forwards) o una combinación de ambas (</a:t>
            </a:r>
            <a:r>
              <a:rPr lang="es-MX" sz="2400" dirty="0" err="1">
                <a:solidFill>
                  <a:schemeClr val="bg1"/>
                </a:solidFill>
                <a:latin typeface="Roboto" panose="020B0604020202020204" charset="0"/>
                <a:ea typeface="Roboto" panose="020B0604020202020204" charset="0"/>
              </a:rPr>
              <a:t>both</a:t>
            </a:r>
            <a:r>
              <a:rPr lang="es-MX" sz="2400" dirty="0">
                <a:solidFill>
                  <a:schemeClr val="bg1"/>
                </a:solidFill>
                <a:latin typeface="Roboto" panose="020B0604020202020204" charset="0"/>
                <a:ea typeface="Roboto" panose="020B0604020202020204" charset="0"/>
              </a:rPr>
              <a:t>). </a:t>
            </a:r>
            <a:endParaRPr lang="es-MX" sz="2400" dirty="0" smtClean="0">
              <a:solidFill>
                <a:schemeClr val="bg1"/>
              </a:solidFill>
              <a:latin typeface="Roboto" panose="020B0604020202020204" charset="0"/>
              <a:ea typeface="Roboto" panose="020B0604020202020204" charset="0"/>
            </a:endParaRPr>
          </a:p>
          <a:p>
            <a:endParaRPr lang="es-MX" sz="2400" dirty="0">
              <a:solidFill>
                <a:schemeClr val="bg1"/>
              </a:solidFill>
              <a:latin typeface="Roboto" panose="020B0604020202020204" charset="0"/>
              <a:ea typeface="Roboto" panose="020B0604020202020204" charset="0"/>
            </a:endParaRPr>
          </a:p>
          <a:p>
            <a:r>
              <a:rPr lang="es-MX" sz="2400" dirty="0" err="1" smtClean="0">
                <a:solidFill>
                  <a:srgbClr val="00B050"/>
                </a:solidFill>
                <a:latin typeface="Roboto" panose="020B0604020202020204" charset="0"/>
                <a:ea typeface="Roboto" panose="020B0604020202020204" charset="0"/>
              </a:rPr>
              <a:t>animation-play-state</a:t>
            </a:r>
            <a:r>
              <a:rPr lang="es-MX" sz="2400" dirty="0" smtClean="0">
                <a:solidFill>
                  <a:srgbClr val="00B050"/>
                </a:solidFill>
                <a:latin typeface="Roboto" panose="020B0604020202020204" charset="0"/>
                <a:ea typeface="Roboto" panose="020B0604020202020204" charset="0"/>
              </a:rPr>
              <a:t>:</a:t>
            </a:r>
            <a:r>
              <a:rPr lang="es-MX" sz="2400" dirty="0" smtClean="0">
                <a:solidFill>
                  <a:schemeClr val="bg1"/>
                </a:solidFill>
                <a:latin typeface="Roboto" panose="020B0604020202020204" charset="0"/>
                <a:ea typeface="Roboto" panose="020B0604020202020204" charset="0"/>
              </a:rPr>
              <a:t> Nos permite establecer la </a:t>
            </a:r>
            <a:r>
              <a:rPr lang="es-MX" sz="2400" dirty="0">
                <a:solidFill>
                  <a:schemeClr val="bg1"/>
                </a:solidFill>
                <a:latin typeface="Roboto" panose="020B0604020202020204" charset="0"/>
                <a:ea typeface="Roboto" panose="020B0604020202020204" charset="0"/>
              </a:rPr>
              <a:t>animación a estado de reproducción (running) o pausarla (</a:t>
            </a:r>
            <a:r>
              <a:rPr lang="es-MX" sz="2400" dirty="0" err="1">
                <a:solidFill>
                  <a:schemeClr val="bg1"/>
                </a:solidFill>
                <a:latin typeface="Roboto" panose="020B0604020202020204" charset="0"/>
                <a:ea typeface="Roboto" panose="020B0604020202020204" charset="0"/>
              </a:rPr>
              <a:t>paused</a:t>
            </a:r>
            <a:r>
              <a:rPr lang="es-MX" sz="2400" dirty="0">
                <a:solidFill>
                  <a:schemeClr val="bg1"/>
                </a:solidFill>
                <a:latin typeface="Roboto" panose="020B0604020202020204" charset="0"/>
                <a:ea typeface="Roboto" panose="020B0604020202020204" charset="0"/>
              </a:rPr>
              <a:t>).</a:t>
            </a: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41025602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a:solidFill>
                  <a:srgbClr val="00B0F0"/>
                </a:solidFill>
                <a:latin typeface="Roboto"/>
                <a:ea typeface="Roboto"/>
                <a:cs typeface="Roboto"/>
                <a:sym typeface="Roboto"/>
              </a:rPr>
              <a:t>Fotogramas (</a:t>
            </a:r>
            <a:r>
              <a:rPr lang="es-AR" sz="4000" dirty="0" err="1">
                <a:solidFill>
                  <a:srgbClr val="00B0F0"/>
                </a:solidFill>
                <a:latin typeface="Roboto"/>
                <a:ea typeface="Roboto"/>
                <a:cs typeface="Roboto"/>
                <a:sym typeface="Roboto"/>
              </a:rPr>
              <a:t>keyframes</a:t>
            </a:r>
            <a:r>
              <a:rPr lang="es-AR" sz="4000" dirty="0">
                <a:solidFill>
                  <a:srgbClr val="00B0F0"/>
                </a:solidFill>
                <a:latin typeface="Roboto"/>
                <a:ea typeface="Roboto"/>
                <a:cs typeface="Roboto"/>
                <a:sym typeface="Roboto"/>
              </a:rPr>
              <a:t>)</a:t>
            </a:r>
            <a:endParaRPr sz="4000" b="0" dirty="0">
              <a:solidFill>
                <a:srgbClr val="00B0F0"/>
              </a:solidFill>
              <a:latin typeface="Roboto"/>
              <a:ea typeface="Roboto"/>
              <a:cs typeface="Roboto"/>
              <a:sym typeface="Roboto"/>
            </a:endParaRPr>
          </a:p>
        </p:txBody>
      </p:sp>
      <p:sp>
        <p:nvSpPr>
          <p:cNvPr id="3" name="CuadroTexto 2"/>
          <p:cNvSpPr txBox="1"/>
          <p:nvPr/>
        </p:nvSpPr>
        <p:spPr>
          <a:xfrm>
            <a:off x="588713" y="1190628"/>
            <a:ext cx="11014573" cy="1938992"/>
          </a:xfrm>
          <a:prstGeom prst="rect">
            <a:avLst/>
          </a:prstGeom>
          <a:noFill/>
        </p:spPr>
        <p:txBody>
          <a:bodyPr wrap="square" rtlCol="0">
            <a:spAutoFit/>
          </a:bodyPr>
          <a:lstStyle/>
          <a:p>
            <a:r>
              <a:rPr lang="es-MX" sz="2400" dirty="0" smtClean="0">
                <a:solidFill>
                  <a:schemeClr val="bg1"/>
                </a:solidFill>
                <a:latin typeface="Roboto" panose="020B0604020202020204" charset="0"/>
                <a:ea typeface="Roboto" panose="020B0604020202020204" charset="0"/>
              </a:rPr>
              <a:t>Ya </a:t>
            </a:r>
            <a:r>
              <a:rPr lang="es-MX" sz="2400" dirty="0">
                <a:solidFill>
                  <a:schemeClr val="bg1"/>
                </a:solidFill>
                <a:latin typeface="Roboto" panose="020B0604020202020204" charset="0"/>
                <a:ea typeface="Roboto" panose="020B0604020202020204" charset="0"/>
              </a:rPr>
              <a:t>sabemos como indicar a ciertas etiquetas HTML que reproduzcan una animación, con ciertas propiedades. Sin embargo, nos falta la parte más importante: definir los fotogramas de dicha animación. Para ello utilizaremos la regla @</a:t>
            </a:r>
            <a:r>
              <a:rPr lang="es-MX" sz="2400" dirty="0" err="1">
                <a:solidFill>
                  <a:schemeClr val="bg1"/>
                </a:solidFill>
                <a:latin typeface="Roboto" panose="020B0604020202020204" charset="0"/>
                <a:ea typeface="Roboto" panose="020B0604020202020204" charset="0"/>
              </a:rPr>
              <a:t>keyframes</a:t>
            </a:r>
            <a:r>
              <a:rPr lang="es-MX" sz="2400" dirty="0">
                <a:solidFill>
                  <a:schemeClr val="bg1"/>
                </a:solidFill>
                <a:latin typeface="Roboto" panose="020B0604020202020204" charset="0"/>
                <a:ea typeface="Roboto" panose="020B0604020202020204" charset="0"/>
              </a:rPr>
              <a:t>, la cuál es muy sencilla de utilizar y se basa en el siguiente esquema:</a:t>
            </a:r>
            <a:endParaRPr lang="es-MX" sz="2400" dirty="0" smtClean="0">
              <a:solidFill>
                <a:schemeClr val="bg1"/>
              </a:solidFill>
              <a:latin typeface="Roboto" panose="020B0604020202020204" charset="0"/>
              <a:ea typeface="Roboto" panose="020B060402020202020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943" y="3129620"/>
            <a:ext cx="4382112" cy="3200847"/>
          </a:xfrm>
          <a:prstGeom prst="rect">
            <a:avLst/>
          </a:prstGeom>
        </p:spPr>
      </p:pic>
    </p:spTree>
    <p:extLst>
      <p:ext uri="{BB962C8B-B14F-4D97-AF65-F5344CB8AC3E}">
        <p14:creationId xmlns:p14="http://schemas.microsoft.com/office/powerpoint/2010/main" val="4488369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a:solidFill>
                  <a:srgbClr val="00B0F0"/>
                </a:solidFill>
                <a:latin typeface="Roboto"/>
                <a:ea typeface="Roboto"/>
                <a:cs typeface="Roboto"/>
                <a:sym typeface="Roboto"/>
              </a:rPr>
              <a:t>Fotogramas (</a:t>
            </a:r>
            <a:r>
              <a:rPr lang="es-AR" sz="4000" dirty="0" err="1">
                <a:solidFill>
                  <a:srgbClr val="00B0F0"/>
                </a:solidFill>
                <a:latin typeface="Roboto"/>
                <a:ea typeface="Roboto"/>
                <a:cs typeface="Roboto"/>
                <a:sym typeface="Roboto"/>
              </a:rPr>
              <a:t>keyframes</a:t>
            </a:r>
            <a:r>
              <a:rPr lang="es-AR" sz="4000" dirty="0">
                <a:solidFill>
                  <a:srgbClr val="00B0F0"/>
                </a:solidFill>
                <a:latin typeface="Roboto"/>
                <a:ea typeface="Roboto"/>
                <a:cs typeface="Roboto"/>
                <a:sym typeface="Roboto"/>
              </a:rPr>
              <a:t>)</a:t>
            </a:r>
            <a:endParaRPr sz="4000" b="0" dirty="0">
              <a:solidFill>
                <a:srgbClr val="00B0F0"/>
              </a:solidFill>
              <a:latin typeface="Roboto"/>
              <a:ea typeface="Roboto"/>
              <a:cs typeface="Roboto"/>
              <a:sym typeface="Roboto"/>
            </a:endParaRPr>
          </a:p>
        </p:txBody>
      </p:sp>
      <p:sp>
        <p:nvSpPr>
          <p:cNvPr id="3" name="CuadroTexto 2"/>
          <p:cNvSpPr txBox="1"/>
          <p:nvPr/>
        </p:nvSpPr>
        <p:spPr>
          <a:xfrm>
            <a:off x="588713" y="1190628"/>
            <a:ext cx="5147069" cy="4893647"/>
          </a:xfrm>
          <a:prstGeom prst="rect">
            <a:avLst/>
          </a:prstGeom>
          <a:noFill/>
        </p:spPr>
        <p:txBody>
          <a:bodyPr wrap="square" rtlCol="0">
            <a:spAutoFit/>
          </a:bodyPr>
          <a:lstStyle/>
          <a:p>
            <a:r>
              <a:rPr lang="es-MX" sz="2400" dirty="0" smtClean="0">
                <a:solidFill>
                  <a:schemeClr val="bg1"/>
                </a:solidFill>
                <a:latin typeface="Roboto" panose="020B0604020202020204" charset="0"/>
                <a:ea typeface="Roboto" panose="020B0604020202020204" charset="0"/>
              </a:rPr>
              <a:t>Ya Definido el nombre hacemos uso de la regla @</a:t>
            </a:r>
            <a:r>
              <a:rPr lang="es-MX" sz="2400" dirty="0" err="1" smtClean="0">
                <a:solidFill>
                  <a:schemeClr val="bg1"/>
                </a:solidFill>
                <a:latin typeface="Roboto" panose="020B0604020202020204" charset="0"/>
                <a:ea typeface="Roboto" panose="020B0604020202020204" charset="0"/>
              </a:rPr>
              <a:t>keyframes</a:t>
            </a:r>
            <a:r>
              <a:rPr lang="es-MX" sz="2400" dirty="0" smtClean="0">
                <a:solidFill>
                  <a:schemeClr val="bg1"/>
                </a:solidFill>
                <a:latin typeface="Roboto" panose="020B0604020202020204" charset="0"/>
                <a:ea typeface="Roboto" panose="020B0604020202020204" charset="0"/>
              </a:rPr>
              <a:t> aplicando ese nombre separado por un espacio después abrimos las llaves y dentro incorporamos cada uno de los puntos de las línea de la animación por medio de los porcentajes comprendidos entre 0% y 100%. Dentro de esos porcentajes abrimos llaves nuevamente y aplicamos todas las propiedades y valores correspondientes para ese punto. </a:t>
            </a:r>
          </a:p>
        </p:txBody>
      </p:sp>
      <p:pic>
        <p:nvPicPr>
          <p:cNvPr id="2050" name="Picture 2" descr="CSS Keyframes: A Brief Introduction with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453" y="1068562"/>
            <a:ext cx="5888182" cy="510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242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Filtros en CSS</a:t>
            </a:r>
            <a:endParaRPr sz="4000" b="0" dirty="0">
              <a:solidFill>
                <a:srgbClr val="00B0F0"/>
              </a:solidFill>
              <a:latin typeface="Roboto"/>
              <a:ea typeface="Roboto"/>
              <a:cs typeface="Roboto"/>
              <a:sym typeface="Roboto"/>
            </a:endParaRPr>
          </a:p>
        </p:txBody>
      </p:sp>
      <p:pic>
        <p:nvPicPr>
          <p:cNvPr id="27650" name="Picture 2" descr="Efectos con hover y transition en CSS (parte 2) -Filtros- - Desarrollolib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66" y="1304090"/>
            <a:ext cx="9359867" cy="4245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7358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Filtros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11014573" cy="4955203"/>
          </a:xfrm>
          <a:prstGeom prst="rect">
            <a:avLst/>
          </a:prstGeom>
          <a:noFill/>
        </p:spPr>
        <p:txBody>
          <a:bodyPr wrap="square" rtlCol="0">
            <a:spAutoFit/>
          </a:bodyPr>
          <a:lstStyle/>
          <a:p>
            <a:pPr algn="ctr"/>
            <a:r>
              <a:rPr lang="es-MX" sz="2800" dirty="0">
                <a:solidFill>
                  <a:srgbClr val="00B050"/>
                </a:solidFill>
                <a:latin typeface="Roboto" panose="020B0604020202020204" charset="0"/>
                <a:ea typeface="Roboto" panose="020B0604020202020204" charset="0"/>
              </a:rPr>
              <a:t>Qué son y para qué sirven los filtros de CSS3</a:t>
            </a:r>
          </a:p>
          <a:p>
            <a:pPr algn="ctr"/>
            <a:r>
              <a:rPr lang="es-MX" sz="2400" dirty="0" smtClean="0">
                <a:solidFill>
                  <a:schemeClr val="bg1"/>
                </a:solidFill>
                <a:latin typeface="Roboto" panose="020B0604020202020204" charset="0"/>
                <a:ea typeface="Roboto" panose="020B0604020202020204" charset="0"/>
              </a:rPr>
              <a:t>Los </a:t>
            </a:r>
            <a:r>
              <a:rPr lang="es-MX" sz="2400" dirty="0">
                <a:solidFill>
                  <a:schemeClr val="bg1"/>
                </a:solidFill>
                <a:latin typeface="Roboto" panose="020B0604020202020204" charset="0"/>
                <a:ea typeface="Roboto" panose="020B0604020202020204" charset="0"/>
              </a:rPr>
              <a:t>filtros en CSS3 son funcionalidades que nos permiten aplicar efectos visuales a un elemento, en nuestro caso específico a una imagen. Por ejemplo, mediante un código de CSS podemos aplicar una escala de grises a una imagen para que esta aparezca en blanco y negro, esta misma imagen podemos utilizar en otra parte de la página con un filtro de sepia, entonces la misma imagen aparecerá en colores marrón- rojizo</a:t>
            </a:r>
            <a:r>
              <a:rPr lang="es-MX" sz="2400" dirty="0" smtClean="0">
                <a:solidFill>
                  <a:schemeClr val="bg1"/>
                </a:solidFill>
                <a:latin typeface="Roboto" panose="020B0604020202020204" charset="0"/>
                <a:ea typeface="Roboto" panose="020B0604020202020204" charset="0"/>
              </a:rPr>
              <a:t>.</a:t>
            </a:r>
          </a:p>
          <a:p>
            <a:pPr algn="ctr"/>
            <a:endParaRPr lang="es-MX" sz="2400" dirty="0" smtClean="0">
              <a:solidFill>
                <a:schemeClr val="bg1"/>
              </a:solidFill>
              <a:latin typeface="Roboto" panose="020B0604020202020204" charset="0"/>
              <a:ea typeface="Roboto" panose="020B0604020202020204" charset="0"/>
            </a:endParaRPr>
          </a:p>
          <a:p>
            <a:pPr algn="ctr"/>
            <a:r>
              <a:rPr lang="es-MX" sz="2400" dirty="0" smtClean="0">
                <a:solidFill>
                  <a:srgbClr val="00B050"/>
                </a:solidFill>
                <a:latin typeface="Roboto" panose="020B0604020202020204" charset="0"/>
                <a:ea typeface="Roboto" panose="020B0604020202020204" charset="0"/>
              </a:rPr>
              <a:t>¿Como aplicar un filtro?</a:t>
            </a:r>
            <a:endParaRPr lang="es-MX" sz="2400" dirty="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rPr>
              <a:t>Colocar un filtro es muy sencillo, simplemente apuntamos al elemento y definimos la propiedad </a:t>
            </a:r>
            <a:r>
              <a:rPr lang="es-MX" sz="2400" dirty="0" err="1">
                <a:solidFill>
                  <a:schemeClr val="bg1"/>
                </a:solidFill>
                <a:latin typeface="Roboto" panose="020B0604020202020204" charset="0"/>
                <a:ea typeface="Roboto" panose="020B0604020202020204" charset="0"/>
              </a:rPr>
              <a:t>filter</a:t>
            </a:r>
            <a:r>
              <a:rPr lang="es-MX" sz="2400" dirty="0">
                <a:solidFill>
                  <a:schemeClr val="bg1"/>
                </a:solidFill>
                <a:latin typeface="Roboto" panose="020B0604020202020204" charset="0"/>
                <a:ea typeface="Roboto" panose="020B0604020202020204" charset="0"/>
              </a:rPr>
              <a:t>, en este caso también estableceremos una función de filtro, existen varios, ya están establecidos y solo tenemos que aprenderlas, por ejemplo la función de filtro para escala de grises es: </a:t>
            </a:r>
            <a:r>
              <a:rPr lang="es-MX" sz="2400" dirty="0" err="1">
                <a:solidFill>
                  <a:schemeClr val="bg1"/>
                </a:solidFill>
                <a:latin typeface="Roboto" panose="020B0604020202020204" charset="0"/>
                <a:ea typeface="Roboto" panose="020B0604020202020204" charset="0"/>
              </a:rPr>
              <a:t>grayscale</a:t>
            </a:r>
            <a:r>
              <a:rPr lang="es-MX" sz="2400" dirty="0">
                <a:solidFill>
                  <a:schemeClr val="bg1"/>
                </a:solidFill>
                <a:latin typeface="Roboto" panose="020B0604020202020204" charset="0"/>
                <a:ea typeface="Roboto" panose="020B0604020202020204" charset="0"/>
              </a:rPr>
              <a:t>;</a:t>
            </a: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095349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Filtros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11014573" cy="5386090"/>
          </a:xfrm>
          <a:prstGeom prst="rect">
            <a:avLst/>
          </a:prstGeom>
          <a:noFill/>
        </p:spPr>
        <p:txBody>
          <a:bodyPr wrap="square" rtlCol="0">
            <a:spAutoFit/>
          </a:bodyPr>
          <a:lstStyle/>
          <a:p>
            <a:pPr algn="ctr"/>
            <a:r>
              <a:rPr lang="es-MX" sz="2800" dirty="0" smtClean="0">
                <a:solidFill>
                  <a:srgbClr val="00B050"/>
                </a:solidFill>
                <a:latin typeface="Roboto" panose="020B0604020202020204" charset="0"/>
                <a:ea typeface="Roboto" panose="020B0604020202020204" charset="0"/>
              </a:rPr>
              <a:t>Tipos de </a:t>
            </a:r>
            <a:r>
              <a:rPr lang="es-MX" sz="2800" dirty="0">
                <a:solidFill>
                  <a:srgbClr val="00B050"/>
                </a:solidFill>
                <a:latin typeface="Roboto" panose="020B0604020202020204" charset="0"/>
                <a:ea typeface="Roboto" panose="020B0604020202020204" charset="0"/>
              </a:rPr>
              <a:t>filtros de </a:t>
            </a:r>
            <a:r>
              <a:rPr lang="es-MX" sz="2800" dirty="0" smtClean="0">
                <a:solidFill>
                  <a:srgbClr val="00B050"/>
                </a:solidFill>
                <a:latin typeface="Roboto" panose="020B0604020202020204" charset="0"/>
                <a:ea typeface="Roboto" panose="020B0604020202020204" charset="0"/>
              </a:rPr>
              <a:t>CSS3</a:t>
            </a:r>
          </a:p>
          <a:p>
            <a:pPr algn="ctr"/>
            <a:endParaRPr lang="es-MX" sz="2800" dirty="0">
              <a:solidFill>
                <a:srgbClr val="00B050"/>
              </a:solidFill>
              <a:latin typeface="Roboto" panose="020B0604020202020204" charset="0"/>
              <a:ea typeface="Roboto" panose="020B0604020202020204" charset="0"/>
            </a:endParaRPr>
          </a:p>
          <a:p>
            <a:pPr algn="ctr"/>
            <a:r>
              <a:rPr lang="es-MX" sz="2400" dirty="0" err="1" smtClean="0">
                <a:solidFill>
                  <a:schemeClr val="bg1"/>
                </a:solidFill>
                <a:latin typeface="Roboto" panose="020B0604020202020204" charset="0"/>
                <a:ea typeface="Roboto" panose="020B0604020202020204" charset="0"/>
              </a:rPr>
              <a:t>Grayscale</a:t>
            </a:r>
            <a:r>
              <a:rPr lang="es-MX" sz="2400" dirty="0" smtClean="0">
                <a:solidFill>
                  <a:schemeClr val="bg1"/>
                </a:solidFill>
                <a:latin typeface="Roboto" panose="020B0604020202020204" charset="0"/>
                <a:ea typeface="Roboto" panose="020B0604020202020204" charset="0"/>
              </a:rPr>
              <a:t>()</a:t>
            </a:r>
          </a:p>
          <a:p>
            <a:pPr algn="ctr"/>
            <a:r>
              <a:rPr lang="es-MX" sz="2400" dirty="0" smtClean="0">
                <a:solidFill>
                  <a:schemeClr val="bg1"/>
                </a:solidFill>
                <a:latin typeface="Roboto" panose="020B0604020202020204" charset="0"/>
                <a:ea typeface="Roboto" panose="020B0604020202020204" charset="0"/>
              </a:rPr>
              <a:t>Sepia()</a:t>
            </a:r>
          </a:p>
          <a:p>
            <a:pPr algn="ctr"/>
            <a:r>
              <a:rPr lang="es-MX" sz="2400" dirty="0" err="1" smtClean="0">
                <a:solidFill>
                  <a:schemeClr val="bg1"/>
                </a:solidFill>
                <a:latin typeface="Roboto" panose="020B0604020202020204" charset="0"/>
                <a:ea typeface="Roboto" panose="020B0604020202020204" charset="0"/>
              </a:rPr>
              <a:t>Blur</a:t>
            </a:r>
            <a:r>
              <a:rPr lang="es-MX" sz="2400" dirty="0" smtClean="0">
                <a:solidFill>
                  <a:schemeClr val="bg1"/>
                </a:solidFill>
                <a:latin typeface="Roboto" panose="020B0604020202020204" charset="0"/>
                <a:ea typeface="Roboto" panose="020B0604020202020204" charset="0"/>
              </a:rPr>
              <a:t>()</a:t>
            </a:r>
          </a:p>
          <a:p>
            <a:pPr algn="ctr"/>
            <a:r>
              <a:rPr lang="es-MX" sz="2400" dirty="0" err="1" smtClean="0">
                <a:solidFill>
                  <a:schemeClr val="bg1"/>
                </a:solidFill>
                <a:latin typeface="Roboto" panose="020B0604020202020204" charset="0"/>
                <a:ea typeface="Roboto" panose="020B0604020202020204" charset="0"/>
              </a:rPr>
              <a:t>Brightness</a:t>
            </a:r>
            <a:r>
              <a:rPr lang="es-MX" sz="2400" dirty="0" smtClean="0">
                <a:solidFill>
                  <a:schemeClr val="bg1"/>
                </a:solidFill>
                <a:latin typeface="Roboto" panose="020B0604020202020204" charset="0"/>
                <a:ea typeface="Roboto" panose="020B0604020202020204" charset="0"/>
              </a:rPr>
              <a:t>()</a:t>
            </a:r>
          </a:p>
          <a:p>
            <a:pPr algn="ctr"/>
            <a:r>
              <a:rPr lang="es-MX" sz="2400" dirty="0" err="1" smtClean="0">
                <a:solidFill>
                  <a:schemeClr val="bg1"/>
                </a:solidFill>
                <a:latin typeface="Roboto" panose="020B0604020202020204" charset="0"/>
                <a:ea typeface="Roboto" panose="020B0604020202020204" charset="0"/>
              </a:rPr>
              <a:t>Drop-shadow</a:t>
            </a:r>
            <a:r>
              <a:rPr lang="es-MX" sz="2400" dirty="0" smtClean="0">
                <a:solidFill>
                  <a:schemeClr val="bg1"/>
                </a:solidFill>
                <a:latin typeface="Roboto" panose="020B0604020202020204" charset="0"/>
                <a:ea typeface="Roboto" panose="020B0604020202020204" charset="0"/>
              </a:rPr>
              <a:t>()</a:t>
            </a:r>
          </a:p>
          <a:p>
            <a:pPr algn="ctr"/>
            <a:r>
              <a:rPr lang="es-MX" sz="2400" dirty="0" err="1" smtClean="0">
                <a:solidFill>
                  <a:schemeClr val="bg1"/>
                </a:solidFill>
                <a:latin typeface="Roboto" panose="020B0604020202020204" charset="0"/>
                <a:ea typeface="Roboto" panose="020B0604020202020204" charset="0"/>
              </a:rPr>
              <a:t>Hue-rotate</a:t>
            </a:r>
            <a:r>
              <a:rPr lang="es-MX" sz="2400" dirty="0" smtClean="0">
                <a:solidFill>
                  <a:schemeClr val="bg1"/>
                </a:solidFill>
                <a:latin typeface="Roboto" panose="020B0604020202020204" charset="0"/>
                <a:ea typeface="Roboto" panose="020B0604020202020204" charset="0"/>
              </a:rPr>
              <a:t>()</a:t>
            </a:r>
          </a:p>
          <a:p>
            <a:pPr algn="ctr"/>
            <a:r>
              <a:rPr lang="es-MX" sz="2400" dirty="0" err="1" smtClean="0">
                <a:solidFill>
                  <a:schemeClr val="bg1"/>
                </a:solidFill>
                <a:latin typeface="Roboto" panose="020B0604020202020204" charset="0"/>
                <a:ea typeface="Roboto" panose="020B0604020202020204" charset="0"/>
              </a:rPr>
              <a:t>Invert</a:t>
            </a:r>
            <a:r>
              <a:rPr lang="es-MX" sz="2400" dirty="0" smtClean="0">
                <a:solidFill>
                  <a:schemeClr val="bg1"/>
                </a:solidFill>
                <a:latin typeface="Roboto" panose="020B0604020202020204" charset="0"/>
                <a:ea typeface="Roboto" panose="020B0604020202020204" charset="0"/>
              </a:rPr>
              <a:t>()</a:t>
            </a:r>
          </a:p>
          <a:p>
            <a:pPr algn="ctr"/>
            <a:r>
              <a:rPr lang="es-MX" sz="2400" dirty="0" err="1" smtClean="0">
                <a:solidFill>
                  <a:schemeClr val="bg1"/>
                </a:solidFill>
                <a:latin typeface="Roboto" panose="020B0604020202020204" charset="0"/>
                <a:ea typeface="Roboto" panose="020B0604020202020204" charset="0"/>
              </a:rPr>
              <a:t>None</a:t>
            </a:r>
            <a:r>
              <a:rPr lang="es-MX" sz="2400" dirty="0" smtClean="0">
                <a:solidFill>
                  <a:schemeClr val="bg1"/>
                </a:solidFill>
                <a:latin typeface="Roboto" panose="020B0604020202020204" charset="0"/>
                <a:ea typeface="Roboto" panose="020B0604020202020204" charset="0"/>
              </a:rPr>
              <a:t>()</a:t>
            </a:r>
          </a:p>
          <a:p>
            <a:pPr algn="ctr"/>
            <a:r>
              <a:rPr lang="es-MX" sz="2400" dirty="0" err="1" smtClean="0">
                <a:solidFill>
                  <a:schemeClr val="bg1"/>
                </a:solidFill>
                <a:latin typeface="Roboto" panose="020B0604020202020204" charset="0"/>
                <a:ea typeface="Roboto" panose="020B0604020202020204" charset="0"/>
              </a:rPr>
              <a:t>Opacity</a:t>
            </a:r>
            <a:r>
              <a:rPr lang="es-MX" sz="2400" dirty="0" smtClean="0">
                <a:solidFill>
                  <a:schemeClr val="bg1"/>
                </a:solidFill>
                <a:latin typeface="Roboto" panose="020B0604020202020204" charset="0"/>
                <a:ea typeface="Roboto" panose="020B0604020202020204" charset="0"/>
              </a:rPr>
              <a:t>()</a:t>
            </a:r>
          </a:p>
          <a:p>
            <a:pPr algn="ctr"/>
            <a:r>
              <a:rPr lang="es-MX" sz="2400" dirty="0" err="1" smtClean="0">
                <a:solidFill>
                  <a:schemeClr val="bg1"/>
                </a:solidFill>
                <a:latin typeface="Roboto" panose="020B0604020202020204" charset="0"/>
                <a:ea typeface="Roboto" panose="020B0604020202020204" charset="0"/>
              </a:rPr>
              <a:t>Saturate</a:t>
            </a:r>
            <a:r>
              <a:rPr lang="es-MX" sz="2400" dirty="0" smtClean="0">
                <a:solidFill>
                  <a:schemeClr val="bg1"/>
                </a:solidFill>
                <a:latin typeface="Roboto" panose="020B0604020202020204" charset="0"/>
                <a:ea typeface="Roboto" panose="020B0604020202020204" charset="0"/>
              </a:rPr>
              <a:t>()</a:t>
            </a:r>
          </a:p>
          <a:p>
            <a:pPr algn="ct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p:txBody>
      </p:sp>
      <p:sp>
        <p:nvSpPr>
          <p:cNvPr id="6" name="CuadroTexto 5"/>
          <p:cNvSpPr txBox="1"/>
          <p:nvPr/>
        </p:nvSpPr>
        <p:spPr>
          <a:xfrm>
            <a:off x="572376" y="1901662"/>
            <a:ext cx="3473151" cy="1015663"/>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smtClean="0">
                <a:solidFill>
                  <a:srgbClr val="FFFF00"/>
                </a:solidFill>
              </a:rPr>
              <a:t>#imagen{</a:t>
            </a:r>
            <a:endParaRPr lang="es-MX" sz="2000" dirty="0">
              <a:solidFill>
                <a:srgbClr val="FFFF00"/>
              </a:solidFill>
            </a:endParaRPr>
          </a:p>
          <a:p>
            <a:r>
              <a:rPr lang="es-MX" sz="2000" dirty="0">
                <a:solidFill>
                  <a:srgbClr val="FFFF00"/>
                </a:solidFill>
              </a:rPr>
              <a:t>      </a:t>
            </a:r>
            <a:r>
              <a:rPr lang="es-MX" sz="2000" dirty="0" smtClean="0">
                <a:solidFill>
                  <a:srgbClr val="FFFF00"/>
                </a:solidFill>
              </a:rPr>
              <a:t> </a:t>
            </a:r>
            <a:r>
              <a:rPr lang="es-MX" sz="2000" dirty="0" err="1" smtClean="0">
                <a:solidFill>
                  <a:srgbClr val="00B0F0"/>
                </a:solidFill>
              </a:rPr>
              <a:t>filter</a:t>
            </a:r>
            <a:r>
              <a:rPr lang="es-MX" sz="2000" dirty="0" smtClean="0">
                <a:solidFill>
                  <a:srgbClr val="00B0F0"/>
                </a:solidFill>
              </a:rPr>
              <a:t>: </a:t>
            </a:r>
            <a:r>
              <a:rPr lang="es-MX" sz="2000" dirty="0" err="1" smtClean="0">
                <a:solidFill>
                  <a:srgbClr val="FFC000"/>
                </a:solidFill>
              </a:rPr>
              <a:t>grayscale</a:t>
            </a:r>
            <a:r>
              <a:rPr lang="es-MX" sz="2000" dirty="0" smtClean="0">
                <a:solidFill>
                  <a:srgbClr val="FFC000"/>
                </a:solidFill>
              </a:rPr>
              <a:t>(50%); </a:t>
            </a:r>
          </a:p>
          <a:p>
            <a:r>
              <a:rPr lang="es-MX" sz="2000" dirty="0" smtClean="0">
                <a:solidFill>
                  <a:srgbClr val="FFFF00"/>
                </a:solidFill>
              </a:rPr>
              <a:t>     }</a:t>
            </a:r>
            <a:endParaRPr lang="es-MX" sz="2000" dirty="0">
              <a:solidFill>
                <a:srgbClr val="FFFF00"/>
              </a:solidFill>
            </a:endParaRPr>
          </a:p>
        </p:txBody>
      </p:sp>
      <p:sp>
        <p:nvSpPr>
          <p:cNvPr id="7" name="CuadroTexto 6"/>
          <p:cNvSpPr txBox="1"/>
          <p:nvPr/>
        </p:nvSpPr>
        <p:spPr>
          <a:xfrm>
            <a:off x="572376" y="3253775"/>
            <a:ext cx="3473151" cy="1015663"/>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smtClean="0">
                <a:solidFill>
                  <a:srgbClr val="FFFF00"/>
                </a:solidFill>
              </a:rPr>
              <a:t>#imagen{</a:t>
            </a:r>
            <a:endParaRPr lang="es-MX" sz="2000" dirty="0">
              <a:solidFill>
                <a:srgbClr val="FFFF00"/>
              </a:solidFill>
            </a:endParaRPr>
          </a:p>
          <a:p>
            <a:r>
              <a:rPr lang="es-MX" sz="2000" dirty="0">
                <a:solidFill>
                  <a:srgbClr val="FFFF00"/>
                </a:solidFill>
              </a:rPr>
              <a:t>      </a:t>
            </a:r>
            <a:r>
              <a:rPr lang="es-MX" sz="2000" dirty="0" smtClean="0">
                <a:solidFill>
                  <a:srgbClr val="FFFF00"/>
                </a:solidFill>
              </a:rPr>
              <a:t> </a:t>
            </a:r>
            <a:r>
              <a:rPr lang="es-MX" sz="2000" dirty="0" err="1" smtClean="0">
                <a:solidFill>
                  <a:srgbClr val="00B0F0"/>
                </a:solidFill>
              </a:rPr>
              <a:t>filter</a:t>
            </a:r>
            <a:r>
              <a:rPr lang="es-MX" sz="2000" dirty="0" smtClean="0">
                <a:solidFill>
                  <a:srgbClr val="00B0F0"/>
                </a:solidFill>
              </a:rPr>
              <a:t>: </a:t>
            </a:r>
            <a:r>
              <a:rPr lang="es-MX" sz="2000" dirty="0" smtClean="0">
                <a:solidFill>
                  <a:srgbClr val="FFC000"/>
                </a:solidFill>
              </a:rPr>
              <a:t>sepia(0.5); </a:t>
            </a:r>
          </a:p>
          <a:p>
            <a:r>
              <a:rPr lang="es-MX" sz="2000" dirty="0" smtClean="0">
                <a:solidFill>
                  <a:srgbClr val="FFFF00"/>
                </a:solidFill>
              </a:rPr>
              <a:t>     }</a:t>
            </a:r>
            <a:endParaRPr lang="es-MX" sz="2000" dirty="0">
              <a:solidFill>
                <a:srgbClr val="FFFF00"/>
              </a:solidFill>
            </a:endParaRPr>
          </a:p>
        </p:txBody>
      </p:sp>
      <p:sp>
        <p:nvSpPr>
          <p:cNvPr id="8" name="CuadroTexto 7"/>
          <p:cNvSpPr txBox="1"/>
          <p:nvPr/>
        </p:nvSpPr>
        <p:spPr>
          <a:xfrm>
            <a:off x="572376" y="4594706"/>
            <a:ext cx="3473151" cy="1015663"/>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smtClean="0">
                <a:solidFill>
                  <a:srgbClr val="FFFF00"/>
                </a:solidFill>
              </a:rPr>
              <a:t>#imagen{</a:t>
            </a:r>
            <a:endParaRPr lang="es-MX" sz="2000" dirty="0">
              <a:solidFill>
                <a:srgbClr val="FFFF00"/>
              </a:solidFill>
            </a:endParaRPr>
          </a:p>
          <a:p>
            <a:r>
              <a:rPr lang="es-MX" sz="2000" dirty="0">
                <a:solidFill>
                  <a:srgbClr val="FFFF00"/>
                </a:solidFill>
              </a:rPr>
              <a:t>      </a:t>
            </a:r>
            <a:r>
              <a:rPr lang="es-MX" sz="2000" dirty="0" smtClean="0">
                <a:solidFill>
                  <a:srgbClr val="FFFF00"/>
                </a:solidFill>
              </a:rPr>
              <a:t> </a:t>
            </a:r>
            <a:r>
              <a:rPr lang="es-MX" sz="2000" dirty="0" err="1" smtClean="0">
                <a:solidFill>
                  <a:srgbClr val="00B0F0"/>
                </a:solidFill>
              </a:rPr>
              <a:t>filter</a:t>
            </a:r>
            <a:r>
              <a:rPr lang="es-MX" sz="2000" dirty="0" smtClean="0">
                <a:solidFill>
                  <a:srgbClr val="00B0F0"/>
                </a:solidFill>
              </a:rPr>
              <a:t>: </a:t>
            </a:r>
            <a:r>
              <a:rPr lang="es-MX" sz="2000" dirty="0" err="1" smtClean="0">
                <a:solidFill>
                  <a:srgbClr val="FFC000"/>
                </a:solidFill>
              </a:rPr>
              <a:t>blur</a:t>
            </a:r>
            <a:r>
              <a:rPr lang="es-MX" sz="2000" dirty="0" smtClean="0">
                <a:solidFill>
                  <a:srgbClr val="FFC000"/>
                </a:solidFill>
              </a:rPr>
              <a:t>(4px); </a:t>
            </a:r>
          </a:p>
          <a:p>
            <a:r>
              <a:rPr lang="es-MX" sz="2000" dirty="0" smtClean="0">
                <a:solidFill>
                  <a:srgbClr val="FFFF00"/>
                </a:solidFill>
              </a:rPr>
              <a:t>     }</a:t>
            </a:r>
            <a:endParaRPr lang="es-MX" sz="2000" dirty="0">
              <a:solidFill>
                <a:srgbClr val="FFFF00"/>
              </a:solidFill>
            </a:endParaRPr>
          </a:p>
        </p:txBody>
      </p:sp>
      <p:sp>
        <p:nvSpPr>
          <p:cNvPr id="9" name="CuadroTexto 8"/>
          <p:cNvSpPr txBox="1"/>
          <p:nvPr/>
        </p:nvSpPr>
        <p:spPr>
          <a:xfrm>
            <a:off x="8113798" y="1901661"/>
            <a:ext cx="3473151" cy="1015663"/>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smtClean="0">
                <a:solidFill>
                  <a:srgbClr val="FFFF00"/>
                </a:solidFill>
              </a:rPr>
              <a:t>#imagen{</a:t>
            </a:r>
            <a:endParaRPr lang="es-MX" sz="2000" dirty="0">
              <a:solidFill>
                <a:srgbClr val="FFFF00"/>
              </a:solidFill>
            </a:endParaRPr>
          </a:p>
          <a:p>
            <a:r>
              <a:rPr lang="es-MX" sz="2000" dirty="0">
                <a:solidFill>
                  <a:srgbClr val="FFFF00"/>
                </a:solidFill>
              </a:rPr>
              <a:t>      </a:t>
            </a:r>
            <a:r>
              <a:rPr lang="es-MX" sz="2000" dirty="0" err="1" smtClean="0">
                <a:solidFill>
                  <a:srgbClr val="00B0F0"/>
                </a:solidFill>
              </a:rPr>
              <a:t>filter</a:t>
            </a:r>
            <a:r>
              <a:rPr lang="es-MX" sz="2000" dirty="0" smtClean="0">
                <a:solidFill>
                  <a:srgbClr val="00B0F0"/>
                </a:solidFill>
              </a:rPr>
              <a:t>: </a:t>
            </a:r>
            <a:r>
              <a:rPr lang="es-MX" sz="2000" dirty="0" err="1" smtClean="0">
                <a:solidFill>
                  <a:srgbClr val="FFC000"/>
                </a:solidFill>
              </a:rPr>
              <a:t>hue-rotate</a:t>
            </a:r>
            <a:r>
              <a:rPr lang="es-MX" sz="2000" dirty="0" smtClean="0">
                <a:solidFill>
                  <a:srgbClr val="FFC000"/>
                </a:solidFill>
              </a:rPr>
              <a:t>(120deg); </a:t>
            </a:r>
          </a:p>
          <a:p>
            <a:r>
              <a:rPr lang="es-MX" sz="2000" dirty="0" smtClean="0">
                <a:solidFill>
                  <a:srgbClr val="FFFF00"/>
                </a:solidFill>
              </a:rPr>
              <a:t>     }</a:t>
            </a:r>
            <a:endParaRPr lang="es-MX" sz="2000" dirty="0">
              <a:solidFill>
                <a:srgbClr val="FFFF00"/>
              </a:solidFill>
            </a:endParaRPr>
          </a:p>
        </p:txBody>
      </p:sp>
      <p:sp>
        <p:nvSpPr>
          <p:cNvPr id="10" name="CuadroTexto 9"/>
          <p:cNvSpPr txBox="1"/>
          <p:nvPr/>
        </p:nvSpPr>
        <p:spPr>
          <a:xfrm>
            <a:off x="8113798" y="3364611"/>
            <a:ext cx="3473151" cy="1015663"/>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smtClean="0">
                <a:solidFill>
                  <a:srgbClr val="FFFF00"/>
                </a:solidFill>
              </a:rPr>
              <a:t>#imagen{</a:t>
            </a:r>
            <a:endParaRPr lang="es-MX" sz="2000" dirty="0">
              <a:solidFill>
                <a:srgbClr val="FFFF00"/>
              </a:solidFill>
            </a:endParaRPr>
          </a:p>
          <a:p>
            <a:r>
              <a:rPr lang="es-MX" sz="2000" dirty="0">
                <a:solidFill>
                  <a:srgbClr val="FFFF00"/>
                </a:solidFill>
              </a:rPr>
              <a:t>      </a:t>
            </a:r>
            <a:r>
              <a:rPr lang="es-MX" sz="2000" dirty="0" smtClean="0">
                <a:solidFill>
                  <a:srgbClr val="FFFF00"/>
                </a:solidFill>
              </a:rPr>
              <a:t> </a:t>
            </a:r>
            <a:r>
              <a:rPr lang="es-MX" sz="2000" dirty="0" err="1" smtClean="0">
                <a:solidFill>
                  <a:srgbClr val="00B0F0"/>
                </a:solidFill>
              </a:rPr>
              <a:t>filter</a:t>
            </a:r>
            <a:r>
              <a:rPr lang="es-MX" sz="2000" dirty="0" smtClean="0">
                <a:solidFill>
                  <a:srgbClr val="00B0F0"/>
                </a:solidFill>
              </a:rPr>
              <a:t>: </a:t>
            </a:r>
            <a:r>
              <a:rPr lang="es-MX" sz="2000" dirty="0" err="1" smtClean="0">
                <a:solidFill>
                  <a:srgbClr val="FFC000"/>
                </a:solidFill>
              </a:rPr>
              <a:t>brightness</a:t>
            </a:r>
            <a:r>
              <a:rPr lang="es-MX" sz="2000" dirty="0" smtClean="0">
                <a:solidFill>
                  <a:srgbClr val="FFC000"/>
                </a:solidFill>
              </a:rPr>
              <a:t>(70%); </a:t>
            </a:r>
          </a:p>
          <a:p>
            <a:r>
              <a:rPr lang="es-MX" sz="2000" dirty="0" smtClean="0">
                <a:solidFill>
                  <a:srgbClr val="FFFF00"/>
                </a:solidFill>
              </a:rPr>
              <a:t>     }</a:t>
            </a:r>
            <a:endParaRPr lang="es-MX" sz="2000" dirty="0">
              <a:solidFill>
                <a:srgbClr val="FFFF00"/>
              </a:solidFill>
            </a:endParaRPr>
          </a:p>
        </p:txBody>
      </p:sp>
      <p:sp>
        <p:nvSpPr>
          <p:cNvPr id="11" name="CuadroTexto 10"/>
          <p:cNvSpPr txBox="1"/>
          <p:nvPr/>
        </p:nvSpPr>
        <p:spPr>
          <a:xfrm>
            <a:off x="8113797" y="4594706"/>
            <a:ext cx="3473151" cy="1015663"/>
          </a:xfrm>
          <a:prstGeom prst="rect">
            <a:avLst/>
          </a:prstGeom>
          <a:solidFill>
            <a:schemeClr val="tx1">
              <a:lumMod val="95000"/>
              <a:lumOff val="5000"/>
            </a:schemeClr>
          </a:solidFill>
          <a:ln>
            <a:solidFill>
              <a:srgbClr val="00B0F0"/>
            </a:solidFill>
          </a:ln>
        </p:spPr>
        <p:txBody>
          <a:bodyPr wrap="square" rtlCol="0">
            <a:spAutoFit/>
          </a:bodyPr>
          <a:lstStyle/>
          <a:p>
            <a:r>
              <a:rPr lang="es-MX" sz="2000" dirty="0" smtClean="0">
                <a:solidFill>
                  <a:srgbClr val="FFFF00"/>
                </a:solidFill>
              </a:rPr>
              <a:t>#imagen{</a:t>
            </a:r>
            <a:endParaRPr lang="es-MX" sz="2000" dirty="0">
              <a:solidFill>
                <a:srgbClr val="FFFF00"/>
              </a:solidFill>
            </a:endParaRPr>
          </a:p>
          <a:p>
            <a:r>
              <a:rPr lang="es-MX" sz="2000" dirty="0">
                <a:solidFill>
                  <a:srgbClr val="FFFF00"/>
                </a:solidFill>
              </a:rPr>
              <a:t>      </a:t>
            </a:r>
            <a:r>
              <a:rPr lang="es-MX" sz="2000" dirty="0" smtClean="0">
                <a:solidFill>
                  <a:srgbClr val="FFFF00"/>
                </a:solidFill>
              </a:rPr>
              <a:t> </a:t>
            </a:r>
            <a:r>
              <a:rPr lang="es-MX" sz="2000" dirty="0" err="1" smtClean="0">
                <a:solidFill>
                  <a:srgbClr val="00B0F0"/>
                </a:solidFill>
              </a:rPr>
              <a:t>filter</a:t>
            </a:r>
            <a:r>
              <a:rPr lang="es-MX" sz="2000" dirty="0" smtClean="0">
                <a:solidFill>
                  <a:srgbClr val="00B0F0"/>
                </a:solidFill>
              </a:rPr>
              <a:t>: </a:t>
            </a:r>
            <a:r>
              <a:rPr lang="es-MX" sz="2000" dirty="0" err="1" smtClean="0">
                <a:solidFill>
                  <a:srgbClr val="FFC000"/>
                </a:solidFill>
              </a:rPr>
              <a:t>opacity</a:t>
            </a:r>
            <a:r>
              <a:rPr lang="es-MX" sz="2000" dirty="0" smtClean="0">
                <a:solidFill>
                  <a:srgbClr val="FFC000"/>
                </a:solidFill>
              </a:rPr>
              <a:t>(0.5); </a:t>
            </a:r>
          </a:p>
          <a:p>
            <a:r>
              <a:rPr lang="es-MX" sz="2000" dirty="0" smtClean="0">
                <a:solidFill>
                  <a:srgbClr val="FFFF00"/>
                </a:solidFill>
              </a:rPr>
              <a:t>     }</a:t>
            </a:r>
            <a:endParaRPr lang="es-MX" sz="2000" dirty="0">
              <a:solidFill>
                <a:srgbClr val="FFFF00"/>
              </a:solidFill>
            </a:endParaRPr>
          </a:p>
        </p:txBody>
      </p:sp>
    </p:spTree>
    <p:extLst>
      <p:ext uri="{BB962C8B-B14F-4D97-AF65-F5344CB8AC3E}">
        <p14:creationId xmlns:p14="http://schemas.microsoft.com/office/powerpoint/2010/main" val="28934998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Filtros en CSS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11014573" cy="5386090"/>
          </a:xfrm>
          <a:prstGeom prst="rect">
            <a:avLst/>
          </a:prstGeom>
          <a:noFill/>
        </p:spPr>
        <p:txBody>
          <a:bodyPr wrap="square" rtlCol="0">
            <a:spAutoFit/>
          </a:bodyPr>
          <a:lstStyle/>
          <a:p>
            <a:pPr algn="ctr"/>
            <a:r>
              <a:rPr lang="es-MX" sz="2800" dirty="0" smtClean="0">
                <a:solidFill>
                  <a:srgbClr val="00B050"/>
                </a:solidFill>
                <a:latin typeface="Roboto" panose="020B0604020202020204" charset="0"/>
                <a:ea typeface="Roboto" panose="020B0604020202020204" charset="0"/>
              </a:rPr>
              <a:t>Tipos de </a:t>
            </a:r>
            <a:r>
              <a:rPr lang="es-MX" sz="2800" dirty="0">
                <a:solidFill>
                  <a:srgbClr val="00B050"/>
                </a:solidFill>
                <a:latin typeface="Roboto" panose="020B0604020202020204" charset="0"/>
                <a:ea typeface="Roboto" panose="020B0604020202020204" charset="0"/>
              </a:rPr>
              <a:t>filtros de </a:t>
            </a:r>
            <a:r>
              <a:rPr lang="es-MX" sz="2800" dirty="0" smtClean="0">
                <a:solidFill>
                  <a:srgbClr val="00B050"/>
                </a:solidFill>
                <a:latin typeface="Roboto" panose="020B0604020202020204" charset="0"/>
                <a:ea typeface="Roboto" panose="020B0604020202020204" charset="0"/>
              </a:rPr>
              <a:t>CSS3</a:t>
            </a:r>
          </a:p>
          <a:p>
            <a:pPr algn="ctr"/>
            <a:endParaRPr lang="es-MX" sz="2800" dirty="0">
              <a:solidFill>
                <a:srgbClr val="00B050"/>
              </a:solidFill>
              <a:latin typeface="Roboto" panose="020B0604020202020204" charset="0"/>
              <a:ea typeface="Roboto" panose="020B0604020202020204" charset="0"/>
            </a:endParaRPr>
          </a:p>
          <a:p>
            <a:pPr algn="ctr"/>
            <a:r>
              <a:rPr lang="es-MX" sz="2400" dirty="0" err="1" smtClean="0">
                <a:solidFill>
                  <a:schemeClr val="bg1"/>
                </a:solidFill>
                <a:latin typeface="Roboto" panose="020B0604020202020204" charset="0"/>
                <a:ea typeface="Roboto" panose="020B0604020202020204" charset="0"/>
              </a:rPr>
              <a:t>Grayscale</a:t>
            </a:r>
            <a:r>
              <a:rPr lang="es-MX" sz="2400" dirty="0" smtClean="0">
                <a:solidFill>
                  <a:schemeClr val="bg1"/>
                </a:solidFill>
                <a:latin typeface="Roboto" panose="020B0604020202020204" charset="0"/>
                <a:ea typeface="Roboto" panose="020B0604020202020204" charset="0"/>
              </a:rPr>
              <a:t> (aplica escala de grises)</a:t>
            </a:r>
          </a:p>
          <a:p>
            <a:pPr algn="ctr"/>
            <a:r>
              <a:rPr lang="es-MX" sz="2400" dirty="0" smtClean="0">
                <a:solidFill>
                  <a:schemeClr val="bg1"/>
                </a:solidFill>
                <a:latin typeface="Roboto" panose="020B0604020202020204" charset="0"/>
                <a:ea typeface="Roboto" panose="020B0604020202020204" charset="0"/>
              </a:rPr>
              <a:t>Sepia (aplica sepia)</a:t>
            </a:r>
          </a:p>
          <a:p>
            <a:pPr algn="ctr"/>
            <a:r>
              <a:rPr lang="es-MX" sz="2400" dirty="0" err="1" smtClean="0">
                <a:solidFill>
                  <a:schemeClr val="bg1"/>
                </a:solidFill>
                <a:latin typeface="Roboto" panose="020B0604020202020204" charset="0"/>
                <a:ea typeface="Roboto" panose="020B0604020202020204" charset="0"/>
              </a:rPr>
              <a:t>Blur</a:t>
            </a:r>
            <a:r>
              <a:rPr lang="es-MX" sz="2400" dirty="0" smtClean="0">
                <a:solidFill>
                  <a:schemeClr val="bg1"/>
                </a:solidFill>
                <a:latin typeface="Roboto" panose="020B0604020202020204" charset="0"/>
                <a:ea typeface="Roboto" panose="020B0604020202020204" charset="0"/>
              </a:rPr>
              <a:t>(aplica desenfoque)</a:t>
            </a:r>
          </a:p>
          <a:p>
            <a:pPr algn="ctr"/>
            <a:r>
              <a:rPr lang="es-MX" sz="2400" dirty="0" err="1" smtClean="0">
                <a:solidFill>
                  <a:schemeClr val="bg1"/>
                </a:solidFill>
                <a:latin typeface="Roboto" panose="020B0604020202020204" charset="0"/>
                <a:ea typeface="Roboto" panose="020B0604020202020204" charset="0"/>
              </a:rPr>
              <a:t>Brightness</a:t>
            </a:r>
            <a:r>
              <a:rPr lang="es-MX" sz="2400" dirty="0" smtClean="0">
                <a:solidFill>
                  <a:schemeClr val="bg1"/>
                </a:solidFill>
                <a:latin typeface="Roboto" panose="020B0604020202020204" charset="0"/>
                <a:ea typeface="Roboto" panose="020B0604020202020204" charset="0"/>
              </a:rPr>
              <a:t>( modifica el brillo)</a:t>
            </a:r>
          </a:p>
          <a:p>
            <a:pPr algn="ctr"/>
            <a:r>
              <a:rPr lang="es-MX" sz="2400" dirty="0" err="1" smtClean="0">
                <a:solidFill>
                  <a:schemeClr val="bg1"/>
                </a:solidFill>
                <a:latin typeface="Roboto" panose="020B0604020202020204" charset="0"/>
                <a:ea typeface="Roboto" panose="020B0604020202020204" charset="0"/>
              </a:rPr>
              <a:t>Drop-shadow</a:t>
            </a:r>
            <a:r>
              <a:rPr lang="es-MX" sz="2400" dirty="0" smtClean="0">
                <a:solidFill>
                  <a:schemeClr val="bg1"/>
                </a:solidFill>
                <a:latin typeface="Roboto" panose="020B0604020202020204" charset="0"/>
                <a:ea typeface="Roboto" panose="020B0604020202020204" charset="0"/>
              </a:rPr>
              <a:t>(aplica sombre con desenfoque)</a:t>
            </a:r>
          </a:p>
          <a:p>
            <a:pPr algn="ctr"/>
            <a:r>
              <a:rPr lang="es-MX" sz="2400" dirty="0" err="1" smtClean="0">
                <a:solidFill>
                  <a:schemeClr val="bg1"/>
                </a:solidFill>
                <a:latin typeface="Roboto" panose="020B0604020202020204" charset="0"/>
                <a:ea typeface="Roboto" panose="020B0604020202020204" charset="0"/>
              </a:rPr>
              <a:t>Hue-rotate</a:t>
            </a:r>
            <a:r>
              <a:rPr lang="es-MX" sz="2400" dirty="0" smtClean="0">
                <a:solidFill>
                  <a:schemeClr val="bg1"/>
                </a:solidFill>
                <a:latin typeface="Roboto" panose="020B0604020202020204" charset="0"/>
                <a:ea typeface="Roboto" panose="020B0604020202020204" charset="0"/>
              </a:rPr>
              <a:t>( rota la matriz de colores)</a:t>
            </a:r>
          </a:p>
          <a:p>
            <a:pPr algn="ctr"/>
            <a:r>
              <a:rPr lang="es-MX" sz="2400" dirty="0" err="1" smtClean="0">
                <a:solidFill>
                  <a:schemeClr val="bg1"/>
                </a:solidFill>
                <a:latin typeface="Roboto" panose="020B0604020202020204" charset="0"/>
                <a:ea typeface="Roboto" panose="020B0604020202020204" charset="0"/>
              </a:rPr>
              <a:t>Invert</a:t>
            </a:r>
            <a:r>
              <a:rPr lang="es-MX" sz="2400" dirty="0" smtClean="0">
                <a:solidFill>
                  <a:schemeClr val="bg1"/>
                </a:solidFill>
                <a:latin typeface="Roboto" panose="020B0604020202020204" charset="0"/>
                <a:ea typeface="Roboto" panose="020B0604020202020204" charset="0"/>
              </a:rPr>
              <a:t>( invierte los colores)</a:t>
            </a:r>
          </a:p>
          <a:p>
            <a:pPr algn="ctr"/>
            <a:r>
              <a:rPr lang="es-MX" sz="2400" dirty="0" err="1" smtClean="0">
                <a:solidFill>
                  <a:schemeClr val="bg1"/>
                </a:solidFill>
                <a:latin typeface="Roboto" panose="020B0604020202020204" charset="0"/>
                <a:ea typeface="Roboto" panose="020B0604020202020204" charset="0"/>
              </a:rPr>
              <a:t>None</a:t>
            </a:r>
            <a:r>
              <a:rPr lang="es-MX" sz="2400" dirty="0" smtClean="0">
                <a:solidFill>
                  <a:schemeClr val="bg1"/>
                </a:solidFill>
                <a:latin typeface="Roboto" panose="020B0604020202020204" charset="0"/>
                <a:ea typeface="Roboto" panose="020B0604020202020204" charset="0"/>
              </a:rPr>
              <a:t>(no aplica ningún filtro)</a:t>
            </a:r>
          </a:p>
          <a:p>
            <a:pPr algn="ctr"/>
            <a:r>
              <a:rPr lang="es-MX" sz="2400" dirty="0" err="1" smtClean="0">
                <a:solidFill>
                  <a:schemeClr val="bg1"/>
                </a:solidFill>
                <a:latin typeface="Roboto" panose="020B0604020202020204" charset="0"/>
                <a:ea typeface="Roboto" panose="020B0604020202020204" charset="0"/>
              </a:rPr>
              <a:t>Opacity</a:t>
            </a:r>
            <a:r>
              <a:rPr lang="es-MX" sz="2400" dirty="0" smtClean="0">
                <a:solidFill>
                  <a:schemeClr val="bg1"/>
                </a:solidFill>
                <a:latin typeface="Roboto" panose="020B0604020202020204" charset="0"/>
                <a:ea typeface="Roboto" panose="020B0604020202020204" charset="0"/>
              </a:rPr>
              <a:t>( aplica transparencia)</a:t>
            </a:r>
          </a:p>
          <a:p>
            <a:pPr algn="ctr"/>
            <a:r>
              <a:rPr lang="es-MX" sz="2400" dirty="0" err="1" smtClean="0">
                <a:solidFill>
                  <a:schemeClr val="bg1"/>
                </a:solidFill>
                <a:latin typeface="Roboto" panose="020B0604020202020204" charset="0"/>
                <a:ea typeface="Roboto" panose="020B0604020202020204" charset="0"/>
              </a:rPr>
              <a:t>Saturate</a:t>
            </a:r>
            <a:r>
              <a:rPr lang="es-MX" sz="2400" dirty="0" smtClean="0">
                <a:solidFill>
                  <a:schemeClr val="bg1"/>
                </a:solidFill>
                <a:latin typeface="Roboto" panose="020B0604020202020204" charset="0"/>
                <a:ea typeface="Roboto" panose="020B0604020202020204" charset="0"/>
              </a:rPr>
              <a:t>( aplica saturación)</a:t>
            </a:r>
          </a:p>
          <a:p>
            <a:pPr algn="ct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3668056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Sitios recomendados</a:t>
            </a:r>
            <a:endParaRPr sz="4000" b="0" dirty="0">
              <a:solidFill>
                <a:srgbClr val="00B0F0"/>
              </a:solidFill>
              <a:latin typeface="Roboto"/>
              <a:ea typeface="Roboto"/>
              <a:cs typeface="Roboto"/>
              <a:sym typeface="Roboto"/>
            </a:endParaRPr>
          </a:p>
        </p:txBody>
      </p:sp>
      <p:pic>
        <p:nvPicPr>
          <p:cNvPr id="28676" name="Picture 4" descr="Cómo Usar Correctamente la Herramienta de Desautorización de Enlaces  Entrantes de 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566" y="1177637"/>
            <a:ext cx="8086868" cy="485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8978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Donde descargar iconos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68562"/>
            <a:ext cx="11014573" cy="2308324"/>
          </a:xfrm>
          <a:prstGeom prst="rect">
            <a:avLst/>
          </a:prstGeom>
          <a:noFill/>
        </p:spPr>
        <p:txBody>
          <a:bodyPr wrap="square" rtlCol="0">
            <a:spAutoFit/>
          </a:bodyPr>
          <a:lstStyle/>
          <a:p>
            <a:pPr algn="ctr"/>
            <a:endParaRPr lang="es-MX" sz="2400" dirty="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3"/>
              </a:rPr>
              <a:t>https://fontawesome.com</a:t>
            </a:r>
            <a:r>
              <a:rPr lang="es-MX" sz="2400" dirty="0" smtClean="0">
                <a:solidFill>
                  <a:schemeClr val="bg1"/>
                </a:solidFill>
                <a:latin typeface="Roboto" panose="020B0604020202020204" charset="0"/>
                <a:ea typeface="Roboto" panose="020B0604020202020204" charset="0"/>
                <a:hlinkClick r:id="rId3"/>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4"/>
              </a:rPr>
              <a:t>https://www.flaticon.com</a:t>
            </a:r>
            <a:r>
              <a:rPr lang="es-MX" sz="2400" dirty="0" smtClean="0">
                <a:solidFill>
                  <a:schemeClr val="bg1"/>
                </a:solidFill>
                <a:latin typeface="Roboto" panose="020B0604020202020204" charset="0"/>
                <a:ea typeface="Roboto" panose="020B0604020202020204" charset="0"/>
                <a:hlinkClick r:id="rId4"/>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5"/>
              </a:rPr>
              <a:t>https://www.fontisto.com</a:t>
            </a:r>
            <a:r>
              <a:rPr lang="es-MX" sz="2400" dirty="0" smtClean="0">
                <a:solidFill>
                  <a:schemeClr val="bg1"/>
                </a:solidFill>
                <a:latin typeface="Roboto" panose="020B0604020202020204" charset="0"/>
                <a:ea typeface="Roboto" panose="020B0604020202020204" charset="0"/>
                <a:hlinkClick r:id="rId5"/>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6"/>
              </a:rPr>
              <a:t>https://ikonate.com</a:t>
            </a:r>
            <a:r>
              <a:rPr lang="es-MX" sz="2400" dirty="0" smtClean="0">
                <a:solidFill>
                  <a:schemeClr val="bg1"/>
                </a:solidFill>
                <a:latin typeface="Roboto" panose="020B0604020202020204" charset="0"/>
                <a:ea typeface="Roboto" panose="020B0604020202020204" charset="0"/>
                <a:hlinkClick r:id="rId6"/>
              </a:rPr>
              <a:t>/</a:t>
            </a: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485875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Grids</a:t>
            </a:r>
            <a:endParaRPr sz="4000" b="0" dirty="0">
              <a:solidFill>
                <a:srgbClr val="00B0F0"/>
              </a:solidFill>
              <a:latin typeface="Roboto"/>
              <a:ea typeface="Roboto"/>
              <a:cs typeface="Roboto"/>
              <a:sym typeface="Roboto"/>
            </a:endParaRPr>
          </a:p>
        </p:txBody>
      </p:sp>
      <p:sp>
        <p:nvSpPr>
          <p:cNvPr id="2" name="Rectángulo 1"/>
          <p:cNvSpPr/>
          <p:nvPr/>
        </p:nvSpPr>
        <p:spPr>
          <a:xfrm>
            <a:off x="827314" y="1547534"/>
            <a:ext cx="10537371" cy="461665"/>
          </a:xfrm>
          <a:prstGeom prst="rect">
            <a:avLst/>
          </a:prstGeom>
        </p:spPr>
        <p:txBody>
          <a:bodyPr wrap="square">
            <a:spAutoFit/>
          </a:bodyPr>
          <a:lstStyle/>
          <a:p>
            <a:r>
              <a:rPr lang="es-MX" sz="2400" dirty="0" smtClean="0">
                <a:solidFill>
                  <a:schemeClr val="bg1"/>
                </a:solidFill>
              </a:rPr>
              <a:t>Para </a:t>
            </a:r>
            <a:r>
              <a:rPr lang="es-MX" sz="2400" dirty="0">
                <a:solidFill>
                  <a:schemeClr val="bg1"/>
                </a:solidFill>
              </a:rPr>
              <a:t>utilizar cuadriculas </a:t>
            </a:r>
            <a:r>
              <a:rPr lang="es-MX" sz="2400" dirty="0" err="1">
                <a:solidFill>
                  <a:schemeClr val="bg1"/>
                </a:solidFill>
              </a:rPr>
              <a:t>Grid</a:t>
            </a:r>
            <a:r>
              <a:rPr lang="es-MX" sz="2400" dirty="0">
                <a:solidFill>
                  <a:schemeClr val="bg1"/>
                </a:solidFill>
              </a:rPr>
              <a:t> CSS, trabajaremos bajo el siguiente escenario:</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958" y="2729159"/>
            <a:ext cx="9897856" cy="2095792"/>
          </a:xfrm>
          <a:prstGeom prst="rect">
            <a:avLst/>
          </a:prstGeom>
        </p:spPr>
      </p:pic>
    </p:spTree>
    <p:extLst>
      <p:ext uri="{BB962C8B-B14F-4D97-AF65-F5344CB8AC3E}">
        <p14:creationId xmlns:p14="http://schemas.microsoft.com/office/powerpoint/2010/main" val="3166732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Sitios de colores</a:t>
            </a:r>
            <a:endParaRPr sz="4000" b="0" dirty="0">
              <a:solidFill>
                <a:srgbClr val="00B0F0"/>
              </a:solidFill>
              <a:latin typeface="Roboto"/>
              <a:ea typeface="Roboto"/>
              <a:cs typeface="Roboto"/>
              <a:sym typeface="Roboto"/>
            </a:endParaRPr>
          </a:p>
        </p:txBody>
      </p:sp>
      <p:sp>
        <p:nvSpPr>
          <p:cNvPr id="3" name="CuadroTexto 2"/>
          <p:cNvSpPr txBox="1"/>
          <p:nvPr/>
        </p:nvSpPr>
        <p:spPr>
          <a:xfrm>
            <a:off x="572376" y="1082210"/>
            <a:ext cx="11014573" cy="3416320"/>
          </a:xfrm>
          <a:prstGeom prst="rect">
            <a:avLst/>
          </a:prstGeom>
          <a:noFill/>
        </p:spPr>
        <p:txBody>
          <a:bodyPr wrap="square" rtlCol="0">
            <a:spAutoFit/>
          </a:bodyPr>
          <a:lstStyle/>
          <a:p>
            <a:pPr algn="ctr"/>
            <a:r>
              <a:rPr lang="es-MX" sz="2400" dirty="0" smtClean="0">
                <a:solidFill>
                  <a:schemeClr val="bg1"/>
                </a:solidFill>
                <a:latin typeface="Roboto" panose="020B0604020202020204" charset="0"/>
                <a:ea typeface="Roboto" panose="020B0604020202020204" charset="0"/>
                <a:hlinkClick r:id="rId3"/>
              </a:rPr>
              <a:t>https</a:t>
            </a:r>
            <a:r>
              <a:rPr lang="es-MX" sz="2400" dirty="0">
                <a:solidFill>
                  <a:schemeClr val="bg1"/>
                </a:solidFill>
                <a:latin typeface="Roboto" panose="020B0604020202020204" charset="0"/>
                <a:ea typeface="Roboto" panose="020B0604020202020204" charset="0"/>
                <a:hlinkClick r:id="rId3"/>
              </a:rPr>
              <a:t>://material.io</a:t>
            </a:r>
            <a:r>
              <a:rPr lang="es-MX" sz="2400" dirty="0" smtClean="0">
                <a:solidFill>
                  <a:schemeClr val="bg1"/>
                </a:solidFill>
                <a:latin typeface="Roboto" panose="020B0604020202020204" charset="0"/>
                <a:ea typeface="Roboto" panose="020B0604020202020204" charset="0"/>
                <a:hlinkClick r:id="rId3"/>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4"/>
              </a:rPr>
              <a:t>https://www.design-seeds.com</a:t>
            </a:r>
            <a:r>
              <a:rPr lang="es-MX" sz="2400" dirty="0" smtClean="0">
                <a:solidFill>
                  <a:schemeClr val="bg1"/>
                </a:solidFill>
                <a:latin typeface="Roboto" panose="020B0604020202020204" charset="0"/>
                <a:ea typeface="Roboto" panose="020B0604020202020204" charset="0"/>
                <a:hlinkClick r:id="rId4"/>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5"/>
              </a:rPr>
              <a:t>https://www.toptal.com/designers/colourcode</a:t>
            </a:r>
            <a:r>
              <a:rPr lang="es-MX" sz="2400" dirty="0" smtClean="0">
                <a:solidFill>
                  <a:schemeClr val="bg1"/>
                </a:solidFill>
                <a:latin typeface="Roboto" panose="020B0604020202020204" charset="0"/>
                <a:ea typeface="Roboto" panose="020B0604020202020204" charset="0"/>
                <a:hlinkClick r:id="rId5"/>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6"/>
              </a:rPr>
              <a:t>https://</a:t>
            </a:r>
            <a:r>
              <a:rPr lang="es-MX" sz="2400" dirty="0" smtClean="0">
                <a:solidFill>
                  <a:schemeClr val="bg1"/>
                </a:solidFill>
                <a:latin typeface="Roboto" panose="020B0604020202020204" charset="0"/>
                <a:ea typeface="Roboto" panose="020B0604020202020204" charset="0"/>
                <a:hlinkClick r:id="rId6"/>
              </a:rPr>
              <a:t>colorsupplyyy.com/app</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7"/>
              </a:rPr>
              <a:t>https://encycolorpedia.es</a:t>
            </a:r>
            <a:r>
              <a:rPr lang="es-MX" sz="2400" dirty="0" smtClean="0">
                <a:solidFill>
                  <a:schemeClr val="bg1"/>
                </a:solidFill>
                <a:latin typeface="Roboto" panose="020B0604020202020204" charset="0"/>
                <a:ea typeface="Roboto" panose="020B0604020202020204" charset="0"/>
                <a:hlinkClick r:id="rId7"/>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8"/>
              </a:rPr>
              <a:t>https://</a:t>
            </a:r>
            <a:r>
              <a:rPr lang="es-MX" sz="2400" dirty="0" smtClean="0">
                <a:solidFill>
                  <a:schemeClr val="bg1"/>
                </a:solidFill>
                <a:latin typeface="Roboto" panose="020B0604020202020204" charset="0"/>
                <a:ea typeface="Roboto" panose="020B0604020202020204" charset="0"/>
                <a:hlinkClick r:id="rId8"/>
              </a:rPr>
              <a:t>color.adobe.com/es/create/color-wheel</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9"/>
              </a:rPr>
              <a:t>http://khroma.co</a:t>
            </a:r>
            <a:r>
              <a:rPr lang="es-MX" sz="2400" dirty="0" smtClean="0">
                <a:solidFill>
                  <a:schemeClr val="bg1"/>
                </a:solidFill>
                <a:latin typeface="Roboto" panose="020B0604020202020204" charset="0"/>
                <a:ea typeface="Roboto" panose="020B0604020202020204" charset="0"/>
                <a:hlinkClick r:id="rId9"/>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10"/>
              </a:rPr>
              <a:t>http://www.patternify.com</a:t>
            </a:r>
            <a:r>
              <a:rPr lang="es-MX" sz="2400" dirty="0" smtClean="0">
                <a:solidFill>
                  <a:schemeClr val="bg1"/>
                </a:solidFill>
                <a:latin typeface="Roboto" panose="020B0604020202020204" charset="0"/>
                <a:ea typeface="Roboto" panose="020B0604020202020204" charset="0"/>
                <a:hlinkClick r:id="rId10"/>
              </a:rPr>
              <a:t>/</a:t>
            </a: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41938655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Sitios de ilustraciones</a:t>
            </a:r>
            <a:endParaRPr sz="4000" b="0" dirty="0">
              <a:solidFill>
                <a:srgbClr val="00B0F0"/>
              </a:solidFill>
              <a:latin typeface="Roboto"/>
              <a:ea typeface="Roboto"/>
              <a:cs typeface="Roboto"/>
              <a:sym typeface="Roboto"/>
            </a:endParaRPr>
          </a:p>
        </p:txBody>
      </p:sp>
      <p:sp>
        <p:nvSpPr>
          <p:cNvPr id="3" name="CuadroTexto 2"/>
          <p:cNvSpPr txBox="1"/>
          <p:nvPr/>
        </p:nvSpPr>
        <p:spPr>
          <a:xfrm>
            <a:off x="476841" y="1068562"/>
            <a:ext cx="11014573" cy="5632311"/>
          </a:xfrm>
          <a:prstGeom prst="rect">
            <a:avLst/>
          </a:prstGeom>
          <a:noFill/>
        </p:spPr>
        <p:txBody>
          <a:bodyPr wrap="square" rtlCol="0">
            <a:spAutoFit/>
          </a:bodyPr>
          <a:lstStyle/>
          <a:p>
            <a:pPr algn="ctr"/>
            <a:r>
              <a:rPr lang="es-MX" sz="2400" dirty="0" smtClean="0">
                <a:solidFill>
                  <a:schemeClr val="bg1"/>
                </a:solidFill>
                <a:latin typeface="Roboto" panose="020B0604020202020204" charset="0"/>
                <a:ea typeface="Roboto" panose="020B0604020202020204" charset="0"/>
                <a:hlinkClick r:id="rId3"/>
              </a:rPr>
              <a:t>https</a:t>
            </a:r>
            <a:r>
              <a:rPr lang="es-MX" sz="2400" dirty="0">
                <a:solidFill>
                  <a:schemeClr val="bg1"/>
                </a:solidFill>
                <a:latin typeface="Roboto" panose="020B0604020202020204" charset="0"/>
                <a:ea typeface="Roboto" panose="020B0604020202020204" charset="0"/>
                <a:hlinkClick r:id="rId3"/>
              </a:rPr>
              <a:t>://pixabay.com/es/illustrations</a:t>
            </a:r>
            <a:r>
              <a:rPr lang="es-MX" sz="2400" dirty="0" smtClean="0">
                <a:solidFill>
                  <a:schemeClr val="bg1"/>
                </a:solidFill>
                <a:latin typeface="Roboto" panose="020B0604020202020204" charset="0"/>
                <a:ea typeface="Roboto" panose="020B0604020202020204" charset="0"/>
                <a:hlinkClick r:id="rId3"/>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4"/>
              </a:rPr>
              <a:t>https://www.pexels.com/es-es</a:t>
            </a:r>
            <a:r>
              <a:rPr lang="es-MX" sz="2400" dirty="0" smtClean="0">
                <a:solidFill>
                  <a:schemeClr val="bg1"/>
                </a:solidFill>
                <a:latin typeface="Roboto" panose="020B0604020202020204" charset="0"/>
                <a:ea typeface="Roboto" panose="020B0604020202020204" charset="0"/>
                <a:hlinkClick r:id="rId4"/>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5"/>
              </a:rPr>
              <a:t>https://www.freepik.com</a:t>
            </a:r>
            <a:r>
              <a:rPr lang="es-MX" sz="2400" dirty="0" smtClean="0">
                <a:solidFill>
                  <a:schemeClr val="bg1"/>
                </a:solidFill>
                <a:latin typeface="Roboto" panose="020B0604020202020204" charset="0"/>
                <a:ea typeface="Roboto" panose="020B0604020202020204" charset="0"/>
                <a:hlinkClick r:id="rId5"/>
              </a:rPr>
              <a:t>/</a:t>
            </a:r>
            <a:endParaRPr lang="es-MX" sz="2400" dirty="0" smtClean="0">
              <a:solidFill>
                <a:schemeClr val="bg1"/>
              </a:solidFill>
              <a:latin typeface="Roboto" panose="020B0604020202020204" charset="0"/>
              <a:ea typeface="Roboto" panose="020B0604020202020204" charset="0"/>
            </a:endParaRPr>
          </a:p>
          <a:p>
            <a:pPr algn="ctr"/>
            <a:r>
              <a:rPr lang="es-MX" sz="2400" dirty="0" smtClean="0">
                <a:solidFill>
                  <a:schemeClr val="bg1"/>
                </a:solidFill>
                <a:latin typeface="Roboto" panose="020B0604020202020204" charset="0"/>
                <a:ea typeface="Roboto" panose="020B0604020202020204" charset="0"/>
                <a:hlinkClick r:id="rId6"/>
              </a:rPr>
              <a:t>https</a:t>
            </a:r>
            <a:r>
              <a:rPr lang="es-MX" sz="2400" dirty="0">
                <a:solidFill>
                  <a:schemeClr val="bg1"/>
                </a:solidFill>
                <a:latin typeface="Roboto" panose="020B0604020202020204" charset="0"/>
                <a:ea typeface="Roboto" panose="020B0604020202020204" charset="0"/>
                <a:hlinkClick r:id="rId6"/>
              </a:rPr>
              <a:t>://www.humaaans.com</a:t>
            </a:r>
            <a:r>
              <a:rPr lang="es-MX" sz="2400" dirty="0" smtClean="0">
                <a:solidFill>
                  <a:schemeClr val="bg1"/>
                </a:solidFill>
                <a:latin typeface="Roboto" panose="020B0604020202020204" charset="0"/>
                <a:ea typeface="Roboto" panose="020B0604020202020204" charset="0"/>
                <a:hlinkClick r:id="rId6"/>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7"/>
              </a:rPr>
              <a:t>https://</a:t>
            </a:r>
            <a:r>
              <a:rPr lang="es-MX" sz="2400" dirty="0" smtClean="0">
                <a:solidFill>
                  <a:schemeClr val="bg1"/>
                </a:solidFill>
                <a:latin typeface="Roboto" panose="020B0604020202020204" charset="0"/>
                <a:ea typeface="Roboto" panose="020B0604020202020204" charset="0"/>
                <a:hlinkClick r:id="rId7"/>
              </a:rPr>
              <a:t>undraw.co/illustrations</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8"/>
              </a:rPr>
              <a:t>https://absurd.design</a:t>
            </a:r>
            <a:r>
              <a:rPr lang="es-MX" sz="2400" dirty="0" smtClean="0">
                <a:solidFill>
                  <a:schemeClr val="bg1"/>
                </a:solidFill>
                <a:latin typeface="Roboto" panose="020B0604020202020204" charset="0"/>
                <a:ea typeface="Roboto" panose="020B0604020202020204" charset="0"/>
                <a:hlinkClick r:id="rId8"/>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9"/>
              </a:rPr>
              <a:t>https://drawkit.com</a:t>
            </a:r>
            <a:r>
              <a:rPr lang="es-MX" sz="2400" dirty="0" smtClean="0">
                <a:solidFill>
                  <a:schemeClr val="bg1"/>
                </a:solidFill>
                <a:latin typeface="Roboto" panose="020B0604020202020204" charset="0"/>
                <a:ea typeface="Roboto" panose="020B0604020202020204" charset="0"/>
                <a:hlinkClick r:id="rId9"/>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10"/>
              </a:rPr>
              <a:t>https://pixabay.com/es/vectors/search</a:t>
            </a:r>
            <a:r>
              <a:rPr lang="es-MX" sz="2400" dirty="0" smtClean="0">
                <a:solidFill>
                  <a:schemeClr val="bg1"/>
                </a:solidFill>
                <a:latin typeface="Roboto" panose="020B0604020202020204" charset="0"/>
                <a:ea typeface="Roboto" panose="020B0604020202020204" charset="0"/>
                <a:hlinkClick r:id="rId10"/>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11"/>
              </a:rPr>
              <a:t>https://</a:t>
            </a:r>
            <a:r>
              <a:rPr lang="es-MX" sz="2400" dirty="0" smtClean="0">
                <a:solidFill>
                  <a:schemeClr val="bg1"/>
                </a:solidFill>
                <a:latin typeface="Roboto" panose="020B0604020202020204" charset="0"/>
                <a:ea typeface="Roboto" panose="020B0604020202020204" charset="0"/>
                <a:hlinkClick r:id="rId11"/>
              </a:rPr>
              <a:t>icons8.com/illustrations</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12"/>
              </a:rPr>
              <a:t>http://www.patternify.com</a:t>
            </a:r>
            <a:r>
              <a:rPr lang="es-MX" sz="2400" dirty="0" smtClean="0">
                <a:solidFill>
                  <a:schemeClr val="bg1"/>
                </a:solidFill>
                <a:latin typeface="Roboto" panose="020B0604020202020204" charset="0"/>
                <a:ea typeface="Roboto" panose="020B0604020202020204" charset="0"/>
                <a:hlinkClick r:id="rId12"/>
              </a:rPr>
              <a:t>/</a:t>
            </a: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a:p>
            <a:pPr algn="ctr"/>
            <a:r>
              <a:rPr lang="es-MX" sz="2400" dirty="0" smtClean="0">
                <a:solidFill>
                  <a:schemeClr val="bg1"/>
                </a:solidFill>
                <a:latin typeface="Roboto" panose="020B0604020202020204" charset="0"/>
                <a:ea typeface="Roboto" panose="020B0604020202020204" charset="0"/>
              </a:rPr>
              <a:t>Optimizador de imágenes:</a:t>
            </a:r>
            <a:endParaRPr lang="es-MX" sz="2400" dirty="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rPr>
              <a:t>https://www.resizepixel.com/</a:t>
            </a: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6334719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Sitios de Tipografías</a:t>
            </a:r>
            <a:endParaRPr sz="4000" b="0" dirty="0">
              <a:solidFill>
                <a:srgbClr val="00B0F0"/>
              </a:solidFill>
              <a:latin typeface="Roboto"/>
              <a:ea typeface="Roboto"/>
              <a:cs typeface="Roboto"/>
              <a:sym typeface="Roboto"/>
            </a:endParaRPr>
          </a:p>
        </p:txBody>
      </p:sp>
      <p:sp>
        <p:nvSpPr>
          <p:cNvPr id="3" name="CuadroTexto 2"/>
          <p:cNvSpPr txBox="1"/>
          <p:nvPr/>
        </p:nvSpPr>
        <p:spPr>
          <a:xfrm>
            <a:off x="476841" y="1068562"/>
            <a:ext cx="11014573" cy="3046988"/>
          </a:xfrm>
          <a:prstGeom prst="rect">
            <a:avLst/>
          </a:prstGeom>
          <a:noFill/>
        </p:spPr>
        <p:txBody>
          <a:bodyPr wrap="square" rtlCol="0">
            <a:spAutoFit/>
          </a:bodyPr>
          <a:lstStyle/>
          <a:p>
            <a:pPr algn="ctr"/>
            <a:r>
              <a:rPr lang="es-MX" sz="2400" dirty="0" smtClean="0">
                <a:solidFill>
                  <a:schemeClr val="bg1"/>
                </a:solidFill>
                <a:latin typeface="Roboto" panose="020B0604020202020204" charset="0"/>
                <a:ea typeface="Roboto" panose="020B0604020202020204" charset="0"/>
                <a:hlinkClick r:id="rId3"/>
              </a:rPr>
              <a:t>https</a:t>
            </a:r>
            <a:r>
              <a:rPr lang="es-MX" sz="2400" dirty="0">
                <a:solidFill>
                  <a:schemeClr val="bg1"/>
                </a:solidFill>
                <a:latin typeface="Roboto" panose="020B0604020202020204" charset="0"/>
                <a:ea typeface="Roboto" panose="020B0604020202020204" charset="0"/>
                <a:hlinkClick r:id="rId3"/>
              </a:rPr>
              <a:t>://www.designermill.com/category/free-fonts</a:t>
            </a:r>
            <a:r>
              <a:rPr lang="es-MX" sz="2400" dirty="0" smtClean="0">
                <a:solidFill>
                  <a:schemeClr val="bg1"/>
                </a:solidFill>
                <a:latin typeface="Roboto" panose="020B0604020202020204" charset="0"/>
                <a:ea typeface="Roboto" panose="020B0604020202020204" charset="0"/>
                <a:hlinkClick r:id="rId3"/>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4"/>
              </a:rPr>
              <a:t>https://www.myfonts.com</a:t>
            </a:r>
            <a:r>
              <a:rPr lang="es-MX" sz="2400" dirty="0" smtClean="0">
                <a:solidFill>
                  <a:schemeClr val="bg1"/>
                </a:solidFill>
                <a:latin typeface="Roboto" panose="020B0604020202020204" charset="0"/>
                <a:ea typeface="Roboto" panose="020B0604020202020204" charset="0"/>
                <a:hlinkClick r:id="rId4"/>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5"/>
              </a:rPr>
              <a:t>https://fonts.google.com</a:t>
            </a:r>
            <a:r>
              <a:rPr lang="es-MX" sz="2400" dirty="0" smtClean="0">
                <a:solidFill>
                  <a:schemeClr val="bg1"/>
                </a:solidFill>
                <a:latin typeface="Roboto" panose="020B0604020202020204" charset="0"/>
                <a:ea typeface="Roboto" panose="020B0604020202020204" charset="0"/>
                <a:hlinkClick r:id="rId5"/>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6"/>
              </a:rPr>
              <a:t>https://www.fontpair.co</a:t>
            </a:r>
            <a:r>
              <a:rPr lang="es-MX" sz="2400" dirty="0" smtClean="0">
                <a:solidFill>
                  <a:schemeClr val="bg1"/>
                </a:solidFill>
                <a:latin typeface="Roboto" panose="020B0604020202020204" charset="0"/>
                <a:ea typeface="Roboto" panose="020B0604020202020204" charset="0"/>
                <a:hlinkClick r:id="rId6"/>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7"/>
              </a:rPr>
              <a:t>https://</a:t>
            </a:r>
            <a:r>
              <a:rPr lang="es-MX" sz="2400" dirty="0" smtClean="0">
                <a:solidFill>
                  <a:schemeClr val="bg1"/>
                </a:solidFill>
                <a:latin typeface="Roboto" panose="020B0604020202020204" charset="0"/>
                <a:ea typeface="Roboto" panose="020B0604020202020204" charset="0"/>
                <a:hlinkClick r:id="rId7"/>
              </a:rPr>
              <a:t>lingojam.com/CoolTextFonts</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8"/>
              </a:rPr>
              <a:t>https://fontjoy.com</a:t>
            </a:r>
            <a:r>
              <a:rPr lang="es-MX" sz="2400" dirty="0" smtClean="0">
                <a:solidFill>
                  <a:schemeClr val="bg1"/>
                </a:solidFill>
                <a:latin typeface="Roboto" panose="020B0604020202020204" charset="0"/>
                <a:ea typeface="Roboto" panose="020B0604020202020204" charset="0"/>
                <a:hlinkClick r:id="rId8"/>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9"/>
              </a:rPr>
              <a:t>https://typ.io</a:t>
            </a:r>
            <a:r>
              <a:rPr lang="es-MX" sz="2400" dirty="0" smtClean="0">
                <a:solidFill>
                  <a:schemeClr val="bg1"/>
                </a:solidFill>
                <a:latin typeface="Roboto" panose="020B0604020202020204" charset="0"/>
                <a:ea typeface="Roboto" panose="020B0604020202020204" charset="0"/>
                <a:hlinkClick r:id="rId9"/>
              </a:rPr>
              <a:t>/</a:t>
            </a: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5119572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Sitios diseño creatividad e inspiración</a:t>
            </a:r>
            <a:endParaRPr sz="4000" b="0" dirty="0">
              <a:solidFill>
                <a:srgbClr val="00B0F0"/>
              </a:solidFill>
              <a:latin typeface="Roboto"/>
              <a:ea typeface="Roboto"/>
              <a:cs typeface="Roboto"/>
              <a:sym typeface="Roboto"/>
            </a:endParaRPr>
          </a:p>
        </p:txBody>
      </p:sp>
      <p:sp>
        <p:nvSpPr>
          <p:cNvPr id="3" name="CuadroTexto 2"/>
          <p:cNvSpPr txBox="1"/>
          <p:nvPr/>
        </p:nvSpPr>
        <p:spPr>
          <a:xfrm>
            <a:off x="476841" y="1068562"/>
            <a:ext cx="11014573" cy="3416320"/>
          </a:xfrm>
          <a:prstGeom prst="rect">
            <a:avLst/>
          </a:prstGeom>
          <a:noFill/>
        </p:spPr>
        <p:txBody>
          <a:bodyPr wrap="square" rtlCol="0">
            <a:spAutoFit/>
          </a:bodyPr>
          <a:lstStyle/>
          <a:p>
            <a:pPr algn="ctr"/>
            <a:r>
              <a:rPr lang="es-MX" sz="2400" dirty="0" smtClean="0">
                <a:solidFill>
                  <a:schemeClr val="bg1"/>
                </a:solidFill>
                <a:latin typeface="Roboto" panose="020B0604020202020204" charset="0"/>
                <a:ea typeface="Roboto" panose="020B0604020202020204" charset="0"/>
                <a:hlinkClick r:id="rId3"/>
              </a:rPr>
              <a:t>https</a:t>
            </a:r>
            <a:r>
              <a:rPr lang="es-MX" sz="2400" dirty="0">
                <a:solidFill>
                  <a:schemeClr val="bg1"/>
                </a:solidFill>
                <a:latin typeface="Roboto" panose="020B0604020202020204" charset="0"/>
                <a:ea typeface="Roboto" panose="020B0604020202020204" charset="0"/>
                <a:hlinkClick r:id="rId3"/>
              </a:rPr>
              <a:t>://www.designspiration.com</a:t>
            </a:r>
            <a:r>
              <a:rPr lang="es-MX" sz="2400" dirty="0" smtClean="0">
                <a:solidFill>
                  <a:schemeClr val="bg1"/>
                </a:solidFill>
                <a:latin typeface="Roboto" panose="020B0604020202020204" charset="0"/>
                <a:ea typeface="Roboto" panose="020B0604020202020204" charset="0"/>
                <a:hlinkClick r:id="rId3"/>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4"/>
              </a:rPr>
              <a:t>https://www.awwwards.com</a:t>
            </a:r>
            <a:r>
              <a:rPr lang="es-MX" sz="2400" dirty="0" smtClean="0">
                <a:solidFill>
                  <a:schemeClr val="bg1"/>
                </a:solidFill>
                <a:latin typeface="Roboto" panose="020B0604020202020204" charset="0"/>
                <a:ea typeface="Roboto" panose="020B0604020202020204" charset="0"/>
                <a:hlinkClick r:id="rId4"/>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5"/>
              </a:rPr>
              <a:t>https://dribbble.com</a:t>
            </a:r>
            <a:r>
              <a:rPr lang="es-MX" sz="2400" dirty="0" smtClean="0">
                <a:solidFill>
                  <a:schemeClr val="bg1"/>
                </a:solidFill>
                <a:latin typeface="Roboto" panose="020B0604020202020204" charset="0"/>
                <a:ea typeface="Roboto" panose="020B0604020202020204" charset="0"/>
                <a:hlinkClick r:id="rId5"/>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6"/>
              </a:rPr>
              <a:t>https://</a:t>
            </a:r>
            <a:r>
              <a:rPr lang="es-MX" sz="2400" dirty="0" smtClean="0">
                <a:solidFill>
                  <a:schemeClr val="bg1"/>
                </a:solidFill>
                <a:latin typeface="Roboto" panose="020B0604020202020204" charset="0"/>
                <a:ea typeface="Roboto" panose="020B0604020202020204" charset="0"/>
                <a:hlinkClick r:id="rId6"/>
              </a:rPr>
              <a:t>www.behance.net/galleries/ui-ux/ui-ux</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7"/>
              </a:rPr>
              <a:t>https://collectui.com</a:t>
            </a:r>
            <a:r>
              <a:rPr lang="es-MX" sz="2400" dirty="0" smtClean="0">
                <a:solidFill>
                  <a:schemeClr val="bg1"/>
                </a:solidFill>
                <a:latin typeface="Roboto" panose="020B0604020202020204" charset="0"/>
                <a:ea typeface="Roboto" panose="020B0604020202020204" charset="0"/>
                <a:hlinkClick r:id="rId7"/>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8"/>
              </a:rPr>
              <a:t>https://</a:t>
            </a:r>
            <a:r>
              <a:rPr lang="es-MX" sz="2400" dirty="0" smtClean="0">
                <a:solidFill>
                  <a:schemeClr val="bg1"/>
                </a:solidFill>
                <a:latin typeface="Roboto" panose="020B0604020202020204" charset="0"/>
                <a:ea typeface="Roboto" panose="020B0604020202020204" charset="0"/>
                <a:hlinkClick r:id="rId8"/>
              </a:rPr>
              <a:t>mobbin.design/browse/ios/apps</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9"/>
              </a:rPr>
              <a:t>https://muz.li</a:t>
            </a:r>
            <a:r>
              <a:rPr lang="es-MX" sz="2400" dirty="0" smtClean="0">
                <a:solidFill>
                  <a:schemeClr val="bg1"/>
                </a:solidFill>
                <a:latin typeface="Roboto" panose="020B0604020202020204" charset="0"/>
                <a:ea typeface="Roboto" panose="020B0604020202020204" charset="0"/>
                <a:hlinkClick r:id="rId9"/>
              </a:rPr>
              <a:t>/</a:t>
            </a: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8782864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Sitios para crear </a:t>
            </a:r>
            <a:r>
              <a:rPr lang="es-AR" sz="4000" dirty="0" err="1" smtClean="0">
                <a:solidFill>
                  <a:srgbClr val="00B0F0"/>
                </a:solidFill>
                <a:latin typeface="Roboto"/>
                <a:ea typeface="Roboto"/>
                <a:cs typeface="Roboto"/>
                <a:sym typeface="Roboto"/>
              </a:rPr>
              <a:t>favicon</a:t>
            </a:r>
            <a:endParaRPr sz="4000" b="0" dirty="0">
              <a:solidFill>
                <a:srgbClr val="00B0F0"/>
              </a:solidFill>
              <a:latin typeface="Roboto"/>
              <a:ea typeface="Roboto"/>
              <a:cs typeface="Roboto"/>
              <a:sym typeface="Roboto"/>
            </a:endParaRPr>
          </a:p>
        </p:txBody>
      </p:sp>
      <p:sp>
        <p:nvSpPr>
          <p:cNvPr id="3" name="CuadroTexto 2"/>
          <p:cNvSpPr txBox="1"/>
          <p:nvPr/>
        </p:nvSpPr>
        <p:spPr>
          <a:xfrm>
            <a:off x="476841" y="1068562"/>
            <a:ext cx="11014573" cy="1569660"/>
          </a:xfrm>
          <a:prstGeom prst="rect">
            <a:avLst/>
          </a:prstGeom>
          <a:noFill/>
        </p:spPr>
        <p:txBody>
          <a:bodyPr wrap="square" rtlCol="0">
            <a:spAutoFit/>
          </a:bodyPr>
          <a:lstStyle/>
          <a:p>
            <a:pPr algn="ctr"/>
            <a:r>
              <a:rPr lang="es-MX" sz="2400" dirty="0" smtClean="0">
                <a:solidFill>
                  <a:schemeClr val="bg1"/>
                </a:solidFill>
                <a:latin typeface="Roboto" panose="020B0604020202020204" charset="0"/>
                <a:ea typeface="Roboto" panose="020B0604020202020204" charset="0"/>
                <a:hlinkClick r:id="rId3"/>
              </a:rPr>
              <a:t>https</a:t>
            </a:r>
            <a:r>
              <a:rPr lang="es-MX" sz="2400" dirty="0">
                <a:solidFill>
                  <a:schemeClr val="bg1"/>
                </a:solidFill>
                <a:latin typeface="Roboto" panose="020B0604020202020204" charset="0"/>
                <a:ea typeface="Roboto" panose="020B0604020202020204" charset="0"/>
                <a:hlinkClick r:id="rId3"/>
              </a:rPr>
              <a:t>://www.favicon.cc</a:t>
            </a:r>
            <a:r>
              <a:rPr lang="es-MX" sz="2400" dirty="0" smtClean="0">
                <a:solidFill>
                  <a:schemeClr val="bg1"/>
                </a:solidFill>
                <a:latin typeface="Roboto" panose="020B0604020202020204" charset="0"/>
                <a:ea typeface="Roboto" panose="020B0604020202020204" charset="0"/>
                <a:hlinkClick r:id="rId3"/>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4"/>
              </a:rPr>
              <a:t>https://realfavicongenerator.net</a:t>
            </a:r>
            <a:r>
              <a:rPr lang="es-MX" sz="2400" dirty="0" smtClean="0">
                <a:solidFill>
                  <a:schemeClr val="bg1"/>
                </a:solidFill>
                <a:latin typeface="Roboto" panose="020B0604020202020204" charset="0"/>
                <a:ea typeface="Roboto" panose="020B0604020202020204" charset="0"/>
                <a:hlinkClick r:id="rId4"/>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5"/>
              </a:rPr>
              <a:t>https://genfavicon.com/es</a:t>
            </a:r>
            <a:r>
              <a:rPr lang="es-MX" sz="2400" dirty="0" smtClean="0">
                <a:solidFill>
                  <a:schemeClr val="bg1"/>
                </a:solidFill>
                <a:latin typeface="Roboto" panose="020B0604020202020204" charset="0"/>
                <a:ea typeface="Roboto" panose="020B0604020202020204" charset="0"/>
                <a:hlinkClick r:id="rId5"/>
              </a:rPr>
              <a:t>/</a:t>
            </a: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6700992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Sitios referentes al SEO</a:t>
            </a:r>
            <a:endParaRPr sz="4000" b="0" dirty="0">
              <a:solidFill>
                <a:srgbClr val="00B0F0"/>
              </a:solidFill>
              <a:latin typeface="Roboto"/>
              <a:ea typeface="Roboto"/>
              <a:cs typeface="Roboto"/>
              <a:sym typeface="Roboto"/>
            </a:endParaRPr>
          </a:p>
        </p:txBody>
      </p:sp>
      <p:sp>
        <p:nvSpPr>
          <p:cNvPr id="3" name="CuadroTexto 2"/>
          <p:cNvSpPr txBox="1"/>
          <p:nvPr/>
        </p:nvSpPr>
        <p:spPr>
          <a:xfrm>
            <a:off x="476841" y="1068562"/>
            <a:ext cx="11014573" cy="5632311"/>
          </a:xfrm>
          <a:prstGeom prst="rect">
            <a:avLst/>
          </a:prstGeom>
          <a:noFill/>
        </p:spPr>
        <p:txBody>
          <a:bodyPr wrap="square" rtlCol="0">
            <a:spAutoFit/>
          </a:bodyPr>
          <a:lstStyle/>
          <a:p>
            <a:pPr algn="ctr"/>
            <a:r>
              <a:rPr lang="es-MX" sz="2400" dirty="0" smtClean="0">
                <a:solidFill>
                  <a:schemeClr val="bg1"/>
                </a:solidFill>
                <a:latin typeface="Roboto" panose="020B0604020202020204" charset="0"/>
                <a:ea typeface="Roboto" panose="020B0604020202020204" charset="0"/>
                <a:hlinkClick r:id="rId3"/>
              </a:rPr>
              <a:t>https</a:t>
            </a:r>
            <a:r>
              <a:rPr lang="es-MX" sz="2400" dirty="0">
                <a:solidFill>
                  <a:schemeClr val="bg1"/>
                </a:solidFill>
                <a:latin typeface="Roboto" panose="020B0604020202020204" charset="0"/>
                <a:ea typeface="Roboto" panose="020B0604020202020204" charset="0"/>
                <a:hlinkClick r:id="rId3"/>
              </a:rPr>
              <a:t>://</a:t>
            </a:r>
            <a:r>
              <a:rPr lang="es-MX" sz="2400" dirty="0" smtClean="0">
                <a:solidFill>
                  <a:schemeClr val="bg1"/>
                </a:solidFill>
                <a:latin typeface="Roboto" panose="020B0604020202020204" charset="0"/>
                <a:ea typeface="Roboto" panose="020B0604020202020204" charset="0"/>
                <a:hlinkClick r:id="rId3"/>
              </a:rPr>
              <a:t>developers.google.com/search/docs/beginner/seo-starter-guide?hl=en&amp;visit_id=637689044845753795-546123681&amp;rd=1</a:t>
            </a: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hlinkClick r:id="rId4"/>
            </a:endParaRPr>
          </a:p>
          <a:p>
            <a:pPr algn="ctr"/>
            <a:r>
              <a:rPr lang="es-MX" sz="2400" dirty="0" smtClean="0">
                <a:solidFill>
                  <a:schemeClr val="bg1"/>
                </a:solidFill>
                <a:latin typeface="Roboto" panose="020B0604020202020204" charset="0"/>
                <a:ea typeface="Roboto" panose="020B0604020202020204" charset="0"/>
                <a:hlinkClick r:id="rId4"/>
              </a:rPr>
              <a:t>https</a:t>
            </a:r>
            <a:r>
              <a:rPr lang="es-MX" sz="2400" dirty="0">
                <a:solidFill>
                  <a:schemeClr val="bg1"/>
                </a:solidFill>
                <a:latin typeface="Roboto" panose="020B0604020202020204" charset="0"/>
                <a:ea typeface="Roboto" panose="020B0604020202020204" charset="0"/>
                <a:hlinkClick r:id="rId4"/>
              </a:rPr>
              <a:t>://</a:t>
            </a:r>
            <a:r>
              <a:rPr lang="es-MX" sz="2400" dirty="0" smtClean="0">
                <a:solidFill>
                  <a:schemeClr val="bg1"/>
                </a:solidFill>
                <a:latin typeface="Roboto" panose="020B0604020202020204" charset="0"/>
                <a:ea typeface="Roboto" panose="020B0604020202020204" charset="0"/>
                <a:hlinkClick r:id="rId4"/>
              </a:rPr>
              <a:t>moz.com/beginners-guide-to-seo</a:t>
            </a: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5"/>
              </a:rPr>
              <a:t>https://neilpatel.com/what-is-seo</a:t>
            </a:r>
            <a:r>
              <a:rPr lang="es-MX" sz="2400" dirty="0" smtClean="0">
                <a:solidFill>
                  <a:schemeClr val="bg1"/>
                </a:solidFill>
                <a:latin typeface="Roboto" panose="020B0604020202020204" charset="0"/>
                <a:ea typeface="Roboto" panose="020B0604020202020204" charset="0"/>
                <a:hlinkClick r:id="rId5"/>
              </a:rPr>
              <a:t>/</a:t>
            </a: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6"/>
              </a:rPr>
              <a:t>https://</a:t>
            </a:r>
            <a:r>
              <a:rPr lang="es-MX" sz="2400" dirty="0" smtClean="0">
                <a:solidFill>
                  <a:schemeClr val="bg1"/>
                </a:solidFill>
                <a:latin typeface="Roboto" panose="020B0604020202020204" charset="0"/>
                <a:ea typeface="Roboto" panose="020B0604020202020204" charset="0"/>
                <a:hlinkClick r:id="rId6"/>
              </a:rPr>
              <a:t>www.wordstream.com/meta-tags</a:t>
            </a:r>
            <a:endParaRPr lang="es-MX" sz="2400" dirty="0" smtClean="0">
              <a:solidFill>
                <a:schemeClr val="bg1"/>
              </a:solidFill>
              <a:latin typeface="Roboto" panose="020B0604020202020204" charset="0"/>
              <a:ea typeface="Roboto" panose="020B0604020202020204" charset="0"/>
            </a:endParaRPr>
          </a:p>
          <a:p>
            <a:pPr algn="ctr"/>
            <a:endParaRPr lang="es-MX" sz="2400" dirty="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7"/>
              </a:rPr>
              <a:t>https://</a:t>
            </a:r>
            <a:r>
              <a:rPr lang="es-MX" sz="2400" dirty="0" smtClean="0">
                <a:solidFill>
                  <a:schemeClr val="bg1"/>
                </a:solidFill>
                <a:latin typeface="Roboto" panose="020B0604020202020204" charset="0"/>
                <a:ea typeface="Roboto" panose="020B0604020202020204" charset="0"/>
                <a:hlinkClick r:id="rId7"/>
              </a:rPr>
              <a:t>developers.google.com/search/docs/advanced/crawling/special-tags?hl=en&amp;visit_id=637689046770838748-2744182862&amp;rd=1</a:t>
            </a:r>
            <a:endParaRPr lang="es-MX" sz="2400" dirty="0" smtClean="0">
              <a:solidFill>
                <a:schemeClr val="bg1"/>
              </a:solidFill>
              <a:latin typeface="Roboto" panose="020B0604020202020204" charset="0"/>
              <a:ea typeface="Roboto" panose="020B0604020202020204" charset="0"/>
            </a:endParaRPr>
          </a:p>
          <a:p>
            <a:pPr algn="ctr"/>
            <a:endParaRPr lang="es-MX" sz="2400" dirty="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8"/>
              </a:rPr>
              <a:t>https://yoast.com/meta-descriptions</a:t>
            </a:r>
            <a:r>
              <a:rPr lang="es-MX" sz="2400" dirty="0" smtClean="0">
                <a:solidFill>
                  <a:schemeClr val="bg1"/>
                </a:solidFill>
                <a:latin typeface="Roboto" panose="020B0604020202020204" charset="0"/>
                <a:ea typeface="Roboto" panose="020B0604020202020204" charset="0"/>
                <a:hlinkClick r:id="rId8"/>
              </a:rPr>
              <a:t>/</a:t>
            </a:r>
            <a:endParaRPr lang="es-MX" sz="2400" dirty="0" smtClean="0">
              <a:solidFill>
                <a:schemeClr val="bg1"/>
              </a:solidFill>
              <a:latin typeface="Roboto" panose="020B0604020202020204" charset="0"/>
              <a:ea typeface="Roboto" panose="020B0604020202020204" charset="0"/>
            </a:endParaRPr>
          </a:p>
          <a:p>
            <a:pPr algn="ctr"/>
            <a:r>
              <a:rPr lang="es-MX" sz="2400" dirty="0">
                <a:solidFill>
                  <a:schemeClr val="bg1"/>
                </a:solidFill>
                <a:latin typeface="Roboto" panose="020B0604020202020204" charset="0"/>
                <a:ea typeface="Roboto" panose="020B0604020202020204" charset="0"/>
                <a:hlinkClick r:id="rId9"/>
              </a:rPr>
              <a:t>https://</a:t>
            </a:r>
            <a:r>
              <a:rPr lang="es-MX" sz="2400" dirty="0" smtClean="0">
                <a:solidFill>
                  <a:schemeClr val="bg1"/>
                </a:solidFill>
                <a:latin typeface="Roboto" panose="020B0604020202020204" charset="0"/>
                <a:ea typeface="Roboto" panose="020B0604020202020204" charset="0"/>
                <a:hlinkClick r:id="rId9"/>
              </a:rPr>
              <a:t>moz.com/learn/seo/on-page-factors</a:t>
            </a:r>
            <a:endParaRPr lang="es-MX" sz="2400" dirty="0" smtClean="0">
              <a:solidFill>
                <a:schemeClr val="bg1"/>
              </a:solidFill>
              <a:latin typeface="Roboto" panose="020B0604020202020204" charset="0"/>
              <a:ea typeface="Roboto" panose="020B0604020202020204" charset="0"/>
            </a:endParaRPr>
          </a:p>
          <a:p>
            <a:pPr algn="ctr"/>
            <a:endParaRPr lang="es-MX" sz="2400" dirty="0" smtClean="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42121998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smtClean="0">
                <a:solidFill>
                  <a:srgbClr val="00B0F0"/>
                </a:solidFill>
                <a:latin typeface="Roboto"/>
                <a:ea typeface="Roboto"/>
                <a:cs typeface="Roboto"/>
                <a:sym typeface="Roboto"/>
              </a:rPr>
              <a:t>Sitios referentes al SEO</a:t>
            </a:r>
            <a:endParaRPr sz="4000" b="0" dirty="0">
              <a:solidFill>
                <a:srgbClr val="00B0F0"/>
              </a:solidFill>
              <a:latin typeface="Roboto"/>
              <a:ea typeface="Roboto"/>
              <a:cs typeface="Roboto"/>
              <a:sym typeface="Roboto"/>
            </a:endParaRPr>
          </a:p>
        </p:txBody>
      </p:sp>
      <p:sp>
        <p:nvSpPr>
          <p:cNvPr id="2" name="Rectángulo 1"/>
          <p:cNvSpPr/>
          <p:nvPr/>
        </p:nvSpPr>
        <p:spPr>
          <a:xfrm>
            <a:off x="1992953" y="1958930"/>
            <a:ext cx="8206093" cy="523220"/>
          </a:xfrm>
          <a:prstGeom prst="rect">
            <a:avLst/>
          </a:prstGeom>
        </p:spPr>
        <p:txBody>
          <a:bodyPr wrap="none">
            <a:spAutoFit/>
          </a:bodyPr>
          <a:lstStyle/>
          <a:p>
            <a:r>
              <a:rPr lang="en-US" sz="2800" dirty="0">
                <a:solidFill>
                  <a:schemeClr val="bg1"/>
                </a:solidFill>
              </a:rPr>
              <a:t>https://bloo.media/blog/mejores-herramientas-seo/</a:t>
            </a:r>
          </a:p>
        </p:txBody>
      </p:sp>
    </p:spTree>
    <p:extLst>
      <p:ext uri="{BB962C8B-B14F-4D97-AF65-F5344CB8AC3E}">
        <p14:creationId xmlns:p14="http://schemas.microsoft.com/office/powerpoint/2010/main" val="4225170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Grids</a:t>
            </a:r>
            <a:endParaRPr sz="4000" b="0" dirty="0">
              <a:solidFill>
                <a:srgbClr val="00B0F0"/>
              </a:solidFill>
              <a:latin typeface="Roboto"/>
              <a:ea typeface="Roboto"/>
              <a:cs typeface="Roboto"/>
              <a:sym typeface="Roboto"/>
            </a:endParaRPr>
          </a:p>
        </p:txBody>
      </p:sp>
      <p:sp>
        <p:nvSpPr>
          <p:cNvPr id="2" name="Rectángulo 1"/>
          <p:cNvSpPr/>
          <p:nvPr/>
        </p:nvSpPr>
        <p:spPr>
          <a:xfrm>
            <a:off x="827314" y="1329819"/>
            <a:ext cx="10537371" cy="4154984"/>
          </a:xfrm>
          <a:prstGeom prst="rect">
            <a:avLst/>
          </a:prstGeom>
        </p:spPr>
        <p:txBody>
          <a:bodyPr wrap="square">
            <a:spAutoFit/>
          </a:bodyPr>
          <a:lstStyle/>
          <a:p>
            <a:r>
              <a:rPr lang="es-MX" sz="2400" dirty="0">
                <a:solidFill>
                  <a:srgbClr val="00B050"/>
                </a:solidFill>
              </a:rPr>
              <a:t>Ventajas de CSS </a:t>
            </a:r>
            <a:r>
              <a:rPr lang="es-MX" sz="2400" dirty="0" err="1">
                <a:solidFill>
                  <a:srgbClr val="00B050"/>
                </a:solidFill>
              </a:rPr>
              <a:t>Grid</a:t>
            </a:r>
            <a:r>
              <a:rPr lang="es-MX" sz="2400" dirty="0">
                <a:solidFill>
                  <a:srgbClr val="00B050"/>
                </a:solidFill>
              </a:rPr>
              <a:t>:</a:t>
            </a:r>
          </a:p>
          <a:p>
            <a:r>
              <a:rPr lang="es-MX" sz="2400" dirty="0">
                <a:solidFill>
                  <a:schemeClr val="bg1"/>
                </a:solidFill>
              </a:rPr>
              <a:t>Mucha más flexibilidad: te permite controlar los elementos en las 2 dimensiones y con total libertad.</a:t>
            </a:r>
          </a:p>
          <a:p>
            <a:r>
              <a:rPr lang="es-MX" sz="2400" dirty="0">
                <a:solidFill>
                  <a:schemeClr val="bg1"/>
                </a:solidFill>
              </a:rPr>
              <a:t>Menos código y menos bugs: se reduce considerablemente el código empleado, lo que conlleva revisiones más sencillas y menor probabilidad de bugs.</a:t>
            </a:r>
          </a:p>
          <a:p>
            <a:r>
              <a:rPr lang="es-MX" sz="2400" dirty="0">
                <a:solidFill>
                  <a:schemeClr val="bg1"/>
                </a:solidFill>
              </a:rPr>
              <a:t>Optimización de recursos: al ser código más simple y consistente se economiza tanto en tiempo como en recursos necesarios para mostrar la página.</a:t>
            </a:r>
          </a:p>
          <a:p>
            <a:r>
              <a:rPr lang="es-MX" sz="2400" dirty="0">
                <a:solidFill>
                  <a:schemeClr val="bg1"/>
                </a:solidFill>
              </a:rPr>
              <a:t>Responsive más sencillo: permite crear elementos dinámicos que se adaptan a diferentes tamaños o resoluciones sin complicaciones.</a:t>
            </a:r>
            <a:endParaRPr lang="en-US" sz="2400" dirty="0">
              <a:solidFill>
                <a:schemeClr val="bg1"/>
              </a:solidFill>
            </a:endParaRPr>
          </a:p>
        </p:txBody>
      </p:sp>
    </p:spTree>
    <p:extLst>
      <p:ext uri="{BB962C8B-B14F-4D97-AF65-F5344CB8AC3E}">
        <p14:creationId xmlns:p14="http://schemas.microsoft.com/office/powerpoint/2010/main" val="2381009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Grids</a:t>
            </a:r>
            <a:endParaRPr sz="4000" b="0" dirty="0">
              <a:solidFill>
                <a:srgbClr val="00B0F0"/>
              </a:solidFill>
              <a:latin typeface="Roboto"/>
              <a:ea typeface="Roboto"/>
              <a:cs typeface="Roboto"/>
              <a:sym typeface="Roboto"/>
            </a:endParaRPr>
          </a:p>
        </p:txBody>
      </p:sp>
      <p:sp>
        <p:nvSpPr>
          <p:cNvPr id="2" name="Rectángulo 1"/>
          <p:cNvSpPr/>
          <p:nvPr/>
        </p:nvSpPr>
        <p:spPr>
          <a:xfrm>
            <a:off x="827314" y="1329819"/>
            <a:ext cx="10537371" cy="1569660"/>
          </a:xfrm>
          <a:prstGeom prst="rect">
            <a:avLst/>
          </a:prstGeom>
        </p:spPr>
        <p:txBody>
          <a:bodyPr wrap="square">
            <a:spAutoFit/>
          </a:bodyPr>
          <a:lstStyle/>
          <a:p>
            <a:r>
              <a:rPr lang="es-MX" sz="2400" dirty="0" smtClean="0">
                <a:solidFill>
                  <a:srgbClr val="00B050"/>
                </a:solidFill>
              </a:rPr>
              <a:t>Como aplicar </a:t>
            </a:r>
            <a:r>
              <a:rPr lang="es-MX" sz="2400" dirty="0">
                <a:solidFill>
                  <a:srgbClr val="00B050"/>
                </a:solidFill>
              </a:rPr>
              <a:t>CSS </a:t>
            </a:r>
            <a:r>
              <a:rPr lang="es-MX" sz="2400" dirty="0" err="1">
                <a:solidFill>
                  <a:srgbClr val="00B050"/>
                </a:solidFill>
              </a:rPr>
              <a:t>Grid</a:t>
            </a:r>
            <a:r>
              <a:rPr lang="es-MX" sz="2400" dirty="0" smtClean="0">
                <a:solidFill>
                  <a:srgbClr val="00B050"/>
                </a:solidFill>
              </a:rPr>
              <a:t>:</a:t>
            </a:r>
          </a:p>
          <a:p>
            <a:endParaRPr lang="es-MX" sz="2400" dirty="0">
              <a:solidFill>
                <a:srgbClr val="00B050"/>
              </a:solidFill>
            </a:endParaRPr>
          </a:p>
          <a:p>
            <a:r>
              <a:rPr lang="es-MX" sz="2400" dirty="0">
                <a:solidFill>
                  <a:schemeClr val="bg1"/>
                </a:solidFill>
              </a:rPr>
              <a:t>Para activar la cuadrícula </a:t>
            </a:r>
            <a:r>
              <a:rPr lang="es-MX" sz="2400" dirty="0" err="1">
                <a:solidFill>
                  <a:schemeClr val="bg1"/>
                </a:solidFill>
              </a:rPr>
              <a:t>grid</a:t>
            </a:r>
            <a:r>
              <a:rPr lang="es-MX" sz="2400" dirty="0">
                <a:solidFill>
                  <a:schemeClr val="bg1"/>
                </a:solidFill>
              </a:rPr>
              <a:t> hay que utilizar sobre el elemento contenedor la propiedad </a:t>
            </a:r>
            <a:r>
              <a:rPr lang="es-MX" sz="2400" dirty="0" err="1">
                <a:solidFill>
                  <a:schemeClr val="bg1"/>
                </a:solidFill>
              </a:rPr>
              <a:t>display</a:t>
            </a:r>
            <a:r>
              <a:rPr lang="es-MX" sz="2400" dirty="0">
                <a:solidFill>
                  <a:schemeClr val="bg1"/>
                </a:solidFill>
              </a:rPr>
              <a:t> y especificar el valor </a:t>
            </a:r>
            <a:r>
              <a:rPr lang="es-MX" sz="2400" dirty="0" err="1">
                <a:solidFill>
                  <a:schemeClr val="bg1"/>
                </a:solidFill>
              </a:rPr>
              <a:t>grid</a:t>
            </a:r>
            <a:r>
              <a:rPr lang="es-MX" sz="2400" dirty="0">
                <a:solidFill>
                  <a:schemeClr val="bg1"/>
                </a:solidFill>
              </a:rPr>
              <a:t> o </a:t>
            </a:r>
            <a:r>
              <a:rPr lang="es-MX" sz="2400" dirty="0" err="1">
                <a:solidFill>
                  <a:schemeClr val="bg1"/>
                </a:solidFill>
              </a:rPr>
              <a:t>inline-grid</a:t>
            </a:r>
            <a:r>
              <a:rPr lang="es-MX" sz="2400" dirty="0">
                <a:solidFill>
                  <a:schemeClr val="bg1"/>
                </a:solidFill>
              </a:rPr>
              <a:t>.</a:t>
            </a:r>
            <a:endParaRPr lang="en-US" sz="2400"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4" y="3193145"/>
            <a:ext cx="10784623" cy="1689660"/>
          </a:xfrm>
          <a:prstGeom prst="rect">
            <a:avLst/>
          </a:prstGeom>
        </p:spPr>
      </p:pic>
    </p:spTree>
    <p:extLst>
      <p:ext uri="{BB962C8B-B14F-4D97-AF65-F5344CB8AC3E}">
        <p14:creationId xmlns:p14="http://schemas.microsoft.com/office/powerpoint/2010/main" val="2242558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Grids</a:t>
            </a:r>
            <a:endParaRPr sz="4000" b="0" dirty="0">
              <a:solidFill>
                <a:srgbClr val="00B0F0"/>
              </a:solidFill>
              <a:latin typeface="Roboto"/>
              <a:ea typeface="Roboto"/>
              <a:cs typeface="Roboto"/>
              <a:sym typeface="Roboto"/>
            </a:endParaRPr>
          </a:p>
        </p:txBody>
      </p:sp>
      <p:sp>
        <p:nvSpPr>
          <p:cNvPr id="2" name="Rectángulo 1"/>
          <p:cNvSpPr/>
          <p:nvPr/>
        </p:nvSpPr>
        <p:spPr>
          <a:xfrm>
            <a:off x="827314" y="1329819"/>
            <a:ext cx="10537371" cy="3046988"/>
          </a:xfrm>
          <a:prstGeom prst="rect">
            <a:avLst/>
          </a:prstGeom>
        </p:spPr>
        <p:txBody>
          <a:bodyPr wrap="square">
            <a:spAutoFit/>
          </a:bodyPr>
          <a:lstStyle/>
          <a:p>
            <a:r>
              <a:rPr lang="es-MX" sz="2400" dirty="0" smtClean="0">
                <a:solidFill>
                  <a:srgbClr val="00B050"/>
                </a:solidFill>
              </a:rPr>
              <a:t>Como aplicar </a:t>
            </a:r>
            <a:r>
              <a:rPr lang="es-MX" sz="2400" dirty="0">
                <a:solidFill>
                  <a:srgbClr val="00B050"/>
                </a:solidFill>
              </a:rPr>
              <a:t>CSS </a:t>
            </a:r>
            <a:r>
              <a:rPr lang="es-MX" sz="2400" dirty="0" err="1">
                <a:solidFill>
                  <a:srgbClr val="00B050"/>
                </a:solidFill>
              </a:rPr>
              <a:t>Grid</a:t>
            </a:r>
            <a:r>
              <a:rPr lang="es-MX" sz="2400" dirty="0" smtClean="0">
                <a:solidFill>
                  <a:srgbClr val="00B050"/>
                </a:solidFill>
              </a:rPr>
              <a:t>:</a:t>
            </a:r>
            <a:endParaRPr lang="es-MX" sz="2400" dirty="0">
              <a:solidFill>
                <a:srgbClr val="00B050"/>
              </a:solidFill>
            </a:endParaRPr>
          </a:p>
          <a:p>
            <a:r>
              <a:rPr lang="es-MX" sz="2400" dirty="0">
                <a:solidFill>
                  <a:schemeClr val="bg1"/>
                </a:solidFill>
              </a:rPr>
              <a:t>Para activar la cuadrícula </a:t>
            </a:r>
            <a:r>
              <a:rPr lang="es-MX" sz="2400" dirty="0" err="1">
                <a:solidFill>
                  <a:schemeClr val="bg1"/>
                </a:solidFill>
              </a:rPr>
              <a:t>grid</a:t>
            </a:r>
            <a:r>
              <a:rPr lang="es-MX" sz="2400" dirty="0">
                <a:solidFill>
                  <a:schemeClr val="bg1"/>
                </a:solidFill>
              </a:rPr>
              <a:t> hay que utilizar sobre el elemento contenedor la propiedad </a:t>
            </a:r>
            <a:r>
              <a:rPr lang="es-MX" sz="2400" dirty="0" err="1">
                <a:solidFill>
                  <a:schemeClr val="bg1"/>
                </a:solidFill>
              </a:rPr>
              <a:t>display</a:t>
            </a:r>
            <a:r>
              <a:rPr lang="es-MX" sz="2400" dirty="0">
                <a:solidFill>
                  <a:schemeClr val="bg1"/>
                </a:solidFill>
              </a:rPr>
              <a:t> y especificar el valor </a:t>
            </a:r>
            <a:r>
              <a:rPr lang="es-MX" sz="2400" dirty="0" err="1">
                <a:solidFill>
                  <a:schemeClr val="bg1"/>
                </a:solidFill>
              </a:rPr>
              <a:t>grid</a:t>
            </a:r>
            <a:r>
              <a:rPr lang="es-MX" sz="2400" dirty="0">
                <a:solidFill>
                  <a:schemeClr val="bg1"/>
                </a:solidFill>
              </a:rPr>
              <a:t> o </a:t>
            </a:r>
            <a:r>
              <a:rPr lang="es-MX" sz="2400" dirty="0" err="1">
                <a:solidFill>
                  <a:schemeClr val="bg1"/>
                </a:solidFill>
              </a:rPr>
              <a:t>inline-grid</a:t>
            </a:r>
            <a:r>
              <a:rPr lang="es-MX" sz="2400" dirty="0" smtClean="0">
                <a:solidFill>
                  <a:schemeClr val="bg1"/>
                </a:solidFill>
              </a:rPr>
              <a:t>.</a:t>
            </a:r>
          </a:p>
          <a:p>
            <a:r>
              <a:rPr lang="es-MX" sz="2400" dirty="0">
                <a:solidFill>
                  <a:schemeClr val="bg1"/>
                </a:solidFill>
              </a:rPr>
              <a:t>Este valor influye en como se comportará la cuadrícula con el contenido exterior. El primero de ellos permite que la cuadrícula aparezca encima/debajo del contenido exterior (en bloque) y el segundo de ellos permite que la cuadrícula aparezca a la izquierda/derecha (en línea) del contenido exterior (ojo, la cuadrícula entera, no cada uno de sus ítems)</a:t>
            </a:r>
            <a:endParaRPr lang="en-US" sz="2400"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4" y="4376807"/>
            <a:ext cx="10784623" cy="1689660"/>
          </a:xfrm>
          <a:prstGeom prst="rect">
            <a:avLst/>
          </a:prstGeom>
        </p:spPr>
      </p:pic>
    </p:spTree>
    <p:extLst>
      <p:ext uri="{BB962C8B-B14F-4D97-AF65-F5344CB8AC3E}">
        <p14:creationId xmlns:p14="http://schemas.microsoft.com/office/powerpoint/2010/main" val="1327281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8018</TotalTime>
  <Words>3801</Words>
  <Application>Microsoft Office PowerPoint</Application>
  <PresentationFormat>Panorámica</PresentationFormat>
  <Paragraphs>366</Paragraphs>
  <Slides>66</Slides>
  <Notes>66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66</vt:i4>
      </vt:variant>
    </vt:vector>
  </HeadingPairs>
  <TitlesOfParts>
    <vt:vector size="71" baseType="lpstr">
      <vt:lpstr>Arial</vt:lpstr>
      <vt:lpstr>Saira</vt:lpstr>
      <vt:lpstr>Calibri</vt:lpstr>
      <vt:lpstr>Roboto</vt:lpstr>
      <vt:lpstr>Office Theme</vt:lpstr>
      <vt:lpstr>Presentación de PowerPoint</vt:lpstr>
      <vt:lpstr>Grids</vt:lpstr>
      <vt:lpstr>Grids</vt:lpstr>
      <vt:lpstr>Grids</vt:lpstr>
      <vt:lpstr>Grids</vt:lpstr>
      <vt:lpstr>Grids</vt:lpstr>
      <vt:lpstr>Grids</vt:lpstr>
      <vt:lpstr>Grids</vt:lpstr>
      <vt:lpstr>Grids</vt:lpstr>
      <vt:lpstr>Grids</vt:lpstr>
      <vt:lpstr>Grids</vt:lpstr>
      <vt:lpstr>Espacios en Grids</vt:lpstr>
      <vt:lpstr>Grid-template-areas</vt:lpstr>
      <vt:lpstr>Grid-area</vt:lpstr>
      <vt:lpstr>Grid-row</vt:lpstr>
      <vt:lpstr>Grid-column</vt:lpstr>
      <vt:lpstr>Alineaciones</vt:lpstr>
      <vt:lpstr>Alineaciones</vt:lpstr>
      <vt:lpstr>Alineaciones</vt:lpstr>
      <vt:lpstr>Mobile First y Web Responsive</vt:lpstr>
      <vt:lpstr>Mobile First y Web Responsive</vt:lpstr>
      <vt:lpstr>Media queries</vt:lpstr>
      <vt:lpstr>Media queries</vt:lpstr>
      <vt:lpstr>Metaviewport</vt:lpstr>
      <vt:lpstr>Metaviewport</vt:lpstr>
      <vt:lpstr>Break points</vt:lpstr>
      <vt:lpstr>Break points</vt:lpstr>
      <vt:lpstr>Pseudoclases para enlaces</vt:lpstr>
      <vt:lpstr>Pseudoclases para enlaces</vt:lpstr>
      <vt:lpstr>La propiedad Cursor</vt:lpstr>
      <vt:lpstr>La propiedad Cursor</vt:lpstr>
      <vt:lpstr>La propiedad Cursor</vt:lpstr>
      <vt:lpstr>PseudoClases y PseudoElementos</vt:lpstr>
      <vt:lpstr>PseudoClases y PseudoElementos</vt:lpstr>
      <vt:lpstr>PseudoClases y PseudoElementos</vt:lpstr>
      <vt:lpstr>PseudoElementos</vt:lpstr>
      <vt:lpstr>PseudoClases</vt:lpstr>
      <vt:lpstr>PseudoClases</vt:lpstr>
      <vt:lpstr>PseudoClases y PseudoElementos</vt:lpstr>
      <vt:lpstr>Transiciones en CSS</vt:lpstr>
      <vt:lpstr>Transiciones en CSS</vt:lpstr>
      <vt:lpstr>Transiciones en CSS</vt:lpstr>
      <vt:lpstr>Transiciones en CSS</vt:lpstr>
      <vt:lpstr>Transformaciones en CSS</vt:lpstr>
      <vt:lpstr>Transformaciones en CSS</vt:lpstr>
      <vt:lpstr>Transformaciones en CSS</vt:lpstr>
      <vt:lpstr>Animaciones en CSS</vt:lpstr>
      <vt:lpstr>Animaciones en CSS</vt:lpstr>
      <vt:lpstr>Animaciones en CSS</vt:lpstr>
      <vt:lpstr>Animaciones en CSS</vt:lpstr>
      <vt:lpstr>Animaciones en CSS</vt:lpstr>
      <vt:lpstr>Fotogramas (keyframes)</vt:lpstr>
      <vt:lpstr>Fotogramas (keyframes)</vt:lpstr>
      <vt:lpstr>Filtros en CSS</vt:lpstr>
      <vt:lpstr>Filtros en CSS</vt:lpstr>
      <vt:lpstr>Filtros en CSS</vt:lpstr>
      <vt:lpstr>Filtros en CSS</vt:lpstr>
      <vt:lpstr>Sitios recomendados</vt:lpstr>
      <vt:lpstr>Donde descargar iconos</vt:lpstr>
      <vt:lpstr>Sitios de colores</vt:lpstr>
      <vt:lpstr>Sitios de ilustraciones</vt:lpstr>
      <vt:lpstr>Sitios de Tipografías</vt:lpstr>
      <vt:lpstr>Sitios diseño creatividad e inspiración</vt:lpstr>
      <vt:lpstr>Sitios para crear favicon</vt:lpstr>
      <vt:lpstr>Sitios referentes al SEO</vt:lpstr>
      <vt:lpstr>Sitios referentes al SEO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Barrios</dc:creator>
  <cp:lastModifiedBy>marema3</cp:lastModifiedBy>
  <cp:revision>333</cp:revision>
  <dcterms:created xsi:type="dcterms:W3CDTF">2021-07-06T19:10:58Z</dcterms:created>
  <dcterms:modified xsi:type="dcterms:W3CDTF">2021-11-27T19:31:07Z</dcterms:modified>
</cp:coreProperties>
</file>