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48" r:id="rId1"/>
  </p:sldMasterIdLst>
  <p:notesMasterIdLst>
    <p:notesMasterId r:id="rId34"/>
  </p:notesMasterIdLst>
  <p:sldIdLst>
    <p:sldId id="256" r:id="rId2"/>
    <p:sldId id="504" r:id="rId3"/>
    <p:sldId id="507" r:id="rId4"/>
    <p:sldId id="506" r:id="rId5"/>
    <p:sldId id="505" r:id="rId6"/>
    <p:sldId id="509" r:id="rId7"/>
    <p:sldId id="510" r:id="rId8"/>
    <p:sldId id="534" r:id="rId9"/>
    <p:sldId id="560" r:id="rId10"/>
    <p:sldId id="535" r:id="rId11"/>
    <p:sldId id="562" r:id="rId12"/>
    <p:sldId id="563" r:id="rId13"/>
    <p:sldId id="561" r:id="rId14"/>
    <p:sldId id="536" r:id="rId15"/>
    <p:sldId id="537" r:id="rId16"/>
    <p:sldId id="564" r:id="rId17"/>
    <p:sldId id="565" r:id="rId18"/>
    <p:sldId id="566" r:id="rId19"/>
    <p:sldId id="567" r:id="rId20"/>
    <p:sldId id="568" r:id="rId21"/>
    <p:sldId id="569" r:id="rId22"/>
    <p:sldId id="570" r:id="rId23"/>
    <p:sldId id="571" r:id="rId24"/>
    <p:sldId id="572" r:id="rId25"/>
    <p:sldId id="573" r:id="rId26"/>
    <p:sldId id="574" r:id="rId27"/>
    <p:sldId id="575" r:id="rId28"/>
    <p:sldId id="576" r:id="rId29"/>
    <p:sldId id="578" r:id="rId30"/>
    <p:sldId id="577" r:id="rId31"/>
    <p:sldId id="579" r:id="rId32"/>
    <p:sldId id="580" r:id="rId33"/>
  </p:sldIdLst>
  <p:sldSz cx="12192000" cy="6858000"/>
  <p:notesSz cx="6858000" cy="9144000"/>
  <p:embeddedFontLst>
    <p:embeddedFont>
      <p:font typeface="Saira"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0" roundtripDataSignature="AMtx7mibdoyk4dXfbFnErDrm3NrVBbbV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73" autoAdjust="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32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32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32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32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32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856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980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521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370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19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884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603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207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314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13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825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595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1976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8922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9321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600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9455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701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6299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204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4649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892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5879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9212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7159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60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83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13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502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70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43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ZOCALO">
  <p:cSld name="30_Title Slide">
    <p:spTree>
      <p:nvGrpSpPr>
        <p:cNvPr id="1" name="Shape 80"/>
        <p:cNvGrpSpPr/>
        <p:nvPr/>
      </p:nvGrpSpPr>
      <p:grpSpPr>
        <a:xfrm>
          <a:off x="0" y="0"/>
          <a:ext cx="0" cy="0"/>
          <a:chOff x="0" y="0"/>
          <a:chExt cx="0" cy="0"/>
        </a:xfrm>
      </p:grpSpPr>
      <p:sp>
        <p:nvSpPr>
          <p:cNvPr id="81" name="Google Shape;81;ge9d3cb0220_0_277"/>
          <p:cNvSpPr/>
          <p:nvPr/>
        </p:nvSpPr>
        <p:spPr>
          <a:xfrm>
            <a:off x="176505" y="6357233"/>
            <a:ext cx="17187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1200"/>
              <a:buFont typeface="Arial"/>
              <a:buNone/>
            </a:pPr>
            <a:r>
              <a:rPr lang="es-AR" sz="1200" b="0" i="0" u="none" strike="noStrike" cap="none">
                <a:solidFill>
                  <a:srgbClr val="BFBFBF"/>
                </a:solidFill>
                <a:latin typeface="Saira"/>
                <a:ea typeface="Saira"/>
                <a:cs typeface="Saira"/>
                <a:sym typeface="Saira"/>
              </a:rPr>
              <a:t>academianumen.com</a:t>
            </a:r>
            <a:endParaRPr sz="15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200"/>
              <a:buFont typeface="Arial"/>
              <a:buNone/>
            </a:pPr>
            <a:endParaRPr sz="1200" b="0" i="0" u="none" strike="noStrike" cap="none">
              <a:solidFill>
                <a:srgbClr val="BFBFBF"/>
              </a:solidFill>
              <a:latin typeface="Saira"/>
              <a:ea typeface="Saira"/>
              <a:cs typeface="Saira"/>
              <a:sym typeface="Saira"/>
            </a:endParaRPr>
          </a:p>
        </p:txBody>
      </p:sp>
      <p:pic>
        <p:nvPicPr>
          <p:cNvPr id="82" name="Google Shape;82;ge9d3cb0220_0_277"/>
          <p:cNvPicPr preferRelativeResize="0"/>
          <p:nvPr/>
        </p:nvPicPr>
        <p:blipFill rotWithShape="1">
          <a:blip r:embed="rId2">
            <a:alphaModFix/>
          </a:blip>
          <a:srcRect/>
          <a:stretch/>
        </p:blipFill>
        <p:spPr>
          <a:xfrm>
            <a:off x="10110900" y="6298964"/>
            <a:ext cx="1879201" cy="4275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getbootstrap.com/docs/5.1/getting-started/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blip>
          <a:srcRect/>
          <a:stretch/>
        </p:blipFill>
        <p:spPr>
          <a:xfrm>
            <a:off x="0" y="-5080"/>
            <a:ext cx="12192000" cy="686815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Como utilizar Bootstrap?</a:t>
            </a:r>
            <a:endParaRPr sz="4000" b="0" dirty="0">
              <a:solidFill>
                <a:srgbClr val="00B0F0"/>
              </a:solidFill>
              <a:latin typeface="Roboto"/>
              <a:ea typeface="Roboto"/>
              <a:cs typeface="Roboto"/>
              <a:sym typeface="Roboto"/>
            </a:endParaRPr>
          </a:p>
        </p:txBody>
      </p:sp>
      <p:sp>
        <p:nvSpPr>
          <p:cNvPr id="2" name="Rectángulo 1"/>
          <p:cNvSpPr/>
          <p:nvPr/>
        </p:nvSpPr>
        <p:spPr>
          <a:xfrm>
            <a:off x="942974" y="1098909"/>
            <a:ext cx="10406743" cy="1815882"/>
          </a:xfrm>
          <a:prstGeom prst="rect">
            <a:avLst/>
          </a:prstGeom>
        </p:spPr>
        <p:txBody>
          <a:bodyPr wrap="square">
            <a:spAutoFit/>
          </a:bodyPr>
          <a:lstStyle/>
          <a:p>
            <a:r>
              <a:rPr lang="es-MX" sz="2800" dirty="0" smtClean="0">
                <a:solidFill>
                  <a:srgbClr val="00B050"/>
                </a:solidFill>
              </a:rPr>
              <a:t>Podemos descargar los archivos: </a:t>
            </a:r>
          </a:p>
          <a:p>
            <a:r>
              <a:rPr lang="es-MX" sz="2800" dirty="0" smtClean="0">
                <a:solidFill>
                  <a:schemeClr val="bg1"/>
                </a:solidFill>
              </a:rPr>
              <a:t>Para instalar Bootstrap por este medio debemos ir al siguiente sitio: </a:t>
            </a:r>
          </a:p>
          <a:p>
            <a:r>
              <a:rPr lang="es-MX" sz="2800" dirty="0">
                <a:solidFill>
                  <a:schemeClr val="bg1"/>
                </a:solidFill>
              </a:rPr>
              <a:t>https://getbootstrap.com/docs/5.0/getting-started/introduction/</a:t>
            </a:r>
            <a:endParaRPr lang="es-MX" sz="2800" dirty="0" smtClean="0">
              <a:solidFill>
                <a:schemeClr val="bg1"/>
              </a:solidFill>
            </a:endParaRPr>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b="23463"/>
          <a:stretch/>
        </p:blipFill>
        <p:spPr>
          <a:xfrm>
            <a:off x="993321" y="3093139"/>
            <a:ext cx="10306050" cy="3207649"/>
          </a:xfrm>
          <a:prstGeom prst="rect">
            <a:avLst/>
          </a:prstGeom>
        </p:spPr>
      </p:pic>
    </p:spTree>
    <p:extLst>
      <p:ext uri="{BB962C8B-B14F-4D97-AF65-F5344CB8AC3E}">
        <p14:creationId xmlns:p14="http://schemas.microsoft.com/office/powerpoint/2010/main" val="366749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Como utilizar Bootstrap?</a:t>
            </a:r>
            <a:endParaRPr sz="4000" b="0" dirty="0">
              <a:solidFill>
                <a:srgbClr val="00B0F0"/>
              </a:solidFill>
              <a:latin typeface="Roboto"/>
              <a:ea typeface="Roboto"/>
              <a:cs typeface="Roboto"/>
              <a:sym typeface="Roboto"/>
            </a:endParaRPr>
          </a:p>
        </p:txBody>
      </p:sp>
      <p:sp>
        <p:nvSpPr>
          <p:cNvPr id="2" name="Rectángulo 1"/>
          <p:cNvSpPr/>
          <p:nvPr/>
        </p:nvSpPr>
        <p:spPr>
          <a:xfrm>
            <a:off x="942974" y="1098909"/>
            <a:ext cx="10406743" cy="1815882"/>
          </a:xfrm>
          <a:prstGeom prst="rect">
            <a:avLst/>
          </a:prstGeom>
        </p:spPr>
        <p:txBody>
          <a:bodyPr wrap="square">
            <a:spAutoFit/>
          </a:bodyPr>
          <a:lstStyle/>
          <a:p>
            <a:r>
              <a:rPr lang="es-MX" sz="2800" dirty="0" smtClean="0">
                <a:solidFill>
                  <a:srgbClr val="00B050"/>
                </a:solidFill>
              </a:rPr>
              <a:t>Podemos descargar los archivos: </a:t>
            </a:r>
          </a:p>
          <a:p>
            <a:r>
              <a:rPr lang="es-MX" sz="2800" dirty="0" smtClean="0">
                <a:solidFill>
                  <a:schemeClr val="bg1"/>
                </a:solidFill>
              </a:rPr>
              <a:t>Los envía al </a:t>
            </a:r>
            <a:r>
              <a:rPr lang="es-MX" sz="2800" dirty="0">
                <a:solidFill>
                  <a:schemeClr val="bg1"/>
                </a:solidFill>
              </a:rPr>
              <a:t>siguiente sitio</a:t>
            </a:r>
            <a:r>
              <a:rPr lang="es-MX" sz="2800" dirty="0" smtClean="0">
                <a:solidFill>
                  <a:schemeClr val="bg1"/>
                </a:solidFill>
              </a:rPr>
              <a:t>: https</a:t>
            </a:r>
            <a:r>
              <a:rPr lang="es-MX" sz="2800" dirty="0">
                <a:solidFill>
                  <a:schemeClr val="bg1"/>
                </a:solidFill>
              </a:rPr>
              <a:t>://getbootstrap.com/docs/5.0/getting-started/download</a:t>
            </a:r>
            <a:r>
              <a:rPr lang="es-MX" sz="2800" dirty="0" smtClean="0">
                <a:solidFill>
                  <a:schemeClr val="bg1"/>
                </a:solidFill>
              </a:rPr>
              <a:t>/</a:t>
            </a:r>
          </a:p>
          <a:p>
            <a:endParaRPr lang="es-MX" sz="2800" dirty="0" smtClean="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262" y="2612209"/>
            <a:ext cx="7991475" cy="3865313"/>
          </a:xfrm>
          <a:prstGeom prst="rect">
            <a:avLst/>
          </a:prstGeom>
        </p:spPr>
      </p:pic>
    </p:spTree>
    <p:extLst>
      <p:ext uri="{BB962C8B-B14F-4D97-AF65-F5344CB8AC3E}">
        <p14:creationId xmlns:p14="http://schemas.microsoft.com/office/powerpoint/2010/main" val="3148336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Como utilizar Bootstrap?</a:t>
            </a:r>
            <a:endParaRPr sz="4000" b="0" dirty="0">
              <a:solidFill>
                <a:srgbClr val="00B0F0"/>
              </a:solidFill>
              <a:latin typeface="Roboto"/>
              <a:ea typeface="Roboto"/>
              <a:cs typeface="Roboto"/>
              <a:sym typeface="Roboto"/>
            </a:endParaRPr>
          </a:p>
        </p:txBody>
      </p:sp>
      <p:sp>
        <p:nvSpPr>
          <p:cNvPr id="2" name="Rectángulo 1"/>
          <p:cNvSpPr/>
          <p:nvPr/>
        </p:nvSpPr>
        <p:spPr>
          <a:xfrm>
            <a:off x="942974" y="1098909"/>
            <a:ext cx="10406743" cy="1815882"/>
          </a:xfrm>
          <a:prstGeom prst="rect">
            <a:avLst/>
          </a:prstGeom>
        </p:spPr>
        <p:txBody>
          <a:bodyPr wrap="square">
            <a:spAutoFit/>
          </a:bodyPr>
          <a:lstStyle/>
          <a:p>
            <a:r>
              <a:rPr lang="es-MX" sz="2800" dirty="0" smtClean="0">
                <a:solidFill>
                  <a:srgbClr val="00B050"/>
                </a:solidFill>
              </a:rPr>
              <a:t>Podemos descargar los archivos: </a:t>
            </a:r>
          </a:p>
          <a:p>
            <a:r>
              <a:rPr lang="es-MX" sz="2800" dirty="0" smtClean="0">
                <a:solidFill>
                  <a:schemeClr val="bg1"/>
                </a:solidFill>
              </a:rPr>
              <a:t>En la parte donde dice </a:t>
            </a:r>
            <a:r>
              <a:rPr lang="es-MX" sz="2800" dirty="0" err="1" smtClean="0">
                <a:solidFill>
                  <a:schemeClr val="bg1"/>
                </a:solidFill>
              </a:rPr>
              <a:t>Compiled</a:t>
            </a:r>
            <a:r>
              <a:rPr lang="es-MX" sz="2800" dirty="0" smtClean="0">
                <a:solidFill>
                  <a:schemeClr val="bg1"/>
                </a:solidFill>
              </a:rPr>
              <a:t> CSS and JS se descargan los archivos para poder utilizarlos y utilizamos los mismos archivos del CDN</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475" y="2511528"/>
            <a:ext cx="6877050" cy="4141684"/>
          </a:xfrm>
          <a:prstGeom prst="rect">
            <a:avLst/>
          </a:prstGeom>
        </p:spPr>
      </p:pic>
    </p:spTree>
    <p:extLst>
      <p:ext uri="{BB962C8B-B14F-4D97-AF65-F5344CB8AC3E}">
        <p14:creationId xmlns:p14="http://schemas.microsoft.com/office/powerpoint/2010/main" val="1991911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Como utilizar Bootstrap?</a:t>
            </a:r>
            <a:endParaRPr sz="4000" b="0" dirty="0">
              <a:solidFill>
                <a:srgbClr val="00B0F0"/>
              </a:solidFill>
              <a:latin typeface="Roboto"/>
              <a:ea typeface="Roboto"/>
              <a:cs typeface="Roboto"/>
              <a:sym typeface="Roboto"/>
            </a:endParaRPr>
          </a:p>
        </p:txBody>
      </p:sp>
      <p:sp>
        <p:nvSpPr>
          <p:cNvPr id="2" name="Rectángulo 1"/>
          <p:cNvSpPr/>
          <p:nvPr/>
        </p:nvSpPr>
        <p:spPr>
          <a:xfrm>
            <a:off x="892628" y="1277257"/>
            <a:ext cx="10406743" cy="1384995"/>
          </a:xfrm>
          <a:prstGeom prst="rect">
            <a:avLst/>
          </a:prstGeom>
        </p:spPr>
        <p:txBody>
          <a:bodyPr wrap="square">
            <a:spAutoFit/>
          </a:bodyPr>
          <a:lstStyle/>
          <a:p>
            <a:r>
              <a:rPr lang="es-MX" sz="2800" dirty="0" smtClean="0">
                <a:solidFill>
                  <a:srgbClr val="00B050"/>
                </a:solidFill>
              </a:rPr>
              <a:t>Usar mediante la instalación por NPM: </a:t>
            </a:r>
          </a:p>
          <a:p>
            <a:r>
              <a:rPr lang="es-MX" sz="2800" dirty="0" smtClean="0">
                <a:solidFill>
                  <a:schemeClr val="bg1"/>
                </a:solidFill>
              </a:rPr>
              <a:t>Para instalar Bootstrap por este medio debemos usar la siguiente línea en la terminal</a:t>
            </a:r>
          </a:p>
        </p:txBody>
      </p:sp>
      <p:sp>
        <p:nvSpPr>
          <p:cNvPr id="7" name="Rectángulo 6"/>
          <p:cNvSpPr/>
          <p:nvPr/>
        </p:nvSpPr>
        <p:spPr>
          <a:xfrm>
            <a:off x="892628" y="3053440"/>
            <a:ext cx="9110354" cy="461665"/>
          </a:xfrm>
          <a:prstGeom prst="rect">
            <a:avLst/>
          </a:prstGeom>
          <a:solidFill>
            <a:schemeClr val="tx1">
              <a:lumMod val="85000"/>
              <a:lumOff val="15000"/>
            </a:schemeClr>
          </a:solidFill>
        </p:spPr>
        <p:txBody>
          <a:bodyPr wrap="square">
            <a:spAutoFit/>
          </a:bodyPr>
          <a:lstStyle/>
          <a:p>
            <a:r>
              <a:rPr lang="en-US" sz="2400" dirty="0">
                <a:solidFill>
                  <a:schemeClr val="bg1"/>
                </a:solidFill>
              </a:rPr>
              <a:t>$ </a:t>
            </a:r>
            <a:r>
              <a:rPr lang="en-US" sz="2400" dirty="0" err="1">
                <a:solidFill>
                  <a:schemeClr val="bg1"/>
                </a:solidFill>
              </a:rPr>
              <a:t>npm</a:t>
            </a:r>
            <a:r>
              <a:rPr lang="en-US" sz="2400" dirty="0">
                <a:solidFill>
                  <a:schemeClr val="bg1"/>
                </a:solidFill>
              </a:rPr>
              <a:t> install bootstrap</a:t>
            </a:r>
          </a:p>
        </p:txBody>
      </p:sp>
    </p:spTree>
    <p:extLst>
      <p:ext uri="{BB962C8B-B14F-4D97-AF65-F5344CB8AC3E}">
        <p14:creationId xmlns:p14="http://schemas.microsoft.com/office/powerpoint/2010/main" val="3656821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Versiones de Bootstrap</a:t>
            </a:r>
            <a:endParaRPr sz="4000" b="0" dirty="0">
              <a:solidFill>
                <a:srgbClr val="00B0F0"/>
              </a:solidFill>
              <a:latin typeface="Roboto"/>
              <a:ea typeface="Roboto"/>
              <a:cs typeface="Roboto"/>
              <a:sym typeface="Roboto"/>
            </a:endParaRPr>
          </a:p>
        </p:txBody>
      </p:sp>
      <p:sp>
        <p:nvSpPr>
          <p:cNvPr id="2" name="Rectángulo 1"/>
          <p:cNvSpPr/>
          <p:nvPr/>
        </p:nvSpPr>
        <p:spPr>
          <a:xfrm>
            <a:off x="892627" y="980707"/>
            <a:ext cx="10406743" cy="2369880"/>
          </a:xfrm>
          <a:prstGeom prst="rect">
            <a:avLst/>
          </a:prstGeom>
        </p:spPr>
        <p:txBody>
          <a:bodyPr wrap="square">
            <a:spAutoFit/>
          </a:bodyPr>
          <a:lstStyle/>
          <a:p>
            <a:r>
              <a:rPr lang="es-MX" sz="2800" dirty="0" smtClean="0">
                <a:solidFill>
                  <a:srgbClr val="00B050"/>
                </a:solidFill>
              </a:rPr>
              <a:t>Datos para tener en cuenta con la instalación: </a:t>
            </a:r>
          </a:p>
          <a:p>
            <a:r>
              <a:rPr lang="es-MX" sz="2400" dirty="0" smtClean="0">
                <a:solidFill>
                  <a:schemeClr val="bg1"/>
                </a:solidFill>
              </a:rPr>
              <a:t>Existen varias versiones y con cada una de esas </a:t>
            </a:r>
            <a:r>
              <a:rPr lang="es-MX" sz="2400" dirty="0">
                <a:solidFill>
                  <a:schemeClr val="bg1"/>
                </a:solidFill>
              </a:rPr>
              <a:t>versiones </a:t>
            </a:r>
            <a:r>
              <a:rPr lang="es-MX" sz="2400" dirty="0" smtClean="0">
                <a:solidFill>
                  <a:schemeClr val="bg1"/>
                </a:solidFill>
              </a:rPr>
              <a:t>debemos </a:t>
            </a:r>
            <a:r>
              <a:rPr lang="es-MX" sz="2400" dirty="0">
                <a:solidFill>
                  <a:schemeClr val="bg1"/>
                </a:solidFill>
              </a:rPr>
              <a:t>tener en cuenta que la instalación de Bootstrap puede ser diferente dependiendo de la versión con que </a:t>
            </a:r>
            <a:r>
              <a:rPr lang="es-MX" sz="2400" dirty="0" smtClean="0">
                <a:solidFill>
                  <a:schemeClr val="bg1"/>
                </a:solidFill>
              </a:rPr>
              <a:t>trabajemos e incluso algunos de los componentes solo funcionan para determinada versión porque las clases son distintas. Como sabemos Bootstrap se maneja con el uso de diferentes clases. </a:t>
            </a:r>
          </a:p>
        </p:txBody>
      </p:sp>
      <p:pic>
        <p:nvPicPr>
          <p:cNvPr id="3074" name="Picture 2" descr="Cómo Migrar Bootstrap 3 a Bootstrap 4 (Guía en españ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298" y="3416497"/>
            <a:ext cx="6629400" cy="313372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469573" y="6550223"/>
            <a:ext cx="6096000" cy="307777"/>
          </a:xfrm>
          <a:prstGeom prst="rect">
            <a:avLst/>
          </a:prstGeom>
        </p:spPr>
        <p:txBody>
          <a:bodyPr>
            <a:spAutoFit/>
          </a:bodyPr>
          <a:lstStyle/>
          <a:p>
            <a:r>
              <a:rPr lang="es-MX" dirty="0" smtClean="0">
                <a:solidFill>
                  <a:srgbClr val="FFFF00"/>
                </a:solidFill>
              </a:rPr>
              <a:t>Ejemplo de las modificaciones que surgen entre versión y versión </a:t>
            </a:r>
            <a:endParaRPr lang="en-US" dirty="0">
              <a:solidFill>
                <a:srgbClr val="FFFF00"/>
              </a:solidFill>
            </a:endParaRPr>
          </a:p>
        </p:txBody>
      </p:sp>
    </p:spTree>
    <p:extLst>
      <p:ext uri="{BB962C8B-B14F-4D97-AF65-F5344CB8AC3E}">
        <p14:creationId xmlns:p14="http://schemas.microsoft.com/office/powerpoint/2010/main" val="3857191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Versiones de Bootstrap</a:t>
            </a:r>
            <a:endParaRPr sz="4000" b="0" dirty="0">
              <a:solidFill>
                <a:srgbClr val="00B0F0"/>
              </a:solidFill>
              <a:latin typeface="Roboto"/>
              <a:ea typeface="Roboto"/>
              <a:cs typeface="Roboto"/>
              <a:sym typeface="Roboto"/>
            </a:endParaRPr>
          </a:p>
        </p:txBody>
      </p:sp>
      <p:sp>
        <p:nvSpPr>
          <p:cNvPr id="2" name="Rectángulo 1"/>
          <p:cNvSpPr/>
          <p:nvPr/>
        </p:nvSpPr>
        <p:spPr>
          <a:xfrm>
            <a:off x="892628" y="1277257"/>
            <a:ext cx="10406743" cy="2369880"/>
          </a:xfrm>
          <a:prstGeom prst="rect">
            <a:avLst/>
          </a:prstGeom>
        </p:spPr>
        <p:txBody>
          <a:bodyPr wrap="square">
            <a:spAutoFit/>
          </a:bodyPr>
          <a:lstStyle/>
          <a:p>
            <a:r>
              <a:rPr lang="es-MX" sz="2800" dirty="0" smtClean="0">
                <a:solidFill>
                  <a:srgbClr val="00B050"/>
                </a:solidFill>
              </a:rPr>
              <a:t>Datos para tener en cuenta con la instalación: </a:t>
            </a:r>
          </a:p>
          <a:p>
            <a:r>
              <a:rPr lang="es-MX" sz="2400" dirty="0" smtClean="0">
                <a:solidFill>
                  <a:schemeClr val="bg1"/>
                </a:solidFill>
              </a:rPr>
              <a:t>Existen varias versiones y con cada una de esas </a:t>
            </a:r>
            <a:r>
              <a:rPr lang="es-MX" sz="2400" dirty="0">
                <a:solidFill>
                  <a:schemeClr val="bg1"/>
                </a:solidFill>
              </a:rPr>
              <a:t>versiones </a:t>
            </a:r>
            <a:r>
              <a:rPr lang="es-MX" sz="2400" dirty="0" smtClean="0">
                <a:solidFill>
                  <a:schemeClr val="bg1"/>
                </a:solidFill>
              </a:rPr>
              <a:t>debemos </a:t>
            </a:r>
            <a:r>
              <a:rPr lang="es-MX" sz="2400" dirty="0">
                <a:solidFill>
                  <a:schemeClr val="bg1"/>
                </a:solidFill>
              </a:rPr>
              <a:t>tener en cuenta que la instalación de Bootstrap puede ser diferente dependiendo de la versión con que </a:t>
            </a:r>
            <a:r>
              <a:rPr lang="es-MX" sz="2400" dirty="0" smtClean="0">
                <a:solidFill>
                  <a:schemeClr val="bg1"/>
                </a:solidFill>
              </a:rPr>
              <a:t>trabajemos e incluso algunos de los componentes solo funcionan para determinada versión porque las clases son distintas. Como sabemos Bootstrap se maneja con el uso de diferentes clases. </a:t>
            </a:r>
          </a:p>
        </p:txBody>
      </p:sp>
    </p:spTree>
    <p:extLst>
      <p:ext uri="{BB962C8B-B14F-4D97-AF65-F5344CB8AC3E}">
        <p14:creationId xmlns:p14="http://schemas.microsoft.com/office/powerpoint/2010/main" val="3466312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Columnas de Bootstrap 5</a:t>
            </a:r>
            <a:endParaRPr sz="4000" b="0" dirty="0">
              <a:solidFill>
                <a:srgbClr val="00B0F0"/>
              </a:solidFill>
              <a:latin typeface="Roboto"/>
              <a:ea typeface="Roboto"/>
              <a:cs typeface="Roboto"/>
              <a:sym typeface="Roboto"/>
            </a:endParaRPr>
          </a:p>
        </p:txBody>
      </p:sp>
      <p:sp>
        <p:nvSpPr>
          <p:cNvPr id="2" name="Rectángulo 1"/>
          <p:cNvSpPr/>
          <p:nvPr/>
        </p:nvSpPr>
        <p:spPr>
          <a:xfrm>
            <a:off x="892628" y="833100"/>
            <a:ext cx="10406743" cy="2000548"/>
          </a:xfrm>
          <a:prstGeom prst="rect">
            <a:avLst/>
          </a:prstGeom>
        </p:spPr>
        <p:txBody>
          <a:bodyPr wrap="square">
            <a:spAutoFit/>
          </a:bodyPr>
          <a:lstStyle/>
          <a:p>
            <a:r>
              <a:rPr lang="es-MX" sz="2800" dirty="0" smtClean="0">
                <a:solidFill>
                  <a:srgbClr val="00B050"/>
                </a:solidFill>
              </a:rPr>
              <a:t>Sistemas de columnas de Bootstrap: </a:t>
            </a:r>
          </a:p>
          <a:p>
            <a:r>
              <a:rPr lang="es-MX" sz="2400" dirty="0" smtClean="0">
                <a:solidFill>
                  <a:schemeClr val="bg1"/>
                </a:solidFill>
              </a:rPr>
              <a:t>Como sabemos Bootstrap se maneja con el uso de diferentes clases</a:t>
            </a:r>
            <a:r>
              <a:rPr lang="es-MX" sz="2400" dirty="0">
                <a:solidFill>
                  <a:schemeClr val="bg1"/>
                </a:solidFill>
              </a:rPr>
              <a:t> </a:t>
            </a:r>
            <a:r>
              <a:rPr lang="es-MX" sz="2400" dirty="0" smtClean="0">
                <a:solidFill>
                  <a:schemeClr val="bg1"/>
                </a:solidFill>
              </a:rPr>
              <a:t>que permiten darle estilos y funcionabilidades a diferentes componentes. Además debemos saber que Bootstrap se maneja con un sistema de 12 columnas permitiendo </a:t>
            </a:r>
            <a:r>
              <a:rPr lang="es-MX" sz="2400" dirty="0" err="1" smtClean="0">
                <a:solidFill>
                  <a:schemeClr val="bg1"/>
                </a:solidFill>
              </a:rPr>
              <a:t>asi</a:t>
            </a:r>
            <a:r>
              <a:rPr lang="es-MX" sz="2400" dirty="0" smtClean="0">
                <a:solidFill>
                  <a:schemeClr val="bg1"/>
                </a:solidFill>
              </a:rPr>
              <a:t> un mejor desarrollo del sitio.</a:t>
            </a:r>
          </a:p>
        </p:txBody>
      </p:sp>
      <p:pic>
        <p:nvPicPr>
          <p:cNvPr id="1030" name="Picture 6" descr="Una Introducción Comprensible a las Retículas en el Diseño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6392" y="2890487"/>
            <a:ext cx="6399214" cy="396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135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Columnas de Bootstrap 5</a:t>
            </a:r>
            <a:endParaRPr sz="4000" b="0" dirty="0">
              <a:solidFill>
                <a:srgbClr val="00B0F0"/>
              </a:solidFill>
              <a:latin typeface="Roboto"/>
              <a:ea typeface="Roboto"/>
              <a:cs typeface="Roboto"/>
              <a:sym typeface="Roboto"/>
            </a:endParaRPr>
          </a:p>
        </p:txBody>
      </p:sp>
      <p:sp>
        <p:nvSpPr>
          <p:cNvPr id="2" name="Rectángulo 1"/>
          <p:cNvSpPr/>
          <p:nvPr/>
        </p:nvSpPr>
        <p:spPr>
          <a:xfrm>
            <a:off x="892628" y="833100"/>
            <a:ext cx="10406743" cy="523220"/>
          </a:xfrm>
          <a:prstGeom prst="rect">
            <a:avLst/>
          </a:prstGeom>
        </p:spPr>
        <p:txBody>
          <a:bodyPr wrap="square">
            <a:spAutoFit/>
          </a:bodyPr>
          <a:lstStyle/>
          <a:p>
            <a:r>
              <a:rPr lang="es-MX" sz="2800" dirty="0" smtClean="0">
                <a:solidFill>
                  <a:srgbClr val="00B050"/>
                </a:solidFill>
              </a:rPr>
              <a:t>Sistemas de 12 columnas de Bootstrap: </a:t>
            </a:r>
          </a:p>
        </p:txBody>
      </p:sp>
      <p:pic>
        <p:nvPicPr>
          <p:cNvPr id="2050" name="Picture 2" descr="Una Introducción Comprensible a las Retículas en el Diseño Web"/>
          <p:cNvPicPr>
            <a:picLocks noChangeAspect="1" noChangeArrowheads="1"/>
          </p:cNvPicPr>
          <p:nvPr/>
        </p:nvPicPr>
        <p:blipFill rotWithShape="1">
          <a:blip r:embed="rId3">
            <a:extLst>
              <a:ext uri="{28A0092B-C50C-407E-A947-70E740481C1C}">
                <a14:useLocalDpi xmlns:a14="http://schemas.microsoft.com/office/drawing/2010/main" val="0"/>
              </a:ext>
            </a:extLst>
          </a:blip>
          <a:srcRect l="15601" r="16003"/>
          <a:stretch/>
        </p:blipFill>
        <p:spPr bwMode="auto">
          <a:xfrm>
            <a:off x="614362" y="1356320"/>
            <a:ext cx="5129213" cy="505544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5872164" y="1356321"/>
            <a:ext cx="5843586" cy="4832092"/>
          </a:xfrm>
          <a:prstGeom prst="rect">
            <a:avLst/>
          </a:prstGeom>
        </p:spPr>
        <p:txBody>
          <a:bodyPr wrap="square">
            <a:spAutoFit/>
          </a:bodyPr>
          <a:lstStyle/>
          <a:p>
            <a:r>
              <a:rPr lang="es-MX" sz="2800" dirty="0" smtClean="0">
                <a:solidFill>
                  <a:schemeClr val="bg1"/>
                </a:solidFill>
              </a:rPr>
              <a:t>Para utilizar este sistema debemos tener un orden, primero declaramos a un elemento como contenedor con la </a:t>
            </a:r>
            <a:r>
              <a:rPr lang="es-MX" sz="2800" dirty="0" err="1" smtClean="0">
                <a:solidFill>
                  <a:schemeClr val="bg1"/>
                </a:solidFill>
              </a:rPr>
              <a:t>class</a:t>
            </a:r>
            <a:r>
              <a:rPr lang="es-MX" sz="2800" dirty="0" smtClean="0">
                <a:solidFill>
                  <a:schemeClr val="bg1"/>
                </a:solidFill>
              </a:rPr>
              <a:t> “</a:t>
            </a:r>
            <a:r>
              <a:rPr lang="es-MX" sz="2800" dirty="0" err="1" smtClean="0">
                <a:solidFill>
                  <a:schemeClr val="bg1"/>
                </a:solidFill>
              </a:rPr>
              <a:t>container</a:t>
            </a:r>
            <a:r>
              <a:rPr lang="es-MX" sz="2800" dirty="0" smtClean="0">
                <a:solidFill>
                  <a:schemeClr val="bg1"/>
                </a:solidFill>
              </a:rPr>
              <a:t>” o “</a:t>
            </a:r>
            <a:r>
              <a:rPr lang="es-MX" sz="2800" dirty="0" err="1" smtClean="0">
                <a:solidFill>
                  <a:schemeClr val="bg1"/>
                </a:solidFill>
              </a:rPr>
              <a:t>container</a:t>
            </a:r>
            <a:r>
              <a:rPr lang="es-MX" sz="2800" dirty="0" smtClean="0">
                <a:solidFill>
                  <a:schemeClr val="bg1"/>
                </a:solidFill>
              </a:rPr>
              <a:t>-fluid”.</a:t>
            </a:r>
          </a:p>
          <a:p>
            <a:r>
              <a:rPr lang="es-MX" sz="2800" dirty="0" smtClean="0">
                <a:solidFill>
                  <a:schemeClr val="bg1"/>
                </a:solidFill>
              </a:rPr>
              <a:t>Luego creo las filas agrego a todos esos elementos  y les doy la </a:t>
            </a:r>
            <a:r>
              <a:rPr lang="es-MX" sz="2800" dirty="0" err="1" smtClean="0">
                <a:solidFill>
                  <a:schemeClr val="bg1"/>
                </a:solidFill>
              </a:rPr>
              <a:t>class</a:t>
            </a:r>
            <a:r>
              <a:rPr lang="es-MX" sz="2800" dirty="0" smtClean="0">
                <a:solidFill>
                  <a:schemeClr val="bg1"/>
                </a:solidFill>
              </a:rPr>
              <a:t> “</a:t>
            </a:r>
            <a:r>
              <a:rPr lang="es-MX" sz="2800" dirty="0" err="1" smtClean="0">
                <a:solidFill>
                  <a:schemeClr val="bg1"/>
                </a:solidFill>
              </a:rPr>
              <a:t>row</a:t>
            </a:r>
            <a:r>
              <a:rPr lang="es-MX" sz="2800" dirty="0" smtClean="0">
                <a:solidFill>
                  <a:schemeClr val="bg1"/>
                </a:solidFill>
              </a:rPr>
              <a:t>”.</a:t>
            </a:r>
          </a:p>
          <a:p>
            <a:r>
              <a:rPr lang="es-MX" sz="2800" dirty="0" smtClean="0">
                <a:solidFill>
                  <a:schemeClr val="bg1"/>
                </a:solidFill>
              </a:rPr>
              <a:t>Por último defino las columnas, agregando los elementos con la </a:t>
            </a:r>
            <a:r>
              <a:rPr lang="es-MX" sz="2800" dirty="0" err="1" smtClean="0">
                <a:solidFill>
                  <a:schemeClr val="bg1"/>
                </a:solidFill>
              </a:rPr>
              <a:t>class</a:t>
            </a:r>
            <a:r>
              <a:rPr lang="es-MX" sz="2800" dirty="0" smtClean="0">
                <a:solidFill>
                  <a:schemeClr val="bg1"/>
                </a:solidFill>
              </a:rPr>
              <a:t> “col” + el numero </a:t>
            </a:r>
            <a:r>
              <a:rPr lang="es-MX" sz="2800" dirty="0" err="1" smtClean="0">
                <a:solidFill>
                  <a:schemeClr val="bg1"/>
                </a:solidFill>
              </a:rPr>
              <a:t>ej</a:t>
            </a:r>
            <a:r>
              <a:rPr lang="es-MX" sz="2800" dirty="0" smtClean="0">
                <a:solidFill>
                  <a:schemeClr val="bg1"/>
                </a:solidFill>
              </a:rPr>
              <a:t>: “col-12”</a:t>
            </a:r>
          </a:p>
        </p:txBody>
      </p:sp>
    </p:spTree>
    <p:extLst>
      <p:ext uri="{BB962C8B-B14F-4D97-AF65-F5344CB8AC3E}">
        <p14:creationId xmlns:p14="http://schemas.microsoft.com/office/powerpoint/2010/main" val="3703567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Columnas de Bootstrap 5</a:t>
            </a:r>
            <a:endParaRPr sz="4000" b="0" dirty="0">
              <a:solidFill>
                <a:srgbClr val="00B0F0"/>
              </a:solidFill>
              <a:latin typeface="Roboto"/>
              <a:ea typeface="Roboto"/>
              <a:cs typeface="Roboto"/>
              <a:sym typeface="Roboto"/>
            </a:endParaRPr>
          </a:p>
        </p:txBody>
      </p:sp>
      <p:sp>
        <p:nvSpPr>
          <p:cNvPr id="2" name="Rectángulo 1"/>
          <p:cNvSpPr/>
          <p:nvPr/>
        </p:nvSpPr>
        <p:spPr>
          <a:xfrm>
            <a:off x="892628" y="833100"/>
            <a:ext cx="10406743" cy="523220"/>
          </a:xfrm>
          <a:prstGeom prst="rect">
            <a:avLst/>
          </a:prstGeom>
        </p:spPr>
        <p:txBody>
          <a:bodyPr wrap="square">
            <a:spAutoFit/>
          </a:bodyPr>
          <a:lstStyle/>
          <a:p>
            <a:r>
              <a:rPr lang="es-MX" sz="2800" dirty="0" smtClean="0">
                <a:solidFill>
                  <a:srgbClr val="00B050"/>
                </a:solidFill>
              </a:rPr>
              <a:t>Sistemas de 12 columnas de Bootstrap: </a:t>
            </a:r>
          </a:p>
        </p:txBody>
      </p:sp>
      <p:pic>
        <p:nvPicPr>
          <p:cNvPr id="3076" name="Picture 4" descr="Primeros pasos en Bootstr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4" y="1505661"/>
            <a:ext cx="9074150" cy="479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700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Columnas de Bootstrap 5</a:t>
            </a:r>
            <a:endParaRPr sz="4000" b="0" dirty="0">
              <a:solidFill>
                <a:srgbClr val="00B0F0"/>
              </a:solidFill>
              <a:latin typeface="Roboto"/>
              <a:ea typeface="Roboto"/>
              <a:cs typeface="Roboto"/>
              <a:sym typeface="Roboto"/>
            </a:endParaRPr>
          </a:p>
        </p:txBody>
      </p:sp>
      <p:sp>
        <p:nvSpPr>
          <p:cNvPr id="2" name="Rectángulo 1"/>
          <p:cNvSpPr/>
          <p:nvPr/>
        </p:nvSpPr>
        <p:spPr>
          <a:xfrm>
            <a:off x="892628" y="833100"/>
            <a:ext cx="10406743" cy="1815882"/>
          </a:xfrm>
          <a:prstGeom prst="rect">
            <a:avLst/>
          </a:prstGeom>
        </p:spPr>
        <p:txBody>
          <a:bodyPr wrap="square">
            <a:spAutoFit/>
          </a:bodyPr>
          <a:lstStyle/>
          <a:p>
            <a:r>
              <a:rPr lang="es-MX" sz="2800" dirty="0" err="1" smtClean="0">
                <a:solidFill>
                  <a:srgbClr val="00B050"/>
                </a:solidFill>
              </a:rPr>
              <a:t>Breakpoints</a:t>
            </a:r>
            <a:r>
              <a:rPr lang="es-MX" sz="2800" dirty="0" smtClean="0">
                <a:solidFill>
                  <a:srgbClr val="00B050"/>
                </a:solidFill>
              </a:rPr>
              <a:t> de Bootstrap: </a:t>
            </a:r>
          </a:p>
          <a:p>
            <a:r>
              <a:rPr lang="es-MX" sz="2800" dirty="0" smtClean="0">
                <a:solidFill>
                  <a:schemeClr val="bg1"/>
                </a:solidFill>
              </a:rPr>
              <a:t>Debemos saber que Bootstrap es totalmente responsive y eso es debido a la incorporación de sus clases indicativas en diferentes resoluciones.</a:t>
            </a:r>
          </a:p>
        </p:txBody>
      </p:sp>
      <p:pic>
        <p:nvPicPr>
          <p:cNvPr id="4100" name="Picture 4" descr="Bootstrap 3 Media Query Breakpoints | W3RE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331" y="2648982"/>
            <a:ext cx="7389336" cy="3694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117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Que es un </a:t>
            </a:r>
            <a:r>
              <a:rPr lang="es-AR" sz="4000" dirty="0" err="1" smtClean="0">
                <a:solidFill>
                  <a:srgbClr val="00B0F0"/>
                </a:solidFill>
                <a:latin typeface="Roboto"/>
                <a:ea typeface="Roboto"/>
                <a:cs typeface="Roboto"/>
                <a:sym typeface="Roboto"/>
              </a:rPr>
              <a:t>framework</a:t>
            </a:r>
            <a:r>
              <a:rPr lang="es-AR" sz="4000" dirty="0" smtClean="0">
                <a:solidFill>
                  <a:srgbClr val="00B0F0"/>
                </a:solidFill>
                <a:latin typeface="Roboto"/>
                <a:ea typeface="Roboto"/>
                <a:cs typeface="Roboto"/>
                <a:sym typeface="Roboto"/>
              </a:rPr>
              <a:t>?</a:t>
            </a:r>
            <a:endParaRPr sz="4000" b="0" dirty="0">
              <a:solidFill>
                <a:srgbClr val="00B0F0"/>
              </a:solidFill>
              <a:latin typeface="Roboto"/>
              <a:ea typeface="Roboto"/>
              <a:cs typeface="Roboto"/>
              <a:sym typeface="Roboto"/>
            </a:endParaRPr>
          </a:p>
        </p:txBody>
      </p:sp>
      <p:pic>
        <p:nvPicPr>
          <p:cNvPr id="1028" name="Picture 4" descr="Qué es un framework y para qué se utiliz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871" y="1348799"/>
            <a:ext cx="7468258" cy="439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625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Columnas de Bootstrap 5</a:t>
            </a:r>
            <a:endParaRPr sz="4000" b="0" dirty="0">
              <a:solidFill>
                <a:srgbClr val="00B0F0"/>
              </a:solidFill>
              <a:latin typeface="Roboto"/>
              <a:ea typeface="Roboto"/>
              <a:cs typeface="Roboto"/>
              <a:sym typeface="Roboto"/>
            </a:endParaRPr>
          </a:p>
        </p:txBody>
      </p:sp>
      <p:sp>
        <p:nvSpPr>
          <p:cNvPr id="2" name="Rectángulo 1"/>
          <p:cNvSpPr/>
          <p:nvPr/>
        </p:nvSpPr>
        <p:spPr>
          <a:xfrm>
            <a:off x="892628" y="833100"/>
            <a:ext cx="10406743" cy="523220"/>
          </a:xfrm>
          <a:prstGeom prst="rect">
            <a:avLst/>
          </a:prstGeom>
        </p:spPr>
        <p:txBody>
          <a:bodyPr wrap="square">
            <a:spAutoFit/>
          </a:bodyPr>
          <a:lstStyle/>
          <a:p>
            <a:r>
              <a:rPr lang="es-MX" sz="2800" dirty="0" err="1" smtClean="0">
                <a:solidFill>
                  <a:srgbClr val="00B050"/>
                </a:solidFill>
              </a:rPr>
              <a:t>Breakpoints</a:t>
            </a:r>
            <a:r>
              <a:rPr lang="es-MX" sz="2800" dirty="0" smtClean="0">
                <a:solidFill>
                  <a:srgbClr val="00B050"/>
                </a:solidFill>
              </a:rPr>
              <a:t> de Bootstrap: </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628" y="2189420"/>
            <a:ext cx="10844861" cy="3463667"/>
          </a:xfrm>
          <a:prstGeom prst="rect">
            <a:avLst/>
          </a:prstGeom>
        </p:spPr>
      </p:pic>
    </p:spTree>
    <p:extLst>
      <p:ext uri="{BB962C8B-B14F-4D97-AF65-F5344CB8AC3E}">
        <p14:creationId xmlns:p14="http://schemas.microsoft.com/office/powerpoint/2010/main" val="2721483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Textos en Bootstrap 5</a:t>
            </a:r>
            <a:endParaRPr sz="4000" b="0" dirty="0">
              <a:solidFill>
                <a:srgbClr val="00B0F0"/>
              </a:solidFill>
              <a:latin typeface="Roboto"/>
              <a:ea typeface="Roboto"/>
              <a:cs typeface="Roboto"/>
              <a:sym typeface="Roboto"/>
            </a:endParaRPr>
          </a:p>
        </p:txBody>
      </p:sp>
      <p:sp>
        <p:nvSpPr>
          <p:cNvPr id="2" name="Rectángulo 1"/>
          <p:cNvSpPr/>
          <p:nvPr/>
        </p:nvSpPr>
        <p:spPr>
          <a:xfrm>
            <a:off x="892628" y="833100"/>
            <a:ext cx="10406743" cy="5693866"/>
          </a:xfrm>
          <a:prstGeom prst="rect">
            <a:avLst/>
          </a:prstGeom>
        </p:spPr>
        <p:txBody>
          <a:bodyPr wrap="square">
            <a:spAutoFit/>
          </a:bodyPr>
          <a:lstStyle/>
          <a:p>
            <a:r>
              <a:rPr lang="es-MX" sz="2800" dirty="0" smtClean="0">
                <a:solidFill>
                  <a:srgbClr val="00B050"/>
                </a:solidFill>
              </a:rPr>
              <a:t>Textos en Bootstrap: </a:t>
            </a:r>
          </a:p>
          <a:p>
            <a:r>
              <a:rPr lang="es-MX" sz="2800" dirty="0" smtClean="0">
                <a:solidFill>
                  <a:schemeClr val="bg1"/>
                </a:solidFill>
              </a:rPr>
              <a:t>Podemos aplicar diferentes clases para alinear, transformar, subrayar y aplicar mas estilos.</a:t>
            </a:r>
          </a:p>
          <a:p>
            <a:r>
              <a:rPr lang="es-MX" sz="2800" dirty="0" smtClean="0">
                <a:solidFill>
                  <a:srgbClr val="FFFF00"/>
                </a:solidFill>
              </a:rPr>
              <a:t>Alineaciones:</a:t>
            </a:r>
            <a:endParaRPr lang="es-MX" sz="2800" dirty="0">
              <a:solidFill>
                <a:srgbClr val="FFFF00"/>
              </a:solidFill>
            </a:endParaRPr>
          </a:p>
          <a:p>
            <a:r>
              <a:rPr lang="es-MX" sz="2800" dirty="0" smtClean="0">
                <a:solidFill>
                  <a:schemeClr val="bg1"/>
                </a:solidFill>
              </a:rPr>
              <a:t>.</a:t>
            </a:r>
            <a:r>
              <a:rPr lang="es-MX" sz="2800" dirty="0" err="1" smtClean="0">
                <a:solidFill>
                  <a:schemeClr val="bg1"/>
                </a:solidFill>
              </a:rPr>
              <a:t>text-left</a:t>
            </a:r>
            <a:r>
              <a:rPr lang="es-MX" sz="2800" dirty="0" smtClean="0">
                <a:solidFill>
                  <a:schemeClr val="bg1"/>
                </a:solidFill>
              </a:rPr>
              <a:t> (alinea a la izquierda) .</a:t>
            </a:r>
            <a:r>
              <a:rPr lang="es-MX" sz="2800" dirty="0" err="1" smtClean="0">
                <a:solidFill>
                  <a:schemeClr val="bg1"/>
                </a:solidFill>
              </a:rPr>
              <a:t>text</a:t>
            </a:r>
            <a:r>
              <a:rPr lang="es-MX" sz="2800" dirty="0" smtClean="0">
                <a:solidFill>
                  <a:schemeClr val="bg1"/>
                </a:solidFill>
              </a:rPr>
              <a:t>-center(centra) .</a:t>
            </a:r>
            <a:r>
              <a:rPr lang="es-MX" sz="2800" dirty="0" err="1" smtClean="0">
                <a:solidFill>
                  <a:schemeClr val="bg1"/>
                </a:solidFill>
              </a:rPr>
              <a:t>text-end</a:t>
            </a:r>
            <a:r>
              <a:rPr lang="es-MX" sz="2800" dirty="0" smtClean="0">
                <a:solidFill>
                  <a:schemeClr val="bg1"/>
                </a:solidFill>
              </a:rPr>
              <a:t>(alinea a la derecha)</a:t>
            </a:r>
          </a:p>
          <a:p>
            <a:r>
              <a:rPr lang="es-MX" sz="2800" dirty="0" smtClean="0">
                <a:solidFill>
                  <a:srgbClr val="FFFF00"/>
                </a:solidFill>
              </a:rPr>
              <a:t>Transformaciones:</a:t>
            </a:r>
          </a:p>
          <a:p>
            <a:r>
              <a:rPr lang="es-MX" sz="2800" dirty="0">
                <a:solidFill>
                  <a:schemeClr val="bg1"/>
                </a:solidFill>
              </a:rPr>
              <a:t>.</a:t>
            </a:r>
            <a:r>
              <a:rPr lang="es-MX" sz="2800" dirty="0" err="1" smtClean="0">
                <a:solidFill>
                  <a:schemeClr val="bg1"/>
                </a:solidFill>
              </a:rPr>
              <a:t>text-lowercase</a:t>
            </a:r>
            <a:r>
              <a:rPr lang="es-MX" sz="2800" dirty="0" smtClean="0">
                <a:solidFill>
                  <a:schemeClr val="bg1"/>
                </a:solidFill>
              </a:rPr>
              <a:t>(transforma en </a:t>
            </a:r>
            <a:r>
              <a:rPr lang="es-MX" sz="2800" dirty="0" err="1" smtClean="0">
                <a:solidFill>
                  <a:schemeClr val="bg1"/>
                </a:solidFill>
              </a:rPr>
              <a:t>minusculas</a:t>
            </a:r>
            <a:r>
              <a:rPr lang="es-MX" sz="2800" dirty="0" smtClean="0">
                <a:solidFill>
                  <a:schemeClr val="bg1"/>
                </a:solidFill>
              </a:rPr>
              <a:t>)</a:t>
            </a:r>
            <a:endParaRPr lang="es-MX" sz="2800" dirty="0">
              <a:solidFill>
                <a:schemeClr val="bg1"/>
              </a:solidFill>
            </a:endParaRPr>
          </a:p>
          <a:p>
            <a:r>
              <a:rPr lang="es-MX" sz="2800" dirty="0">
                <a:solidFill>
                  <a:schemeClr val="bg1"/>
                </a:solidFill>
              </a:rPr>
              <a:t>.</a:t>
            </a:r>
            <a:r>
              <a:rPr lang="es-MX" sz="2800" dirty="0" err="1" smtClean="0">
                <a:solidFill>
                  <a:schemeClr val="bg1"/>
                </a:solidFill>
              </a:rPr>
              <a:t>text-uppercase</a:t>
            </a:r>
            <a:r>
              <a:rPr lang="es-MX" sz="2800" dirty="0" smtClean="0">
                <a:solidFill>
                  <a:schemeClr val="bg1"/>
                </a:solidFill>
              </a:rPr>
              <a:t>(transforma </a:t>
            </a:r>
            <a:r>
              <a:rPr lang="es-MX" sz="2800" dirty="0">
                <a:solidFill>
                  <a:schemeClr val="bg1"/>
                </a:solidFill>
              </a:rPr>
              <a:t>en </a:t>
            </a:r>
            <a:r>
              <a:rPr lang="es-MX" sz="2800" dirty="0" err="1" smtClean="0">
                <a:solidFill>
                  <a:schemeClr val="bg1"/>
                </a:solidFill>
              </a:rPr>
              <a:t>mayusculas</a:t>
            </a:r>
            <a:r>
              <a:rPr lang="es-MX" sz="2800" dirty="0">
                <a:solidFill>
                  <a:schemeClr val="bg1"/>
                </a:solidFill>
              </a:rPr>
              <a:t>)</a:t>
            </a:r>
          </a:p>
          <a:p>
            <a:r>
              <a:rPr lang="es-MX" sz="2800" dirty="0">
                <a:solidFill>
                  <a:schemeClr val="bg1"/>
                </a:solidFill>
              </a:rPr>
              <a:t>.</a:t>
            </a:r>
            <a:r>
              <a:rPr lang="es-MX" sz="2800" dirty="0" err="1" smtClean="0">
                <a:solidFill>
                  <a:schemeClr val="bg1"/>
                </a:solidFill>
              </a:rPr>
              <a:t>text-capitalize</a:t>
            </a:r>
            <a:r>
              <a:rPr lang="es-MX" sz="2800" dirty="0" smtClean="0">
                <a:solidFill>
                  <a:schemeClr val="bg1"/>
                </a:solidFill>
              </a:rPr>
              <a:t>(transforma las iniciales </a:t>
            </a:r>
            <a:r>
              <a:rPr lang="es-MX" sz="2800" dirty="0" err="1" smtClean="0">
                <a:solidFill>
                  <a:schemeClr val="bg1"/>
                </a:solidFill>
              </a:rPr>
              <a:t>mayusculas</a:t>
            </a:r>
            <a:r>
              <a:rPr lang="es-MX" sz="2800" dirty="0" smtClean="0">
                <a:solidFill>
                  <a:schemeClr val="bg1"/>
                </a:solidFill>
              </a:rPr>
              <a:t>)</a:t>
            </a:r>
          </a:p>
          <a:p>
            <a:r>
              <a:rPr lang="es-MX" sz="2800" dirty="0" smtClean="0">
                <a:solidFill>
                  <a:srgbClr val="FFFF00"/>
                </a:solidFill>
              </a:rPr>
              <a:t>Subrayado:</a:t>
            </a:r>
          </a:p>
          <a:p>
            <a:r>
              <a:rPr lang="es-MX" sz="2800" dirty="0" smtClean="0">
                <a:solidFill>
                  <a:schemeClr val="bg1"/>
                </a:solidFill>
              </a:rPr>
              <a:t>.</a:t>
            </a:r>
            <a:r>
              <a:rPr lang="es-MX" sz="2800" dirty="0" err="1" smtClean="0">
                <a:solidFill>
                  <a:schemeClr val="bg1"/>
                </a:solidFill>
              </a:rPr>
              <a:t>text-decoration-none</a:t>
            </a:r>
            <a:r>
              <a:rPr lang="es-MX" sz="2800" dirty="0" smtClean="0">
                <a:solidFill>
                  <a:schemeClr val="bg1"/>
                </a:solidFill>
              </a:rPr>
              <a:t>(quitar subrayado)</a:t>
            </a:r>
          </a:p>
          <a:p>
            <a:r>
              <a:rPr lang="es-MX" sz="2800" dirty="0" smtClean="0">
                <a:solidFill>
                  <a:schemeClr val="bg1"/>
                </a:solidFill>
              </a:rPr>
              <a:t>.</a:t>
            </a:r>
            <a:r>
              <a:rPr lang="es-MX" sz="2800" dirty="0" err="1" smtClean="0">
                <a:solidFill>
                  <a:schemeClr val="bg1"/>
                </a:solidFill>
              </a:rPr>
              <a:t>text-decoration-underline</a:t>
            </a:r>
            <a:r>
              <a:rPr lang="es-MX" sz="2800" dirty="0" smtClean="0">
                <a:solidFill>
                  <a:schemeClr val="bg1"/>
                </a:solidFill>
              </a:rPr>
              <a:t>(agrega subrayado)</a:t>
            </a:r>
            <a:endParaRPr lang="es-MX" sz="2800" dirty="0">
              <a:solidFill>
                <a:schemeClr val="bg1"/>
              </a:solidFill>
            </a:endParaRPr>
          </a:p>
        </p:txBody>
      </p:sp>
    </p:spTree>
    <p:extLst>
      <p:ext uri="{BB962C8B-B14F-4D97-AF65-F5344CB8AC3E}">
        <p14:creationId xmlns:p14="http://schemas.microsoft.com/office/powerpoint/2010/main" val="1431353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Textos en Bootstrap 5</a:t>
            </a:r>
            <a:endParaRPr sz="4000" b="0" dirty="0">
              <a:solidFill>
                <a:srgbClr val="00B0F0"/>
              </a:solidFill>
              <a:latin typeface="Roboto"/>
              <a:ea typeface="Roboto"/>
              <a:cs typeface="Roboto"/>
              <a:sym typeface="Roboto"/>
            </a:endParaRPr>
          </a:p>
        </p:txBody>
      </p:sp>
      <p:sp>
        <p:nvSpPr>
          <p:cNvPr id="2" name="Rectángulo 1"/>
          <p:cNvSpPr/>
          <p:nvPr/>
        </p:nvSpPr>
        <p:spPr>
          <a:xfrm>
            <a:off x="892628" y="675937"/>
            <a:ext cx="10406743" cy="523220"/>
          </a:xfrm>
          <a:prstGeom prst="rect">
            <a:avLst/>
          </a:prstGeom>
        </p:spPr>
        <p:txBody>
          <a:bodyPr wrap="square">
            <a:spAutoFit/>
          </a:bodyPr>
          <a:lstStyle/>
          <a:p>
            <a:r>
              <a:rPr lang="es-MX" sz="2800" dirty="0" smtClean="0">
                <a:solidFill>
                  <a:srgbClr val="00B050"/>
                </a:solidFill>
              </a:rPr>
              <a:t>Colores en Bootstrap: </a:t>
            </a: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3409" r="12543" b="4651"/>
          <a:stretch/>
        </p:blipFill>
        <p:spPr>
          <a:xfrm>
            <a:off x="283367" y="1104273"/>
            <a:ext cx="5872163" cy="5301655"/>
          </a:xfrm>
          <a:prstGeom prst="rect">
            <a:avLst/>
          </a:prstGeom>
        </p:spPr>
      </p:pic>
      <p:sp>
        <p:nvSpPr>
          <p:cNvPr id="4" name="Rectángulo 3"/>
          <p:cNvSpPr/>
          <p:nvPr/>
        </p:nvSpPr>
        <p:spPr>
          <a:xfrm>
            <a:off x="6155529" y="1104273"/>
            <a:ext cx="6036469" cy="5632311"/>
          </a:xfrm>
          <a:prstGeom prst="rect">
            <a:avLst/>
          </a:prstGeom>
        </p:spPr>
        <p:txBody>
          <a:bodyPr wrap="square">
            <a:spAutoFit/>
          </a:bodyPr>
          <a:lstStyle/>
          <a:p>
            <a:r>
              <a:rPr lang="en-US" sz="1800" dirty="0">
                <a:solidFill>
                  <a:schemeClr val="bg1"/>
                </a:solidFill>
              </a:rPr>
              <a:t> &lt;p&gt;Use the contextual classes to provide "meaning through colors":&lt;/p&gt;</a:t>
            </a:r>
          </a:p>
          <a:p>
            <a:r>
              <a:rPr lang="en-US" sz="1800" dirty="0">
                <a:solidFill>
                  <a:schemeClr val="bg1"/>
                </a:solidFill>
              </a:rPr>
              <a:t>  &lt;p class="text-muted"&gt;This text is muted.&lt;/p&gt;</a:t>
            </a:r>
          </a:p>
          <a:p>
            <a:r>
              <a:rPr lang="en-US" sz="1800" dirty="0">
                <a:solidFill>
                  <a:schemeClr val="bg1"/>
                </a:solidFill>
              </a:rPr>
              <a:t>  &lt;p class="text-primary"&gt;This text is important.&lt;/p&gt;</a:t>
            </a:r>
          </a:p>
          <a:p>
            <a:r>
              <a:rPr lang="en-US" sz="1800" dirty="0">
                <a:solidFill>
                  <a:schemeClr val="bg1"/>
                </a:solidFill>
              </a:rPr>
              <a:t>  &lt;p class="text-success"&gt;This text indicates success.&lt;/p&gt;</a:t>
            </a:r>
          </a:p>
          <a:p>
            <a:r>
              <a:rPr lang="en-US" sz="1800" dirty="0">
                <a:solidFill>
                  <a:schemeClr val="bg1"/>
                </a:solidFill>
              </a:rPr>
              <a:t>  &lt;p class="text-info"&gt;This text represents some information.&lt;/p&gt;</a:t>
            </a:r>
          </a:p>
          <a:p>
            <a:r>
              <a:rPr lang="en-US" sz="1800" dirty="0">
                <a:solidFill>
                  <a:schemeClr val="bg1"/>
                </a:solidFill>
              </a:rPr>
              <a:t>  &lt;p class="text-warning"&gt;This text represents a warning.&lt;/p&gt;</a:t>
            </a:r>
          </a:p>
          <a:p>
            <a:r>
              <a:rPr lang="en-US" sz="1800" dirty="0">
                <a:solidFill>
                  <a:schemeClr val="bg1"/>
                </a:solidFill>
              </a:rPr>
              <a:t>  &lt;p class="text-danger"&gt;This text represents danger.&lt;/p&gt;</a:t>
            </a:r>
          </a:p>
          <a:p>
            <a:r>
              <a:rPr lang="en-US" sz="1800" dirty="0">
                <a:solidFill>
                  <a:schemeClr val="bg1"/>
                </a:solidFill>
              </a:rPr>
              <a:t>  &lt;p class="text-secondary"&gt;Secondary text.&lt;/p&gt;</a:t>
            </a:r>
          </a:p>
          <a:p>
            <a:r>
              <a:rPr lang="en-US" sz="1800" dirty="0">
                <a:solidFill>
                  <a:schemeClr val="bg1"/>
                </a:solidFill>
              </a:rPr>
              <a:t>  &lt;p class="text-dark"&gt;This text is dark grey.&lt;/p&gt;</a:t>
            </a:r>
          </a:p>
          <a:p>
            <a:r>
              <a:rPr lang="en-US" sz="1800" dirty="0">
                <a:solidFill>
                  <a:schemeClr val="bg1"/>
                </a:solidFill>
              </a:rPr>
              <a:t>  &lt;p class="text-body"&gt;Default body color (often black).&lt;/p&gt;</a:t>
            </a:r>
          </a:p>
          <a:p>
            <a:r>
              <a:rPr lang="en-US" sz="1800" dirty="0">
                <a:solidFill>
                  <a:schemeClr val="bg1"/>
                </a:solidFill>
              </a:rPr>
              <a:t>  &lt;p class="text-light"&gt;This text is light grey (on white background).&lt;/p&gt;</a:t>
            </a:r>
          </a:p>
          <a:p>
            <a:r>
              <a:rPr lang="en-US" sz="1800" dirty="0">
                <a:solidFill>
                  <a:schemeClr val="bg1"/>
                </a:solidFill>
              </a:rPr>
              <a:t>  &lt;p class="text-white"&gt;This text is white (on white background).&lt;/p&gt;</a:t>
            </a:r>
          </a:p>
        </p:txBody>
      </p:sp>
    </p:spTree>
    <p:extLst>
      <p:ext uri="{BB962C8B-B14F-4D97-AF65-F5344CB8AC3E}">
        <p14:creationId xmlns:p14="http://schemas.microsoft.com/office/powerpoint/2010/main" val="2057379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3840" r="31730"/>
          <a:stretch/>
        </p:blipFill>
        <p:spPr>
          <a:xfrm>
            <a:off x="368709" y="1947205"/>
            <a:ext cx="7315200" cy="2838450"/>
          </a:xfrm>
          <a:prstGeom prst="rect">
            <a:avLst/>
          </a:prstGeom>
        </p:spPr>
      </p:pic>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Tablas en Bootstrap 5</a:t>
            </a:r>
            <a:endParaRPr sz="4000" b="0" dirty="0">
              <a:solidFill>
                <a:srgbClr val="00B0F0"/>
              </a:solidFill>
              <a:latin typeface="Roboto"/>
              <a:ea typeface="Roboto"/>
              <a:cs typeface="Roboto"/>
              <a:sym typeface="Roboto"/>
            </a:endParaRPr>
          </a:p>
        </p:txBody>
      </p:sp>
      <p:sp>
        <p:nvSpPr>
          <p:cNvPr id="2" name="Rectángulo 1"/>
          <p:cNvSpPr/>
          <p:nvPr/>
        </p:nvSpPr>
        <p:spPr>
          <a:xfrm>
            <a:off x="368709" y="1106236"/>
            <a:ext cx="7315200" cy="523220"/>
          </a:xfrm>
          <a:prstGeom prst="rect">
            <a:avLst/>
          </a:prstGeom>
        </p:spPr>
        <p:txBody>
          <a:bodyPr wrap="square">
            <a:spAutoFit/>
          </a:bodyPr>
          <a:lstStyle/>
          <a:p>
            <a:r>
              <a:rPr lang="es-MX" sz="2800" dirty="0" smtClean="0">
                <a:solidFill>
                  <a:srgbClr val="00B050"/>
                </a:solidFill>
              </a:rPr>
              <a:t>Tablas en Bootstrap: “.</a:t>
            </a:r>
            <a:r>
              <a:rPr lang="es-MX" sz="2800" dirty="0" err="1" smtClean="0">
                <a:solidFill>
                  <a:srgbClr val="00B050"/>
                </a:solidFill>
              </a:rPr>
              <a:t>table</a:t>
            </a:r>
            <a:r>
              <a:rPr lang="es-MX" sz="2800" dirty="0" smtClean="0">
                <a:solidFill>
                  <a:srgbClr val="00B050"/>
                </a:solidFill>
              </a:rPr>
              <a:t>”</a:t>
            </a:r>
          </a:p>
        </p:txBody>
      </p:sp>
      <p:sp>
        <p:nvSpPr>
          <p:cNvPr id="4" name="Rectángulo 3"/>
          <p:cNvSpPr/>
          <p:nvPr/>
        </p:nvSpPr>
        <p:spPr>
          <a:xfrm>
            <a:off x="7683909" y="1199157"/>
            <a:ext cx="3927065" cy="4524315"/>
          </a:xfrm>
          <a:prstGeom prst="rect">
            <a:avLst/>
          </a:prstGeom>
        </p:spPr>
        <p:txBody>
          <a:bodyPr wrap="square">
            <a:spAutoFit/>
          </a:bodyPr>
          <a:lstStyle/>
          <a:p>
            <a:r>
              <a:rPr lang="en-US" sz="1800" dirty="0">
                <a:solidFill>
                  <a:schemeClr val="bg1"/>
                </a:solidFill>
              </a:rPr>
              <a:t> </a:t>
            </a:r>
            <a:r>
              <a:rPr lang="en-US" sz="1800" dirty="0">
                <a:solidFill>
                  <a:srgbClr val="FFFF00"/>
                </a:solidFill>
              </a:rPr>
              <a:t>&lt;table class="table table-hover"&gt;</a:t>
            </a:r>
          </a:p>
          <a:p>
            <a:r>
              <a:rPr lang="en-US" sz="1800" dirty="0">
                <a:solidFill>
                  <a:srgbClr val="FFFF00"/>
                </a:solidFill>
              </a:rPr>
              <a:t>    &lt;</a:t>
            </a:r>
            <a:r>
              <a:rPr lang="en-US" sz="1800" dirty="0" err="1">
                <a:solidFill>
                  <a:srgbClr val="FFFF00"/>
                </a:solidFill>
              </a:rPr>
              <a:t>thead</a:t>
            </a:r>
            <a:r>
              <a:rPr lang="en-US" sz="1800" dirty="0">
                <a:solidFill>
                  <a:srgbClr val="FFFF00"/>
                </a:solidFill>
              </a:rPr>
              <a:t>&gt;</a:t>
            </a:r>
          </a:p>
          <a:p>
            <a:r>
              <a:rPr lang="en-US" sz="1800" dirty="0">
                <a:solidFill>
                  <a:srgbClr val="FFFF00"/>
                </a:solidFill>
              </a:rPr>
              <a:t>      &lt;</a:t>
            </a:r>
            <a:r>
              <a:rPr lang="en-US" sz="1800" dirty="0" err="1">
                <a:solidFill>
                  <a:srgbClr val="FFFF00"/>
                </a:solidFill>
              </a:rPr>
              <a:t>tr</a:t>
            </a:r>
            <a:r>
              <a:rPr lang="en-US" sz="1800" dirty="0">
                <a:solidFill>
                  <a:srgbClr val="FFFF00"/>
                </a:solidFill>
              </a:rPr>
              <a:t>&gt;</a:t>
            </a:r>
          </a:p>
          <a:p>
            <a:r>
              <a:rPr lang="en-US" sz="1800" dirty="0">
                <a:solidFill>
                  <a:srgbClr val="FFFF00"/>
                </a:solidFill>
              </a:rPr>
              <a:t>        &lt;</a:t>
            </a:r>
            <a:r>
              <a:rPr lang="en-US" sz="1800" dirty="0" err="1">
                <a:solidFill>
                  <a:srgbClr val="FFFF00"/>
                </a:solidFill>
              </a:rPr>
              <a:t>th</a:t>
            </a:r>
            <a:r>
              <a:rPr lang="en-US" sz="1800" dirty="0">
                <a:solidFill>
                  <a:srgbClr val="FFFF00"/>
                </a:solidFill>
              </a:rPr>
              <a:t>&gt;</a:t>
            </a:r>
            <a:r>
              <a:rPr lang="en-US" sz="1800" dirty="0" err="1">
                <a:solidFill>
                  <a:srgbClr val="FFFF00"/>
                </a:solidFill>
              </a:rPr>
              <a:t>Firstname</a:t>
            </a:r>
            <a:r>
              <a:rPr lang="en-US" sz="1800" dirty="0">
                <a:solidFill>
                  <a:srgbClr val="FFFF00"/>
                </a:solidFill>
              </a:rPr>
              <a:t>&lt;/</a:t>
            </a:r>
            <a:r>
              <a:rPr lang="en-US" sz="1800" dirty="0" err="1">
                <a:solidFill>
                  <a:srgbClr val="FFFF00"/>
                </a:solidFill>
              </a:rPr>
              <a:t>th</a:t>
            </a:r>
            <a:r>
              <a:rPr lang="en-US" sz="1800" dirty="0">
                <a:solidFill>
                  <a:srgbClr val="FFFF00"/>
                </a:solidFill>
              </a:rPr>
              <a:t>&gt;</a:t>
            </a:r>
          </a:p>
          <a:p>
            <a:pPr algn="just"/>
            <a:r>
              <a:rPr lang="en-US" sz="1800" dirty="0">
                <a:solidFill>
                  <a:srgbClr val="FFFF00"/>
                </a:solidFill>
              </a:rPr>
              <a:t>        &lt;</a:t>
            </a:r>
            <a:r>
              <a:rPr lang="en-US" sz="1800" dirty="0" err="1">
                <a:solidFill>
                  <a:srgbClr val="FFFF00"/>
                </a:solidFill>
              </a:rPr>
              <a:t>th</a:t>
            </a:r>
            <a:r>
              <a:rPr lang="en-US" sz="1800" dirty="0">
                <a:solidFill>
                  <a:srgbClr val="FFFF00"/>
                </a:solidFill>
              </a:rPr>
              <a:t>&gt;</a:t>
            </a:r>
            <a:r>
              <a:rPr lang="en-US" sz="1800" dirty="0" err="1">
                <a:solidFill>
                  <a:srgbClr val="FFFF00"/>
                </a:solidFill>
              </a:rPr>
              <a:t>Lastname</a:t>
            </a:r>
            <a:r>
              <a:rPr lang="en-US" sz="1800" dirty="0">
                <a:solidFill>
                  <a:srgbClr val="FFFF00"/>
                </a:solidFill>
              </a:rPr>
              <a:t>&lt;/</a:t>
            </a:r>
            <a:r>
              <a:rPr lang="en-US" sz="1800" dirty="0" err="1">
                <a:solidFill>
                  <a:srgbClr val="FFFF00"/>
                </a:solidFill>
              </a:rPr>
              <a:t>th</a:t>
            </a:r>
            <a:r>
              <a:rPr lang="en-US" sz="1800" dirty="0">
                <a:solidFill>
                  <a:srgbClr val="FFFF00"/>
                </a:solidFill>
              </a:rPr>
              <a:t>&gt;</a:t>
            </a:r>
          </a:p>
          <a:p>
            <a:r>
              <a:rPr lang="en-US" sz="1800" dirty="0">
                <a:solidFill>
                  <a:srgbClr val="FFFF00"/>
                </a:solidFill>
              </a:rPr>
              <a:t>        &lt;</a:t>
            </a:r>
            <a:r>
              <a:rPr lang="en-US" sz="1800" dirty="0" err="1">
                <a:solidFill>
                  <a:srgbClr val="FFFF00"/>
                </a:solidFill>
              </a:rPr>
              <a:t>th</a:t>
            </a:r>
            <a:r>
              <a:rPr lang="en-US" sz="1800" dirty="0">
                <a:solidFill>
                  <a:srgbClr val="FFFF00"/>
                </a:solidFill>
              </a:rPr>
              <a:t>&gt;Email&lt;/</a:t>
            </a:r>
            <a:r>
              <a:rPr lang="en-US" sz="1800" dirty="0" err="1">
                <a:solidFill>
                  <a:srgbClr val="FFFF00"/>
                </a:solidFill>
              </a:rPr>
              <a:t>th</a:t>
            </a:r>
            <a:r>
              <a:rPr lang="en-US" sz="1800" dirty="0">
                <a:solidFill>
                  <a:srgbClr val="FFFF00"/>
                </a:solidFill>
              </a:rPr>
              <a:t>&gt;</a:t>
            </a:r>
          </a:p>
          <a:p>
            <a:r>
              <a:rPr lang="en-US" sz="1800" dirty="0">
                <a:solidFill>
                  <a:srgbClr val="FFFF00"/>
                </a:solidFill>
              </a:rPr>
              <a:t>      &lt;/</a:t>
            </a:r>
            <a:r>
              <a:rPr lang="en-US" sz="1800" dirty="0" err="1">
                <a:solidFill>
                  <a:srgbClr val="FFFF00"/>
                </a:solidFill>
              </a:rPr>
              <a:t>tr</a:t>
            </a:r>
            <a:r>
              <a:rPr lang="en-US" sz="1800" dirty="0">
                <a:solidFill>
                  <a:srgbClr val="FFFF00"/>
                </a:solidFill>
              </a:rPr>
              <a:t>&gt;</a:t>
            </a:r>
          </a:p>
          <a:p>
            <a:r>
              <a:rPr lang="en-US" sz="1800" dirty="0">
                <a:solidFill>
                  <a:srgbClr val="FFFF00"/>
                </a:solidFill>
              </a:rPr>
              <a:t>    &lt;/</a:t>
            </a:r>
            <a:r>
              <a:rPr lang="en-US" sz="1800" dirty="0" err="1">
                <a:solidFill>
                  <a:srgbClr val="FFFF00"/>
                </a:solidFill>
              </a:rPr>
              <a:t>thead</a:t>
            </a:r>
            <a:r>
              <a:rPr lang="en-US" sz="1800" dirty="0">
                <a:solidFill>
                  <a:srgbClr val="FFFF00"/>
                </a:solidFill>
              </a:rPr>
              <a:t>&gt;</a:t>
            </a:r>
          </a:p>
          <a:p>
            <a:r>
              <a:rPr lang="en-US" sz="1800" dirty="0">
                <a:solidFill>
                  <a:srgbClr val="FFFF00"/>
                </a:solidFill>
              </a:rPr>
              <a:t>    &lt;</a:t>
            </a:r>
            <a:r>
              <a:rPr lang="en-US" sz="1800" dirty="0" err="1">
                <a:solidFill>
                  <a:srgbClr val="FFFF00"/>
                </a:solidFill>
              </a:rPr>
              <a:t>tbody</a:t>
            </a:r>
            <a:r>
              <a:rPr lang="en-US" sz="1800" dirty="0">
                <a:solidFill>
                  <a:srgbClr val="FFFF00"/>
                </a:solidFill>
              </a:rPr>
              <a:t>&gt;</a:t>
            </a:r>
          </a:p>
          <a:p>
            <a:r>
              <a:rPr lang="en-US" sz="1800" dirty="0">
                <a:solidFill>
                  <a:srgbClr val="FFFF00"/>
                </a:solidFill>
              </a:rPr>
              <a:t>      &lt;</a:t>
            </a:r>
            <a:r>
              <a:rPr lang="en-US" sz="1800" dirty="0" err="1">
                <a:solidFill>
                  <a:srgbClr val="FFFF00"/>
                </a:solidFill>
              </a:rPr>
              <a:t>tr</a:t>
            </a:r>
            <a:r>
              <a:rPr lang="en-US" sz="1800" dirty="0">
                <a:solidFill>
                  <a:srgbClr val="FFFF00"/>
                </a:solidFill>
              </a:rPr>
              <a:t>&gt;</a:t>
            </a:r>
          </a:p>
          <a:p>
            <a:r>
              <a:rPr lang="en-US" sz="1800" dirty="0">
                <a:solidFill>
                  <a:srgbClr val="FFFF00"/>
                </a:solidFill>
              </a:rPr>
              <a:t>        &lt;td&gt;John&lt;/td&gt;</a:t>
            </a:r>
          </a:p>
          <a:p>
            <a:r>
              <a:rPr lang="en-US" sz="1800" dirty="0">
                <a:solidFill>
                  <a:srgbClr val="FFFF00"/>
                </a:solidFill>
              </a:rPr>
              <a:t>        &lt;td&gt;Doe&lt;/td&gt;</a:t>
            </a:r>
          </a:p>
          <a:p>
            <a:r>
              <a:rPr lang="en-US" sz="1800" dirty="0">
                <a:solidFill>
                  <a:srgbClr val="FFFF00"/>
                </a:solidFill>
              </a:rPr>
              <a:t>        &lt;td&gt;john@example.com&lt;/td&gt;</a:t>
            </a:r>
          </a:p>
          <a:p>
            <a:r>
              <a:rPr lang="en-US" sz="1800" dirty="0">
                <a:solidFill>
                  <a:srgbClr val="FFFF00"/>
                </a:solidFill>
              </a:rPr>
              <a:t>      &lt;/</a:t>
            </a:r>
            <a:r>
              <a:rPr lang="en-US" sz="1800" dirty="0" err="1">
                <a:solidFill>
                  <a:srgbClr val="FFFF00"/>
                </a:solidFill>
              </a:rPr>
              <a:t>tr</a:t>
            </a:r>
            <a:r>
              <a:rPr lang="en-US" sz="1800" dirty="0">
                <a:solidFill>
                  <a:srgbClr val="FFFF00"/>
                </a:solidFill>
              </a:rPr>
              <a:t>&gt;</a:t>
            </a:r>
          </a:p>
          <a:p>
            <a:r>
              <a:rPr lang="en-US" sz="1800" dirty="0" smtClean="0">
                <a:solidFill>
                  <a:srgbClr val="FFFF00"/>
                </a:solidFill>
              </a:rPr>
              <a:t>    &lt;/</a:t>
            </a:r>
            <a:r>
              <a:rPr lang="en-US" sz="1800" dirty="0" err="1">
                <a:solidFill>
                  <a:srgbClr val="FFFF00"/>
                </a:solidFill>
              </a:rPr>
              <a:t>tbody</a:t>
            </a:r>
            <a:r>
              <a:rPr lang="en-US" sz="1800" dirty="0">
                <a:solidFill>
                  <a:srgbClr val="FFFF00"/>
                </a:solidFill>
              </a:rPr>
              <a:t>&gt;</a:t>
            </a:r>
          </a:p>
          <a:p>
            <a:r>
              <a:rPr lang="en-US" sz="1800" dirty="0">
                <a:solidFill>
                  <a:srgbClr val="FFFF00"/>
                </a:solidFill>
              </a:rPr>
              <a:t>  &lt;/table&gt;</a:t>
            </a:r>
          </a:p>
        </p:txBody>
      </p:sp>
    </p:spTree>
    <p:extLst>
      <p:ext uri="{BB962C8B-B14F-4D97-AF65-F5344CB8AC3E}">
        <p14:creationId xmlns:p14="http://schemas.microsoft.com/office/powerpoint/2010/main" val="1688008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err="1" smtClean="0">
                <a:solidFill>
                  <a:srgbClr val="00B0F0"/>
                </a:solidFill>
                <a:latin typeface="Roboto"/>
                <a:ea typeface="Roboto"/>
                <a:cs typeface="Roboto"/>
                <a:sym typeface="Roboto"/>
              </a:rPr>
              <a:t>Imagenes</a:t>
            </a:r>
            <a:r>
              <a:rPr lang="es-AR" sz="4000" dirty="0" smtClean="0">
                <a:solidFill>
                  <a:srgbClr val="00B0F0"/>
                </a:solidFill>
                <a:latin typeface="Roboto"/>
                <a:ea typeface="Roboto"/>
                <a:cs typeface="Roboto"/>
                <a:sym typeface="Roboto"/>
              </a:rPr>
              <a:t> en Bootstrap 5</a:t>
            </a:r>
            <a:endParaRPr sz="4000" b="0" dirty="0">
              <a:solidFill>
                <a:srgbClr val="00B0F0"/>
              </a:solidFill>
              <a:latin typeface="Roboto"/>
              <a:ea typeface="Roboto"/>
              <a:cs typeface="Roboto"/>
              <a:sym typeface="Roboto"/>
            </a:endParaRPr>
          </a:p>
        </p:txBody>
      </p:sp>
      <p:sp>
        <p:nvSpPr>
          <p:cNvPr id="2" name="Rectángulo 1"/>
          <p:cNvSpPr/>
          <p:nvPr/>
        </p:nvSpPr>
        <p:spPr>
          <a:xfrm>
            <a:off x="368709" y="1106236"/>
            <a:ext cx="11389904" cy="2677656"/>
          </a:xfrm>
          <a:prstGeom prst="rect">
            <a:avLst/>
          </a:prstGeom>
        </p:spPr>
        <p:txBody>
          <a:bodyPr wrap="square">
            <a:spAutoFit/>
          </a:bodyPr>
          <a:lstStyle/>
          <a:p>
            <a:r>
              <a:rPr lang="es-MX" sz="2800" dirty="0" err="1" smtClean="0">
                <a:solidFill>
                  <a:srgbClr val="00B050"/>
                </a:solidFill>
              </a:rPr>
              <a:t>Imagenes</a:t>
            </a:r>
            <a:r>
              <a:rPr lang="es-MX" sz="2800" dirty="0" smtClean="0">
                <a:solidFill>
                  <a:srgbClr val="00B050"/>
                </a:solidFill>
              </a:rPr>
              <a:t> en Bootstrap:</a:t>
            </a:r>
          </a:p>
          <a:p>
            <a:r>
              <a:rPr lang="es-MX" sz="2800" dirty="0" smtClean="0">
                <a:solidFill>
                  <a:schemeClr val="bg1"/>
                </a:solidFill>
              </a:rPr>
              <a:t>Podemos darle formato a las imágenes por medio de las siguientes clases </a:t>
            </a:r>
            <a:r>
              <a:rPr lang="es-MX" sz="2800" dirty="0" smtClean="0">
                <a:solidFill>
                  <a:srgbClr val="FFFF00"/>
                </a:solidFill>
              </a:rPr>
              <a:t>.</a:t>
            </a:r>
            <a:r>
              <a:rPr lang="es-MX" sz="2800" dirty="0" err="1" smtClean="0">
                <a:solidFill>
                  <a:srgbClr val="FFFF00"/>
                </a:solidFill>
              </a:rPr>
              <a:t>rounded</a:t>
            </a:r>
            <a:r>
              <a:rPr lang="es-MX" sz="2800" dirty="0" smtClean="0">
                <a:solidFill>
                  <a:srgbClr val="FFFF00"/>
                </a:solidFill>
              </a:rPr>
              <a:t> </a:t>
            </a:r>
            <a:r>
              <a:rPr lang="es-MX" sz="2800" dirty="0">
                <a:solidFill>
                  <a:srgbClr val="FFFF00"/>
                </a:solidFill>
              </a:rPr>
              <a:t>.</a:t>
            </a:r>
            <a:r>
              <a:rPr lang="es-MX" sz="2800" dirty="0" err="1" smtClean="0">
                <a:solidFill>
                  <a:srgbClr val="FFFF00"/>
                </a:solidFill>
              </a:rPr>
              <a:t>rounded-circle</a:t>
            </a:r>
            <a:r>
              <a:rPr lang="es-MX" sz="2800" dirty="0" smtClean="0">
                <a:solidFill>
                  <a:srgbClr val="FFFF00"/>
                </a:solidFill>
              </a:rPr>
              <a:t> .img-</a:t>
            </a:r>
            <a:r>
              <a:rPr lang="es-MX" sz="2800" dirty="0" err="1" smtClean="0">
                <a:solidFill>
                  <a:srgbClr val="FFFF00"/>
                </a:solidFill>
              </a:rPr>
              <a:t>thumbnail</a:t>
            </a:r>
            <a:endParaRPr lang="es-MX" sz="2800" dirty="0" smtClean="0">
              <a:solidFill>
                <a:srgbClr val="FFFF00"/>
              </a:solidFill>
            </a:endParaRPr>
          </a:p>
          <a:p>
            <a:r>
              <a:rPr lang="es-MX" sz="2800" dirty="0" smtClean="0">
                <a:solidFill>
                  <a:srgbClr val="FFFF00"/>
                </a:solidFill>
              </a:rPr>
              <a:t>.</a:t>
            </a:r>
            <a:r>
              <a:rPr lang="es-MX" sz="2800" dirty="0" err="1" smtClean="0">
                <a:solidFill>
                  <a:srgbClr val="FFFF00"/>
                </a:solidFill>
              </a:rPr>
              <a:t>float-start</a:t>
            </a:r>
            <a:r>
              <a:rPr lang="es-MX" sz="2800" dirty="0" smtClean="0">
                <a:solidFill>
                  <a:schemeClr val="bg1"/>
                </a:solidFill>
              </a:rPr>
              <a:t>(flota la imagen a la izquierda)</a:t>
            </a:r>
          </a:p>
          <a:p>
            <a:r>
              <a:rPr lang="es-MX" sz="2800" dirty="0">
                <a:solidFill>
                  <a:srgbClr val="FFFF00"/>
                </a:solidFill>
              </a:rPr>
              <a:t>.</a:t>
            </a:r>
            <a:r>
              <a:rPr lang="es-MX" sz="2800" dirty="0" err="1" smtClean="0">
                <a:solidFill>
                  <a:srgbClr val="FFFF00"/>
                </a:solidFill>
              </a:rPr>
              <a:t>float-end</a:t>
            </a:r>
            <a:r>
              <a:rPr lang="es-MX" sz="2800" dirty="0" smtClean="0">
                <a:solidFill>
                  <a:schemeClr val="bg1"/>
                </a:solidFill>
              </a:rPr>
              <a:t>(flota </a:t>
            </a:r>
            <a:r>
              <a:rPr lang="es-MX" sz="2800" dirty="0">
                <a:solidFill>
                  <a:schemeClr val="bg1"/>
                </a:solidFill>
              </a:rPr>
              <a:t>la imagen a la </a:t>
            </a:r>
            <a:r>
              <a:rPr lang="es-MX" sz="2800" dirty="0" smtClean="0">
                <a:solidFill>
                  <a:schemeClr val="bg1"/>
                </a:solidFill>
              </a:rPr>
              <a:t>derecha)</a:t>
            </a:r>
          </a:p>
          <a:p>
            <a:r>
              <a:rPr lang="es-MX" sz="2800" dirty="0">
                <a:solidFill>
                  <a:srgbClr val="FFFF00"/>
                </a:solidFill>
              </a:rPr>
              <a:t>.</a:t>
            </a:r>
            <a:r>
              <a:rPr lang="es-MX" sz="2800" dirty="0" smtClean="0">
                <a:solidFill>
                  <a:srgbClr val="FFFF00"/>
                </a:solidFill>
              </a:rPr>
              <a:t>mx-auto</a:t>
            </a:r>
            <a:r>
              <a:rPr lang="es-MX" sz="2800" dirty="0" smtClean="0">
                <a:solidFill>
                  <a:schemeClr val="bg1"/>
                </a:solidFill>
              </a:rPr>
              <a:t>(</a:t>
            </a:r>
            <a:r>
              <a:rPr lang="es-MX" sz="2800" dirty="0" err="1" smtClean="0">
                <a:solidFill>
                  <a:schemeClr val="bg1"/>
                </a:solidFill>
              </a:rPr>
              <a:t>margin</a:t>
            </a:r>
            <a:r>
              <a:rPr lang="es-MX" sz="2800" dirty="0" smtClean="0">
                <a:solidFill>
                  <a:schemeClr val="bg1"/>
                </a:solidFill>
              </a:rPr>
              <a:t> </a:t>
            </a:r>
            <a:r>
              <a:rPr lang="es-MX" sz="2800" dirty="0">
                <a:solidFill>
                  <a:schemeClr val="bg1"/>
                </a:solidFill>
              </a:rPr>
              <a:t>auto) .</a:t>
            </a:r>
            <a:r>
              <a:rPr lang="es-MX" sz="2800" dirty="0" smtClean="0">
                <a:solidFill>
                  <a:schemeClr val="bg1"/>
                </a:solidFill>
              </a:rPr>
              <a:t>img-fluid(adapta la imagen al contenedor)</a:t>
            </a:r>
            <a:endParaRPr lang="es-MX" sz="2800" dirty="0">
              <a:solidFill>
                <a:schemeClr val="bg1"/>
              </a:solidFill>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050" y="3935941"/>
            <a:ext cx="8343900" cy="2343150"/>
          </a:xfrm>
          <a:prstGeom prst="rect">
            <a:avLst/>
          </a:prstGeom>
        </p:spPr>
      </p:pic>
    </p:spTree>
    <p:extLst>
      <p:ext uri="{BB962C8B-B14F-4D97-AF65-F5344CB8AC3E}">
        <p14:creationId xmlns:p14="http://schemas.microsoft.com/office/powerpoint/2010/main" val="136432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Botones en Bootstrap 5</a:t>
            </a:r>
            <a:endParaRPr sz="4000" b="0" dirty="0">
              <a:solidFill>
                <a:srgbClr val="00B0F0"/>
              </a:solidFill>
              <a:latin typeface="Roboto"/>
              <a:ea typeface="Roboto"/>
              <a:cs typeface="Roboto"/>
              <a:sym typeface="Roboto"/>
            </a:endParaRPr>
          </a:p>
        </p:txBody>
      </p:sp>
      <p:sp>
        <p:nvSpPr>
          <p:cNvPr id="2" name="Rectángulo 1"/>
          <p:cNvSpPr/>
          <p:nvPr/>
        </p:nvSpPr>
        <p:spPr>
          <a:xfrm>
            <a:off x="368709" y="1106236"/>
            <a:ext cx="11389904" cy="4832092"/>
          </a:xfrm>
          <a:prstGeom prst="rect">
            <a:avLst/>
          </a:prstGeom>
        </p:spPr>
        <p:txBody>
          <a:bodyPr wrap="square">
            <a:spAutoFit/>
          </a:bodyPr>
          <a:lstStyle/>
          <a:p>
            <a:r>
              <a:rPr lang="es-MX" sz="2800" dirty="0" smtClean="0">
                <a:solidFill>
                  <a:srgbClr val="00B050"/>
                </a:solidFill>
              </a:rPr>
              <a:t>Botones en Bootstrap:</a:t>
            </a:r>
          </a:p>
          <a:p>
            <a:r>
              <a:rPr lang="es-MX" sz="2800" dirty="0" smtClean="0">
                <a:solidFill>
                  <a:schemeClr val="bg1"/>
                </a:solidFill>
              </a:rPr>
              <a:t>&lt;</a:t>
            </a:r>
            <a:r>
              <a:rPr lang="es-MX" sz="2800" dirty="0" err="1">
                <a:solidFill>
                  <a:schemeClr val="bg1"/>
                </a:solidFill>
              </a:rPr>
              <a:t>button</a:t>
            </a:r>
            <a:r>
              <a:rPr lang="es-MX" sz="2800" dirty="0">
                <a:solidFill>
                  <a:schemeClr val="bg1"/>
                </a:solidFill>
              </a:rPr>
              <a:t> </a:t>
            </a:r>
            <a:r>
              <a:rPr lang="es-MX" sz="2800" dirty="0" err="1">
                <a:solidFill>
                  <a:schemeClr val="bg1"/>
                </a:solidFill>
              </a:rPr>
              <a:t>type</a:t>
            </a:r>
            <a:r>
              <a:rPr lang="es-MX" sz="2800" dirty="0">
                <a:solidFill>
                  <a:schemeClr val="bg1"/>
                </a:solidFill>
              </a:rPr>
              <a:t>="</a:t>
            </a:r>
            <a:r>
              <a:rPr lang="es-MX" sz="2800" dirty="0" err="1">
                <a:solidFill>
                  <a:schemeClr val="bg1"/>
                </a:solidFill>
              </a:rPr>
              <a:t>button</a:t>
            </a:r>
            <a:r>
              <a:rPr lang="es-MX" sz="2800" dirty="0">
                <a:solidFill>
                  <a:schemeClr val="bg1"/>
                </a:solidFill>
              </a:rPr>
              <a:t>" </a:t>
            </a:r>
            <a:r>
              <a:rPr lang="es-MX" sz="2800" dirty="0" err="1">
                <a:solidFill>
                  <a:schemeClr val="bg1"/>
                </a:solidFill>
              </a:rPr>
              <a:t>class</a:t>
            </a:r>
            <a:r>
              <a:rPr lang="es-MX" sz="2800" dirty="0">
                <a:solidFill>
                  <a:schemeClr val="bg1"/>
                </a:solidFill>
              </a:rPr>
              <a:t>="</a:t>
            </a:r>
            <a:r>
              <a:rPr lang="es-MX" sz="2800" dirty="0" err="1">
                <a:solidFill>
                  <a:schemeClr val="bg1"/>
                </a:solidFill>
              </a:rPr>
              <a:t>btn</a:t>
            </a:r>
            <a:r>
              <a:rPr lang="es-MX" sz="2800" dirty="0">
                <a:solidFill>
                  <a:schemeClr val="bg1"/>
                </a:solidFill>
              </a:rPr>
              <a:t>"&gt;Basic&lt;/</a:t>
            </a:r>
            <a:r>
              <a:rPr lang="es-MX" sz="2800" dirty="0" err="1">
                <a:solidFill>
                  <a:schemeClr val="bg1"/>
                </a:solidFill>
              </a:rPr>
              <a:t>button</a:t>
            </a:r>
            <a:r>
              <a:rPr lang="es-MX" sz="2800" dirty="0">
                <a:solidFill>
                  <a:schemeClr val="bg1"/>
                </a:solidFill>
              </a:rPr>
              <a:t>&gt;</a:t>
            </a:r>
          </a:p>
          <a:p>
            <a:r>
              <a:rPr lang="es-MX" sz="2800" dirty="0">
                <a:solidFill>
                  <a:schemeClr val="bg1"/>
                </a:solidFill>
              </a:rPr>
              <a:t>&lt;</a:t>
            </a:r>
            <a:r>
              <a:rPr lang="es-MX" sz="2800" dirty="0" err="1">
                <a:solidFill>
                  <a:schemeClr val="bg1"/>
                </a:solidFill>
              </a:rPr>
              <a:t>button</a:t>
            </a:r>
            <a:r>
              <a:rPr lang="es-MX" sz="2800" dirty="0">
                <a:solidFill>
                  <a:schemeClr val="bg1"/>
                </a:solidFill>
              </a:rPr>
              <a:t> </a:t>
            </a:r>
            <a:r>
              <a:rPr lang="es-MX" sz="2800" dirty="0" err="1">
                <a:solidFill>
                  <a:schemeClr val="bg1"/>
                </a:solidFill>
              </a:rPr>
              <a:t>type</a:t>
            </a:r>
            <a:r>
              <a:rPr lang="es-MX" sz="2800" dirty="0">
                <a:solidFill>
                  <a:schemeClr val="bg1"/>
                </a:solidFill>
              </a:rPr>
              <a:t>="</a:t>
            </a:r>
            <a:r>
              <a:rPr lang="es-MX" sz="2800" dirty="0" err="1">
                <a:solidFill>
                  <a:schemeClr val="bg1"/>
                </a:solidFill>
              </a:rPr>
              <a:t>button</a:t>
            </a:r>
            <a:r>
              <a:rPr lang="es-MX" sz="2800" dirty="0">
                <a:solidFill>
                  <a:schemeClr val="bg1"/>
                </a:solidFill>
              </a:rPr>
              <a:t>" </a:t>
            </a:r>
            <a:r>
              <a:rPr lang="es-MX" sz="2800" dirty="0" err="1">
                <a:solidFill>
                  <a:schemeClr val="bg1"/>
                </a:solidFill>
              </a:rPr>
              <a:t>class</a:t>
            </a:r>
            <a:r>
              <a:rPr lang="es-MX" sz="2800" dirty="0">
                <a:solidFill>
                  <a:schemeClr val="bg1"/>
                </a:solidFill>
              </a:rPr>
              <a:t>="</a:t>
            </a:r>
            <a:r>
              <a:rPr lang="es-MX" sz="2800" dirty="0" err="1">
                <a:solidFill>
                  <a:schemeClr val="bg1"/>
                </a:solidFill>
              </a:rPr>
              <a:t>btn</a:t>
            </a:r>
            <a:r>
              <a:rPr lang="es-MX" sz="2800" dirty="0">
                <a:solidFill>
                  <a:schemeClr val="bg1"/>
                </a:solidFill>
              </a:rPr>
              <a:t> </a:t>
            </a:r>
            <a:r>
              <a:rPr lang="es-MX" sz="2800" dirty="0" err="1">
                <a:solidFill>
                  <a:schemeClr val="bg1"/>
                </a:solidFill>
              </a:rPr>
              <a:t>btn-primary</a:t>
            </a:r>
            <a:r>
              <a:rPr lang="es-MX" sz="2800" dirty="0">
                <a:solidFill>
                  <a:schemeClr val="bg1"/>
                </a:solidFill>
              </a:rPr>
              <a:t>"&gt;</a:t>
            </a:r>
            <a:r>
              <a:rPr lang="es-MX" sz="2800" dirty="0" err="1">
                <a:solidFill>
                  <a:schemeClr val="bg1"/>
                </a:solidFill>
              </a:rPr>
              <a:t>Primary</a:t>
            </a:r>
            <a:r>
              <a:rPr lang="es-MX" sz="2800" dirty="0">
                <a:solidFill>
                  <a:schemeClr val="bg1"/>
                </a:solidFill>
              </a:rPr>
              <a:t>&lt;/</a:t>
            </a:r>
            <a:r>
              <a:rPr lang="es-MX" sz="2800" dirty="0" err="1">
                <a:solidFill>
                  <a:schemeClr val="bg1"/>
                </a:solidFill>
              </a:rPr>
              <a:t>button</a:t>
            </a:r>
            <a:r>
              <a:rPr lang="es-MX" sz="2800" dirty="0">
                <a:solidFill>
                  <a:schemeClr val="bg1"/>
                </a:solidFill>
              </a:rPr>
              <a:t>&gt;</a:t>
            </a:r>
          </a:p>
          <a:p>
            <a:r>
              <a:rPr lang="es-MX" sz="2800" dirty="0">
                <a:solidFill>
                  <a:schemeClr val="bg1"/>
                </a:solidFill>
              </a:rPr>
              <a:t>&lt;</a:t>
            </a:r>
            <a:r>
              <a:rPr lang="es-MX" sz="2800" dirty="0" err="1">
                <a:solidFill>
                  <a:schemeClr val="bg1"/>
                </a:solidFill>
              </a:rPr>
              <a:t>button</a:t>
            </a:r>
            <a:r>
              <a:rPr lang="es-MX" sz="2800" dirty="0">
                <a:solidFill>
                  <a:schemeClr val="bg1"/>
                </a:solidFill>
              </a:rPr>
              <a:t> </a:t>
            </a:r>
            <a:r>
              <a:rPr lang="es-MX" sz="2800" dirty="0" err="1">
                <a:solidFill>
                  <a:schemeClr val="bg1"/>
                </a:solidFill>
              </a:rPr>
              <a:t>type</a:t>
            </a:r>
            <a:r>
              <a:rPr lang="es-MX" sz="2800" dirty="0">
                <a:solidFill>
                  <a:schemeClr val="bg1"/>
                </a:solidFill>
              </a:rPr>
              <a:t>="</a:t>
            </a:r>
            <a:r>
              <a:rPr lang="es-MX" sz="2800" dirty="0" err="1">
                <a:solidFill>
                  <a:schemeClr val="bg1"/>
                </a:solidFill>
              </a:rPr>
              <a:t>button</a:t>
            </a:r>
            <a:r>
              <a:rPr lang="es-MX" sz="2800" dirty="0">
                <a:solidFill>
                  <a:schemeClr val="bg1"/>
                </a:solidFill>
              </a:rPr>
              <a:t>" </a:t>
            </a:r>
            <a:r>
              <a:rPr lang="es-MX" sz="2800" dirty="0" err="1">
                <a:solidFill>
                  <a:schemeClr val="bg1"/>
                </a:solidFill>
              </a:rPr>
              <a:t>class</a:t>
            </a:r>
            <a:r>
              <a:rPr lang="es-MX" sz="2800" dirty="0">
                <a:solidFill>
                  <a:schemeClr val="bg1"/>
                </a:solidFill>
              </a:rPr>
              <a:t>="</a:t>
            </a:r>
            <a:r>
              <a:rPr lang="es-MX" sz="2800" dirty="0" err="1">
                <a:solidFill>
                  <a:schemeClr val="bg1"/>
                </a:solidFill>
              </a:rPr>
              <a:t>btn</a:t>
            </a:r>
            <a:r>
              <a:rPr lang="es-MX" sz="2800" dirty="0">
                <a:solidFill>
                  <a:schemeClr val="bg1"/>
                </a:solidFill>
              </a:rPr>
              <a:t> </a:t>
            </a:r>
            <a:r>
              <a:rPr lang="es-MX" sz="2800" dirty="0" err="1">
                <a:solidFill>
                  <a:schemeClr val="bg1"/>
                </a:solidFill>
              </a:rPr>
              <a:t>btn-secondary</a:t>
            </a:r>
            <a:r>
              <a:rPr lang="es-MX" sz="2800" dirty="0">
                <a:solidFill>
                  <a:schemeClr val="bg1"/>
                </a:solidFill>
              </a:rPr>
              <a:t>"&gt;</a:t>
            </a:r>
            <a:r>
              <a:rPr lang="es-MX" sz="2800" dirty="0" err="1">
                <a:solidFill>
                  <a:schemeClr val="bg1"/>
                </a:solidFill>
              </a:rPr>
              <a:t>Secondary</a:t>
            </a:r>
            <a:r>
              <a:rPr lang="es-MX" sz="2800" dirty="0">
                <a:solidFill>
                  <a:schemeClr val="bg1"/>
                </a:solidFill>
              </a:rPr>
              <a:t>&lt;/</a:t>
            </a:r>
            <a:r>
              <a:rPr lang="es-MX" sz="2800" dirty="0" err="1">
                <a:solidFill>
                  <a:schemeClr val="bg1"/>
                </a:solidFill>
              </a:rPr>
              <a:t>button</a:t>
            </a:r>
            <a:r>
              <a:rPr lang="es-MX" sz="2800" dirty="0">
                <a:solidFill>
                  <a:schemeClr val="bg1"/>
                </a:solidFill>
              </a:rPr>
              <a:t>&gt;</a:t>
            </a:r>
          </a:p>
          <a:p>
            <a:r>
              <a:rPr lang="es-MX" sz="2800" dirty="0">
                <a:solidFill>
                  <a:schemeClr val="bg1"/>
                </a:solidFill>
              </a:rPr>
              <a:t>&lt;</a:t>
            </a:r>
            <a:r>
              <a:rPr lang="es-MX" sz="2800" dirty="0" err="1">
                <a:solidFill>
                  <a:schemeClr val="bg1"/>
                </a:solidFill>
              </a:rPr>
              <a:t>button</a:t>
            </a:r>
            <a:r>
              <a:rPr lang="es-MX" sz="2800" dirty="0">
                <a:solidFill>
                  <a:schemeClr val="bg1"/>
                </a:solidFill>
              </a:rPr>
              <a:t> </a:t>
            </a:r>
            <a:r>
              <a:rPr lang="es-MX" sz="2800" dirty="0" err="1">
                <a:solidFill>
                  <a:schemeClr val="bg1"/>
                </a:solidFill>
              </a:rPr>
              <a:t>type</a:t>
            </a:r>
            <a:r>
              <a:rPr lang="es-MX" sz="2800" dirty="0">
                <a:solidFill>
                  <a:schemeClr val="bg1"/>
                </a:solidFill>
              </a:rPr>
              <a:t>="</a:t>
            </a:r>
            <a:r>
              <a:rPr lang="es-MX" sz="2800" dirty="0" err="1">
                <a:solidFill>
                  <a:schemeClr val="bg1"/>
                </a:solidFill>
              </a:rPr>
              <a:t>button</a:t>
            </a:r>
            <a:r>
              <a:rPr lang="es-MX" sz="2800" dirty="0">
                <a:solidFill>
                  <a:schemeClr val="bg1"/>
                </a:solidFill>
              </a:rPr>
              <a:t>" </a:t>
            </a:r>
            <a:r>
              <a:rPr lang="es-MX" sz="2800" dirty="0" err="1">
                <a:solidFill>
                  <a:schemeClr val="bg1"/>
                </a:solidFill>
              </a:rPr>
              <a:t>class</a:t>
            </a:r>
            <a:r>
              <a:rPr lang="es-MX" sz="2800" dirty="0">
                <a:solidFill>
                  <a:schemeClr val="bg1"/>
                </a:solidFill>
              </a:rPr>
              <a:t>="</a:t>
            </a:r>
            <a:r>
              <a:rPr lang="es-MX" sz="2800" dirty="0" err="1">
                <a:solidFill>
                  <a:schemeClr val="bg1"/>
                </a:solidFill>
              </a:rPr>
              <a:t>btn</a:t>
            </a:r>
            <a:r>
              <a:rPr lang="es-MX" sz="2800" dirty="0">
                <a:solidFill>
                  <a:schemeClr val="bg1"/>
                </a:solidFill>
              </a:rPr>
              <a:t> </a:t>
            </a:r>
            <a:r>
              <a:rPr lang="es-MX" sz="2800" dirty="0" err="1">
                <a:solidFill>
                  <a:schemeClr val="bg1"/>
                </a:solidFill>
              </a:rPr>
              <a:t>btn-success</a:t>
            </a:r>
            <a:r>
              <a:rPr lang="es-MX" sz="2800" dirty="0">
                <a:solidFill>
                  <a:schemeClr val="bg1"/>
                </a:solidFill>
              </a:rPr>
              <a:t>"&gt;</a:t>
            </a:r>
            <a:r>
              <a:rPr lang="es-MX" sz="2800" dirty="0" err="1">
                <a:solidFill>
                  <a:schemeClr val="bg1"/>
                </a:solidFill>
              </a:rPr>
              <a:t>Success</a:t>
            </a:r>
            <a:r>
              <a:rPr lang="es-MX" sz="2800" dirty="0">
                <a:solidFill>
                  <a:schemeClr val="bg1"/>
                </a:solidFill>
              </a:rPr>
              <a:t>&lt;/</a:t>
            </a:r>
            <a:r>
              <a:rPr lang="es-MX" sz="2800" dirty="0" err="1">
                <a:solidFill>
                  <a:schemeClr val="bg1"/>
                </a:solidFill>
              </a:rPr>
              <a:t>button</a:t>
            </a:r>
            <a:r>
              <a:rPr lang="es-MX" sz="2800" dirty="0">
                <a:solidFill>
                  <a:schemeClr val="bg1"/>
                </a:solidFill>
              </a:rPr>
              <a:t>&gt;</a:t>
            </a:r>
          </a:p>
          <a:p>
            <a:r>
              <a:rPr lang="es-MX" sz="2800" dirty="0">
                <a:solidFill>
                  <a:schemeClr val="bg1"/>
                </a:solidFill>
              </a:rPr>
              <a:t>&lt;</a:t>
            </a:r>
            <a:r>
              <a:rPr lang="es-MX" sz="2800" dirty="0" err="1">
                <a:solidFill>
                  <a:schemeClr val="bg1"/>
                </a:solidFill>
              </a:rPr>
              <a:t>button</a:t>
            </a:r>
            <a:r>
              <a:rPr lang="es-MX" sz="2800" dirty="0">
                <a:solidFill>
                  <a:schemeClr val="bg1"/>
                </a:solidFill>
              </a:rPr>
              <a:t> </a:t>
            </a:r>
            <a:r>
              <a:rPr lang="es-MX" sz="2800" dirty="0" err="1">
                <a:solidFill>
                  <a:schemeClr val="bg1"/>
                </a:solidFill>
              </a:rPr>
              <a:t>type</a:t>
            </a:r>
            <a:r>
              <a:rPr lang="es-MX" sz="2800" dirty="0">
                <a:solidFill>
                  <a:schemeClr val="bg1"/>
                </a:solidFill>
              </a:rPr>
              <a:t>="</a:t>
            </a:r>
            <a:r>
              <a:rPr lang="es-MX" sz="2800" dirty="0" err="1">
                <a:solidFill>
                  <a:schemeClr val="bg1"/>
                </a:solidFill>
              </a:rPr>
              <a:t>button</a:t>
            </a:r>
            <a:r>
              <a:rPr lang="es-MX" sz="2800" dirty="0">
                <a:solidFill>
                  <a:schemeClr val="bg1"/>
                </a:solidFill>
              </a:rPr>
              <a:t>" </a:t>
            </a:r>
            <a:r>
              <a:rPr lang="es-MX" sz="2800" dirty="0" err="1">
                <a:solidFill>
                  <a:schemeClr val="bg1"/>
                </a:solidFill>
              </a:rPr>
              <a:t>class</a:t>
            </a:r>
            <a:r>
              <a:rPr lang="es-MX" sz="2800" dirty="0">
                <a:solidFill>
                  <a:schemeClr val="bg1"/>
                </a:solidFill>
              </a:rPr>
              <a:t>="</a:t>
            </a:r>
            <a:r>
              <a:rPr lang="es-MX" sz="2800" dirty="0" err="1">
                <a:solidFill>
                  <a:schemeClr val="bg1"/>
                </a:solidFill>
              </a:rPr>
              <a:t>btn</a:t>
            </a:r>
            <a:r>
              <a:rPr lang="es-MX" sz="2800" dirty="0">
                <a:solidFill>
                  <a:schemeClr val="bg1"/>
                </a:solidFill>
              </a:rPr>
              <a:t> </a:t>
            </a:r>
            <a:r>
              <a:rPr lang="es-MX" sz="2800" dirty="0" err="1">
                <a:solidFill>
                  <a:schemeClr val="bg1"/>
                </a:solidFill>
              </a:rPr>
              <a:t>btn-info</a:t>
            </a:r>
            <a:r>
              <a:rPr lang="es-MX" sz="2800" dirty="0">
                <a:solidFill>
                  <a:schemeClr val="bg1"/>
                </a:solidFill>
              </a:rPr>
              <a:t>"&gt;</a:t>
            </a:r>
            <a:r>
              <a:rPr lang="es-MX" sz="2800" dirty="0" err="1">
                <a:solidFill>
                  <a:schemeClr val="bg1"/>
                </a:solidFill>
              </a:rPr>
              <a:t>Info</a:t>
            </a:r>
            <a:r>
              <a:rPr lang="es-MX" sz="2800" dirty="0">
                <a:solidFill>
                  <a:schemeClr val="bg1"/>
                </a:solidFill>
              </a:rPr>
              <a:t>&lt;/</a:t>
            </a:r>
            <a:r>
              <a:rPr lang="es-MX" sz="2800" dirty="0" err="1">
                <a:solidFill>
                  <a:schemeClr val="bg1"/>
                </a:solidFill>
              </a:rPr>
              <a:t>button</a:t>
            </a:r>
            <a:r>
              <a:rPr lang="es-MX" sz="2800" dirty="0">
                <a:solidFill>
                  <a:schemeClr val="bg1"/>
                </a:solidFill>
              </a:rPr>
              <a:t>&gt;</a:t>
            </a:r>
          </a:p>
          <a:p>
            <a:r>
              <a:rPr lang="es-MX" sz="2800" dirty="0">
                <a:solidFill>
                  <a:schemeClr val="bg1"/>
                </a:solidFill>
              </a:rPr>
              <a:t>&lt;</a:t>
            </a:r>
            <a:r>
              <a:rPr lang="es-MX" sz="2800" dirty="0" err="1">
                <a:solidFill>
                  <a:schemeClr val="bg1"/>
                </a:solidFill>
              </a:rPr>
              <a:t>button</a:t>
            </a:r>
            <a:r>
              <a:rPr lang="es-MX" sz="2800" dirty="0">
                <a:solidFill>
                  <a:schemeClr val="bg1"/>
                </a:solidFill>
              </a:rPr>
              <a:t> </a:t>
            </a:r>
            <a:r>
              <a:rPr lang="es-MX" sz="2800" dirty="0" err="1">
                <a:solidFill>
                  <a:schemeClr val="bg1"/>
                </a:solidFill>
              </a:rPr>
              <a:t>type</a:t>
            </a:r>
            <a:r>
              <a:rPr lang="es-MX" sz="2800" dirty="0">
                <a:solidFill>
                  <a:schemeClr val="bg1"/>
                </a:solidFill>
              </a:rPr>
              <a:t>="</a:t>
            </a:r>
            <a:r>
              <a:rPr lang="es-MX" sz="2800" dirty="0" err="1">
                <a:solidFill>
                  <a:schemeClr val="bg1"/>
                </a:solidFill>
              </a:rPr>
              <a:t>button</a:t>
            </a:r>
            <a:r>
              <a:rPr lang="es-MX" sz="2800" dirty="0">
                <a:solidFill>
                  <a:schemeClr val="bg1"/>
                </a:solidFill>
              </a:rPr>
              <a:t>" </a:t>
            </a:r>
            <a:r>
              <a:rPr lang="es-MX" sz="2800" dirty="0" err="1">
                <a:solidFill>
                  <a:schemeClr val="bg1"/>
                </a:solidFill>
              </a:rPr>
              <a:t>class</a:t>
            </a:r>
            <a:r>
              <a:rPr lang="es-MX" sz="2800" dirty="0">
                <a:solidFill>
                  <a:schemeClr val="bg1"/>
                </a:solidFill>
              </a:rPr>
              <a:t>="</a:t>
            </a:r>
            <a:r>
              <a:rPr lang="es-MX" sz="2800" dirty="0" err="1">
                <a:solidFill>
                  <a:schemeClr val="bg1"/>
                </a:solidFill>
              </a:rPr>
              <a:t>btn</a:t>
            </a:r>
            <a:r>
              <a:rPr lang="es-MX" sz="2800" dirty="0">
                <a:solidFill>
                  <a:schemeClr val="bg1"/>
                </a:solidFill>
              </a:rPr>
              <a:t> </a:t>
            </a:r>
            <a:r>
              <a:rPr lang="es-MX" sz="2800" dirty="0" err="1">
                <a:solidFill>
                  <a:schemeClr val="bg1"/>
                </a:solidFill>
              </a:rPr>
              <a:t>btn-warning</a:t>
            </a:r>
            <a:r>
              <a:rPr lang="es-MX" sz="2800" dirty="0">
                <a:solidFill>
                  <a:schemeClr val="bg1"/>
                </a:solidFill>
              </a:rPr>
              <a:t>"&gt;</a:t>
            </a:r>
            <a:r>
              <a:rPr lang="es-MX" sz="2800" dirty="0" err="1">
                <a:solidFill>
                  <a:schemeClr val="bg1"/>
                </a:solidFill>
              </a:rPr>
              <a:t>Warning</a:t>
            </a:r>
            <a:r>
              <a:rPr lang="es-MX" sz="2800" dirty="0">
                <a:solidFill>
                  <a:schemeClr val="bg1"/>
                </a:solidFill>
              </a:rPr>
              <a:t>&lt;/</a:t>
            </a:r>
            <a:r>
              <a:rPr lang="es-MX" sz="2800" dirty="0" err="1">
                <a:solidFill>
                  <a:schemeClr val="bg1"/>
                </a:solidFill>
              </a:rPr>
              <a:t>button</a:t>
            </a:r>
            <a:r>
              <a:rPr lang="es-MX" sz="2800" dirty="0">
                <a:solidFill>
                  <a:schemeClr val="bg1"/>
                </a:solidFill>
              </a:rPr>
              <a:t>&gt;</a:t>
            </a:r>
          </a:p>
          <a:p>
            <a:r>
              <a:rPr lang="es-MX" sz="2800" dirty="0">
                <a:solidFill>
                  <a:schemeClr val="bg1"/>
                </a:solidFill>
              </a:rPr>
              <a:t>&lt;</a:t>
            </a:r>
            <a:r>
              <a:rPr lang="es-MX" sz="2800" dirty="0" err="1">
                <a:solidFill>
                  <a:schemeClr val="bg1"/>
                </a:solidFill>
              </a:rPr>
              <a:t>button</a:t>
            </a:r>
            <a:r>
              <a:rPr lang="es-MX" sz="2800" dirty="0">
                <a:solidFill>
                  <a:schemeClr val="bg1"/>
                </a:solidFill>
              </a:rPr>
              <a:t> </a:t>
            </a:r>
            <a:r>
              <a:rPr lang="es-MX" sz="2800" dirty="0" err="1">
                <a:solidFill>
                  <a:schemeClr val="bg1"/>
                </a:solidFill>
              </a:rPr>
              <a:t>type</a:t>
            </a:r>
            <a:r>
              <a:rPr lang="es-MX" sz="2800" dirty="0">
                <a:solidFill>
                  <a:schemeClr val="bg1"/>
                </a:solidFill>
              </a:rPr>
              <a:t>="</a:t>
            </a:r>
            <a:r>
              <a:rPr lang="es-MX" sz="2800" dirty="0" err="1">
                <a:solidFill>
                  <a:schemeClr val="bg1"/>
                </a:solidFill>
              </a:rPr>
              <a:t>button</a:t>
            </a:r>
            <a:r>
              <a:rPr lang="es-MX" sz="2800" dirty="0">
                <a:solidFill>
                  <a:schemeClr val="bg1"/>
                </a:solidFill>
              </a:rPr>
              <a:t>" </a:t>
            </a:r>
            <a:r>
              <a:rPr lang="es-MX" sz="2800" dirty="0" err="1">
                <a:solidFill>
                  <a:schemeClr val="bg1"/>
                </a:solidFill>
              </a:rPr>
              <a:t>class</a:t>
            </a:r>
            <a:r>
              <a:rPr lang="es-MX" sz="2800" dirty="0">
                <a:solidFill>
                  <a:schemeClr val="bg1"/>
                </a:solidFill>
              </a:rPr>
              <a:t>="</a:t>
            </a:r>
            <a:r>
              <a:rPr lang="es-MX" sz="2800" dirty="0" err="1">
                <a:solidFill>
                  <a:schemeClr val="bg1"/>
                </a:solidFill>
              </a:rPr>
              <a:t>btn</a:t>
            </a:r>
            <a:r>
              <a:rPr lang="es-MX" sz="2800" dirty="0">
                <a:solidFill>
                  <a:schemeClr val="bg1"/>
                </a:solidFill>
              </a:rPr>
              <a:t> </a:t>
            </a:r>
            <a:r>
              <a:rPr lang="es-MX" sz="2800" dirty="0" err="1">
                <a:solidFill>
                  <a:schemeClr val="bg1"/>
                </a:solidFill>
              </a:rPr>
              <a:t>btn-danger</a:t>
            </a:r>
            <a:r>
              <a:rPr lang="es-MX" sz="2800" dirty="0">
                <a:solidFill>
                  <a:schemeClr val="bg1"/>
                </a:solidFill>
              </a:rPr>
              <a:t>"&gt;</a:t>
            </a:r>
            <a:r>
              <a:rPr lang="es-MX" sz="2800" dirty="0" err="1">
                <a:solidFill>
                  <a:schemeClr val="bg1"/>
                </a:solidFill>
              </a:rPr>
              <a:t>Danger</a:t>
            </a:r>
            <a:r>
              <a:rPr lang="es-MX" sz="2800" dirty="0">
                <a:solidFill>
                  <a:schemeClr val="bg1"/>
                </a:solidFill>
              </a:rPr>
              <a:t>&lt;/</a:t>
            </a:r>
            <a:r>
              <a:rPr lang="es-MX" sz="2800" dirty="0" err="1">
                <a:solidFill>
                  <a:schemeClr val="bg1"/>
                </a:solidFill>
              </a:rPr>
              <a:t>button</a:t>
            </a:r>
            <a:r>
              <a:rPr lang="es-MX" sz="2800" dirty="0">
                <a:solidFill>
                  <a:schemeClr val="bg1"/>
                </a:solidFill>
              </a:rPr>
              <a:t>&gt;</a:t>
            </a:r>
          </a:p>
          <a:p>
            <a:r>
              <a:rPr lang="es-MX" sz="2800" dirty="0">
                <a:solidFill>
                  <a:schemeClr val="bg1"/>
                </a:solidFill>
              </a:rPr>
              <a:t>&lt;</a:t>
            </a:r>
            <a:r>
              <a:rPr lang="es-MX" sz="2800" dirty="0" err="1">
                <a:solidFill>
                  <a:schemeClr val="bg1"/>
                </a:solidFill>
              </a:rPr>
              <a:t>button</a:t>
            </a:r>
            <a:r>
              <a:rPr lang="es-MX" sz="2800" dirty="0">
                <a:solidFill>
                  <a:schemeClr val="bg1"/>
                </a:solidFill>
              </a:rPr>
              <a:t> </a:t>
            </a:r>
            <a:r>
              <a:rPr lang="es-MX" sz="2800" dirty="0" err="1">
                <a:solidFill>
                  <a:schemeClr val="bg1"/>
                </a:solidFill>
              </a:rPr>
              <a:t>type</a:t>
            </a:r>
            <a:r>
              <a:rPr lang="es-MX" sz="2800" dirty="0">
                <a:solidFill>
                  <a:schemeClr val="bg1"/>
                </a:solidFill>
              </a:rPr>
              <a:t>="</a:t>
            </a:r>
            <a:r>
              <a:rPr lang="es-MX" sz="2800" dirty="0" err="1">
                <a:solidFill>
                  <a:schemeClr val="bg1"/>
                </a:solidFill>
              </a:rPr>
              <a:t>button</a:t>
            </a:r>
            <a:r>
              <a:rPr lang="es-MX" sz="2800" dirty="0">
                <a:solidFill>
                  <a:schemeClr val="bg1"/>
                </a:solidFill>
              </a:rPr>
              <a:t>" </a:t>
            </a:r>
            <a:r>
              <a:rPr lang="es-MX" sz="2800" dirty="0" err="1">
                <a:solidFill>
                  <a:schemeClr val="bg1"/>
                </a:solidFill>
              </a:rPr>
              <a:t>class</a:t>
            </a:r>
            <a:r>
              <a:rPr lang="es-MX" sz="2800" dirty="0">
                <a:solidFill>
                  <a:schemeClr val="bg1"/>
                </a:solidFill>
              </a:rPr>
              <a:t>="</a:t>
            </a:r>
            <a:r>
              <a:rPr lang="es-MX" sz="2800" dirty="0" err="1">
                <a:solidFill>
                  <a:schemeClr val="bg1"/>
                </a:solidFill>
              </a:rPr>
              <a:t>btn</a:t>
            </a:r>
            <a:r>
              <a:rPr lang="es-MX" sz="2800" dirty="0">
                <a:solidFill>
                  <a:schemeClr val="bg1"/>
                </a:solidFill>
              </a:rPr>
              <a:t> </a:t>
            </a:r>
            <a:r>
              <a:rPr lang="es-MX" sz="2800" dirty="0" err="1">
                <a:solidFill>
                  <a:schemeClr val="bg1"/>
                </a:solidFill>
              </a:rPr>
              <a:t>btn-dark</a:t>
            </a:r>
            <a:r>
              <a:rPr lang="es-MX" sz="2800" dirty="0">
                <a:solidFill>
                  <a:schemeClr val="bg1"/>
                </a:solidFill>
              </a:rPr>
              <a:t>"&gt;</a:t>
            </a:r>
            <a:r>
              <a:rPr lang="es-MX" sz="2800" dirty="0" err="1">
                <a:solidFill>
                  <a:schemeClr val="bg1"/>
                </a:solidFill>
              </a:rPr>
              <a:t>Dark</a:t>
            </a:r>
            <a:r>
              <a:rPr lang="es-MX" sz="2800" dirty="0">
                <a:solidFill>
                  <a:schemeClr val="bg1"/>
                </a:solidFill>
              </a:rPr>
              <a:t>&lt;/</a:t>
            </a:r>
            <a:r>
              <a:rPr lang="es-MX" sz="2800" dirty="0" err="1">
                <a:solidFill>
                  <a:schemeClr val="bg1"/>
                </a:solidFill>
              </a:rPr>
              <a:t>button</a:t>
            </a:r>
            <a:r>
              <a:rPr lang="es-MX" sz="2800" dirty="0">
                <a:solidFill>
                  <a:schemeClr val="bg1"/>
                </a:solidFill>
              </a:rPr>
              <a:t>&gt;</a:t>
            </a:r>
          </a:p>
          <a:p>
            <a:r>
              <a:rPr lang="es-MX" sz="2800" dirty="0">
                <a:solidFill>
                  <a:schemeClr val="bg1"/>
                </a:solidFill>
              </a:rPr>
              <a:t>&lt;</a:t>
            </a:r>
            <a:r>
              <a:rPr lang="es-MX" sz="2800" dirty="0" err="1">
                <a:solidFill>
                  <a:schemeClr val="bg1"/>
                </a:solidFill>
              </a:rPr>
              <a:t>button</a:t>
            </a:r>
            <a:r>
              <a:rPr lang="es-MX" sz="2800" dirty="0">
                <a:solidFill>
                  <a:schemeClr val="bg1"/>
                </a:solidFill>
              </a:rPr>
              <a:t> </a:t>
            </a:r>
            <a:r>
              <a:rPr lang="es-MX" sz="2800" dirty="0" err="1">
                <a:solidFill>
                  <a:schemeClr val="bg1"/>
                </a:solidFill>
              </a:rPr>
              <a:t>type</a:t>
            </a:r>
            <a:r>
              <a:rPr lang="es-MX" sz="2800" dirty="0">
                <a:solidFill>
                  <a:schemeClr val="bg1"/>
                </a:solidFill>
              </a:rPr>
              <a:t>="</a:t>
            </a:r>
            <a:r>
              <a:rPr lang="es-MX" sz="2800" dirty="0" err="1">
                <a:solidFill>
                  <a:schemeClr val="bg1"/>
                </a:solidFill>
              </a:rPr>
              <a:t>button</a:t>
            </a:r>
            <a:r>
              <a:rPr lang="es-MX" sz="2800" dirty="0">
                <a:solidFill>
                  <a:schemeClr val="bg1"/>
                </a:solidFill>
              </a:rPr>
              <a:t>" </a:t>
            </a:r>
            <a:r>
              <a:rPr lang="es-MX" sz="2800" dirty="0" err="1">
                <a:solidFill>
                  <a:schemeClr val="bg1"/>
                </a:solidFill>
              </a:rPr>
              <a:t>class</a:t>
            </a:r>
            <a:r>
              <a:rPr lang="es-MX" sz="2800" dirty="0">
                <a:solidFill>
                  <a:schemeClr val="bg1"/>
                </a:solidFill>
              </a:rPr>
              <a:t>="</a:t>
            </a:r>
            <a:r>
              <a:rPr lang="es-MX" sz="2800" dirty="0" err="1">
                <a:solidFill>
                  <a:schemeClr val="bg1"/>
                </a:solidFill>
              </a:rPr>
              <a:t>btn</a:t>
            </a:r>
            <a:r>
              <a:rPr lang="es-MX" sz="2800" dirty="0">
                <a:solidFill>
                  <a:schemeClr val="bg1"/>
                </a:solidFill>
              </a:rPr>
              <a:t> </a:t>
            </a:r>
            <a:r>
              <a:rPr lang="es-MX" sz="2800" dirty="0" err="1">
                <a:solidFill>
                  <a:schemeClr val="bg1"/>
                </a:solidFill>
              </a:rPr>
              <a:t>btn</a:t>
            </a:r>
            <a:r>
              <a:rPr lang="es-MX" sz="2800" dirty="0">
                <a:solidFill>
                  <a:schemeClr val="bg1"/>
                </a:solidFill>
              </a:rPr>
              <a:t>-light"&gt;Light&lt;/</a:t>
            </a:r>
            <a:r>
              <a:rPr lang="es-MX" sz="2800" dirty="0" err="1">
                <a:solidFill>
                  <a:schemeClr val="bg1"/>
                </a:solidFill>
              </a:rPr>
              <a:t>button</a:t>
            </a:r>
            <a:r>
              <a:rPr lang="es-MX" sz="2800" dirty="0">
                <a:solidFill>
                  <a:schemeClr val="bg1"/>
                </a:solidFill>
              </a:rPr>
              <a:t>&gt;</a:t>
            </a:r>
          </a:p>
          <a:p>
            <a:r>
              <a:rPr lang="es-MX" sz="2800" dirty="0">
                <a:solidFill>
                  <a:schemeClr val="bg1"/>
                </a:solidFill>
              </a:rPr>
              <a:t>&lt;</a:t>
            </a:r>
            <a:r>
              <a:rPr lang="es-MX" sz="2800" dirty="0" err="1">
                <a:solidFill>
                  <a:schemeClr val="bg1"/>
                </a:solidFill>
              </a:rPr>
              <a:t>button</a:t>
            </a:r>
            <a:r>
              <a:rPr lang="es-MX" sz="2800" dirty="0">
                <a:solidFill>
                  <a:schemeClr val="bg1"/>
                </a:solidFill>
              </a:rPr>
              <a:t> </a:t>
            </a:r>
            <a:r>
              <a:rPr lang="es-MX" sz="2800" dirty="0" err="1">
                <a:solidFill>
                  <a:schemeClr val="bg1"/>
                </a:solidFill>
              </a:rPr>
              <a:t>type</a:t>
            </a:r>
            <a:r>
              <a:rPr lang="es-MX" sz="2800" dirty="0">
                <a:solidFill>
                  <a:schemeClr val="bg1"/>
                </a:solidFill>
              </a:rPr>
              <a:t>="</a:t>
            </a:r>
            <a:r>
              <a:rPr lang="es-MX" sz="2800" dirty="0" err="1">
                <a:solidFill>
                  <a:schemeClr val="bg1"/>
                </a:solidFill>
              </a:rPr>
              <a:t>button</a:t>
            </a:r>
            <a:r>
              <a:rPr lang="es-MX" sz="2800" dirty="0">
                <a:solidFill>
                  <a:schemeClr val="bg1"/>
                </a:solidFill>
              </a:rPr>
              <a:t>" </a:t>
            </a:r>
            <a:r>
              <a:rPr lang="es-MX" sz="2800" dirty="0" err="1">
                <a:solidFill>
                  <a:schemeClr val="bg1"/>
                </a:solidFill>
              </a:rPr>
              <a:t>class</a:t>
            </a:r>
            <a:r>
              <a:rPr lang="es-MX" sz="2800" dirty="0">
                <a:solidFill>
                  <a:schemeClr val="bg1"/>
                </a:solidFill>
              </a:rPr>
              <a:t>="</a:t>
            </a:r>
            <a:r>
              <a:rPr lang="es-MX" sz="2800" dirty="0" err="1">
                <a:solidFill>
                  <a:schemeClr val="bg1"/>
                </a:solidFill>
              </a:rPr>
              <a:t>btn</a:t>
            </a:r>
            <a:r>
              <a:rPr lang="es-MX" sz="2800" dirty="0">
                <a:solidFill>
                  <a:schemeClr val="bg1"/>
                </a:solidFill>
              </a:rPr>
              <a:t> </a:t>
            </a:r>
            <a:r>
              <a:rPr lang="es-MX" sz="2800" dirty="0" err="1">
                <a:solidFill>
                  <a:schemeClr val="bg1"/>
                </a:solidFill>
              </a:rPr>
              <a:t>btn</a:t>
            </a:r>
            <a:r>
              <a:rPr lang="es-MX" sz="2800" dirty="0">
                <a:solidFill>
                  <a:schemeClr val="bg1"/>
                </a:solidFill>
              </a:rPr>
              <a:t>-link"&gt;Link&lt;/</a:t>
            </a:r>
            <a:r>
              <a:rPr lang="es-MX" sz="2800" dirty="0" err="1">
                <a:solidFill>
                  <a:schemeClr val="bg1"/>
                </a:solidFill>
              </a:rPr>
              <a:t>button</a:t>
            </a:r>
            <a:r>
              <a:rPr lang="es-MX" sz="2800" dirty="0">
                <a:solidFill>
                  <a:schemeClr val="bg1"/>
                </a:solidFill>
              </a:rPr>
              <a:t>&gt;</a:t>
            </a:r>
          </a:p>
        </p:txBody>
      </p:sp>
    </p:spTree>
    <p:extLst>
      <p:ext uri="{BB962C8B-B14F-4D97-AF65-F5344CB8AC3E}">
        <p14:creationId xmlns:p14="http://schemas.microsoft.com/office/powerpoint/2010/main" val="668263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Botones en Bootstrap 5</a:t>
            </a:r>
            <a:endParaRPr sz="4000" b="0" dirty="0">
              <a:solidFill>
                <a:srgbClr val="00B0F0"/>
              </a:solidFill>
              <a:latin typeface="Roboto"/>
              <a:ea typeface="Roboto"/>
              <a:cs typeface="Roboto"/>
              <a:sym typeface="Roboto"/>
            </a:endParaRPr>
          </a:p>
        </p:txBody>
      </p:sp>
      <p:sp>
        <p:nvSpPr>
          <p:cNvPr id="2" name="Rectángulo 1"/>
          <p:cNvSpPr/>
          <p:nvPr/>
        </p:nvSpPr>
        <p:spPr>
          <a:xfrm>
            <a:off x="368709" y="1106236"/>
            <a:ext cx="11389904" cy="3600986"/>
          </a:xfrm>
          <a:prstGeom prst="rect">
            <a:avLst/>
          </a:prstGeom>
        </p:spPr>
        <p:txBody>
          <a:bodyPr wrap="square">
            <a:spAutoFit/>
          </a:bodyPr>
          <a:lstStyle/>
          <a:p>
            <a:r>
              <a:rPr lang="es-MX" sz="2800" dirty="0" smtClean="0">
                <a:solidFill>
                  <a:srgbClr val="00B050"/>
                </a:solidFill>
              </a:rPr>
              <a:t>Botones en Bootstrap:</a:t>
            </a:r>
          </a:p>
          <a:p>
            <a:r>
              <a:rPr lang="es-MX" sz="2000" dirty="0" smtClean="0">
                <a:solidFill>
                  <a:schemeClr val="bg1"/>
                </a:solidFill>
              </a:rPr>
              <a:t>&lt;</a:t>
            </a:r>
            <a:r>
              <a:rPr lang="es-MX" sz="2000" dirty="0" err="1">
                <a:solidFill>
                  <a:schemeClr val="bg1"/>
                </a:solidFill>
              </a:rPr>
              <a:t>button</a:t>
            </a:r>
            <a:r>
              <a:rPr lang="es-MX" sz="2000" dirty="0">
                <a:solidFill>
                  <a:schemeClr val="bg1"/>
                </a:solidFill>
              </a:rPr>
              <a:t> </a:t>
            </a:r>
            <a:r>
              <a:rPr lang="es-MX" sz="2000" dirty="0" err="1">
                <a:solidFill>
                  <a:schemeClr val="bg1"/>
                </a:solidFill>
              </a:rPr>
              <a:t>type</a:t>
            </a:r>
            <a:r>
              <a:rPr lang="es-MX" sz="2000" dirty="0">
                <a:solidFill>
                  <a:schemeClr val="bg1"/>
                </a:solidFill>
              </a:rPr>
              <a:t>="</a:t>
            </a:r>
            <a:r>
              <a:rPr lang="es-MX" sz="2000" dirty="0" err="1">
                <a:solidFill>
                  <a:schemeClr val="bg1"/>
                </a:solidFill>
              </a:rPr>
              <a:t>button</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btn</a:t>
            </a:r>
            <a:r>
              <a:rPr lang="es-MX" sz="2000" dirty="0">
                <a:solidFill>
                  <a:schemeClr val="bg1"/>
                </a:solidFill>
              </a:rPr>
              <a:t>"&gt;Basic&lt;/</a:t>
            </a:r>
            <a:r>
              <a:rPr lang="es-MX" sz="2000" dirty="0" err="1">
                <a:solidFill>
                  <a:schemeClr val="bg1"/>
                </a:solidFill>
              </a:rPr>
              <a:t>button</a:t>
            </a:r>
            <a:r>
              <a:rPr lang="es-MX" sz="2000" dirty="0">
                <a:solidFill>
                  <a:schemeClr val="bg1"/>
                </a:solidFill>
              </a:rPr>
              <a:t>&gt;</a:t>
            </a:r>
          </a:p>
          <a:p>
            <a:r>
              <a:rPr lang="es-MX" sz="2000" dirty="0">
                <a:solidFill>
                  <a:schemeClr val="bg1"/>
                </a:solidFill>
              </a:rPr>
              <a:t>&lt;</a:t>
            </a:r>
            <a:r>
              <a:rPr lang="es-MX" sz="2000" dirty="0" err="1">
                <a:solidFill>
                  <a:schemeClr val="bg1"/>
                </a:solidFill>
              </a:rPr>
              <a:t>button</a:t>
            </a:r>
            <a:r>
              <a:rPr lang="es-MX" sz="2000" dirty="0">
                <a:solidFill>
                  <a:schemeClr val="bg1"/>
                </a:solidFill>
              </a:rPr>
              <a:t> </a:t>
            </a:r>
            <a:r>
              <a:rPr lang="es-MX" sz="2000" dirty="0" err="1">
                <a:solidFill>
                  <a:schemeClr val="bg1"/>
                </a:solidFill>
              </a:rPr>
              <a:t>type</a:t>
            </a:r>
            <a:r>
              <a:rPr lang="es-MX" sz="2000" dirty="0">
                <a:solidFill>
                  <a:schemeClr val="bg1"/>
                </a:solidFill>
              </a:rPr>
              <a:t>="</a:t>
            </a:r>
            <a:r>
              <a:rPr lang="es-MX" sz="2000" dirty="0" err="1">
                <a:solidFill>
                  <a:schemeClr val="bg1"/>
                </a:solidFill>
              </a:rPr>
              <a:t>button</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btn</a:t>
            </a:r>
            <a:r>
              <a:rPr lang="es-MX" sz="2000" dirty="0">
                <a:solidFill>
                  <a:schemeClr val="bg1"/>
                </a:solidFill>
              </a:rPr>
              <a:t> </a:t>
            </a:r>
            <a:r>
              <a:rPr lang="es-MX" sz="2000" dirty="0" err="1">
                <a:solidFill>
                  <a:schemeClr val="bg1"/>
                </a:solidFill>
              </a:rPr>
              <a:t>btn-primary</a:t>
            </a:r>
            <a:r>
              <a:rPr lang="es-MX" sz="2000" dirty="0">
                <a:solidFill>
                  <a:schemeClr val="bg1"/>
                </a:solidFill>
              </a:rPr>
              <a:t>"&gt;</a:t>
            </a:r>
            <a:r>
              <a:rPr lang="es-MX" sz="2000" dirty="0" err="1">
                <a:solidFill>
                  <a:schemeClr val="bg1"/>
                </a:solidFill>
              </a:rPr>
              <a:t>Primary</a:t>
            </a:r>
            <a:r>
              <a:rPr lang="es-MX" sz="2000" dirty="0">
                <a:solidFill>
                  <a:schemeClr val="bg1"/>
                </a:solidFill>
              </a:rPr>
              <a:t>&lt;/</a:t>
            </a:r>
            <a:r>
              <a:rPr lang="es-MX" sz="2000" dirty="0" err="1">
                <a:solidFill>
                  <a:schemeClr val="bg1"/>
                </a:solidFill>
              </a:rPr>
              <a:t>button</a:t>
            </a:r>
            <a:r>
              <a:rPr lang="es-MX" sz="2000" dirty="0">
                <a:solidFill>
                  <a:schemeClr val="bg1"/>
                </a:solidFill>
              </a:rPr>
              <a:t>&gt;</a:t>
            </a:r>
          </a:p>
          <a:p>
            <a:r>
              <a:rPr lang="es-MX" sz="2000" dirty="0">
                <a:solidFill>
                  <a:schemeClr val="bg1"/>
                </a:solidFill>
              </a:rPr>
              <a:t>&lt;</a:t>
            </a:r>
            <a:r>
              <a:rPr lang="es-MX" sz="2000" dirty="0" err="1">
                <a:solidFill>
                  <a:schemeClr val="bg1"/>
                </a:solidFill>
              </a:rPr>
              <a:t>button</a:t>
            </a:r>
            <a:r>
              <a:rPr lang="es-MX" sz="2000" dirty="0">
                <a:solidFill>
                  <a:schemeClr val="bg1"/>
                </a:solidFill>
              </a:rPr>
              <a:t> </a:t>
            </a:r>
            <a:r>
              <a:rPr lang="es-MX" sz="2000" dirty="0" err="1">
                <a:solidFill>
                  <a:schemeClr val="bg1"/>
                </a:solidFill>
              </a:rPr>
              <a:t>type</a:t>
            </a:r>
            <a:r>
              <a:rPr lang="es-MX" sz="2000" dirty="0">
                <a:solidFill>
                  <a:schemeClr val="bg1"/>
                </a:solidFill>
              </a:rPr>
              <a:t>="</a:t>
            </a:r>
            <a:r>
              <a:rPr lang="es-MX" sz="2000" dirty="0" err="1">
                <a:solidFill>
                  <a:schemeClr val="bg1"/>
                </a:solidFill>
              </a:rPr>
              <a:t>button</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btn</a:t>
            </a:r>
            <a:r>
              <a:rPr lang="es-MX" sz="2000" dirty="0">
                <a:solidFill>
                  <a:schemeClr val="bg1"/>
                </a:solidFill>
              </a:rPr>
              <a:t> </a:t>
            </a:r>
            <a:r>
              <a:rPr lang="es-MX" sz="2000" dirty="0" err="1">
                <a:solidFill>
                  <a:schemeClr val="bg1"/>
                </a:solidFill>
              </a:rPr>
              <a:t>btn-secondary</a:t>
            </a:r>
            <a:r>
              <a:rPr lang="es-MX" sz="2000" dirty="0">
                <a:solidFill>
                  <a:schemeClr val="bg1"/>
                </a:solidFill>
              </a:rPr>
              <a:t>"&gt;</a:t>
            </a:r>
            <a:r>
              <a:rPr lang="es-MX" sz="2000" dirty="0" err="1">
                <a:solidFill>
                  <a:schemeClr val="bg1"/>
                </a:solidFill>
              </a:rPr>
              <a:t>Secondary</a:t>
            </a:r>
            <a:r>
              <a:rPr lang="es-MX" sz="2000" dirty="0">
                <a:solidFill>
                  <a:schemeClr val="bg1"/>
                </a:solidFill>
              </a:rPr>
              <a:t>&lt;/</a:t>
            </a:r>
            <a:r>
              <a:rPr lang="es-MX" sz="2000" dirty="0" err="1">
                <a:solidFill>
                  <a:schemeClr val="bg1"/>
                </a:solidFill>
              </a:rPr>
              <a:t>button</a:t>
            </a:r>
            <a:r>
              <a:rPr lang="es-MX" sz="2000" dirty="0">
                <a:solidFill>
                  <a:schemeClr val="bg1"/>
                </a:solidFill>
              </a:rPr>
              <a:t>&gt;</a:t>
            </a:r>
          </a:p>
          <a:p>
            <a:r>
              <a:rPr lang="es-MX" sz="2000" dirty="0">
                <a:solidFill>
                  <a:schemeClr val="bg1"/>
                </a:solidFill>
              </a:rPr>
              <a:t>&lt;</a:t>
            </a:r>
            <a:r>
              <a:rPr lang="es-MX" sz="2000" dirty="0" err="1">
                <a:solidFill>
                  <a:schemeClr val="bg1"/>
                </a:solidFill>
              </a:rPr>
              <a:t>button</a:t>
            </a:r>
            <a:r>
              <a:rPr lang="es-MX" sz="2000" dirty="0">
                <a:solidFill>
                  <a:schemeClr val="bg1"/>
                </a:solidFill>
              </a:rPr>
              <a:t> </a:t>
            </a:r>
            <a:r>
              <a:rPr lang="es-MX" sz="2000" dirty="0" err="1">
                <a:solidFill>
                  <a:schemeClr val="bg1"/>
                </a:solidFill>
              </a:rPr>
              <a:t>type</a:t>
            </a:r>
            <a:r>
              <a:rPr lang="es-MX" sz="2000" dirty="0">
                <a:solidFill>
                  <a:schemeClr val="bg1"/>
                </a:solidFill>
              </a:rPr>
              <a:t>="</a:t>
            </a:r>
            <a:r>
              <a:rPr lang="es-MX" sz="2000" dirty="0" err="1">
                <a:solidFill>
                  <a:schemeClr val="bg1"/>
                </a:solidFill>
              </a:rPr>
              <a:t>button</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btn</a:t>
            </a:r>
            <a:r>
              <a:rPr lang="es-MX" sz="2000" dirty="0">
                <a:solidFill>
                  <a:schemeClr val="bg1"/>
                </a:solidFill>
              </a:rPr>
              <a:t> </a:t>
            </a:r>
            <a:r>
              <a:rPr lang="es-MX" sz="2000" dirty="0" err="1">
                <a:solidFill>
                  <a:schemeClr val="bg1"/>
                </a:solidFill>
              </a:rPr>
              <a:t>btn-success</a:t>
            </a:r>
            <a:r>
              <a:rPr lang="es-MX" sz="2000" dirty="0">
                <a:solidFill>
                  <a:schemeClr val="bg1"/>
                </a:solidFill>
              </a:rPr>
              <a:t>"&gt;</a:t>
            </a:r>
            <a:r>
              <a:rPr lang="es-MX" sz="2000" dirty="0" err="1">
                <a:solidFill>
                  <a:schemeClr val="bg1"/>
                </a:solidFill>
              </a:rPr>
              <a:t>Success</a:t>
            </a:r>
            <a:r>
              <a:rPr lang="es-MX" sz="2000" dirty="0">
                <a:solidFill>
                  <a:schemeClr val="bg1"/>
                </a:solidFill>
              </a:rPr>
              <a:t>&lt;/</a:t>
            </a:r>
            <a:r>
              <a:rPr lang="es-MX" sz="2000" dirty="0" err="1">
                <a:solidFill>
                  <a:schemeClr val="bg1"/>
                </a:solidFill>
              </a:rPr>
              <a:t>button</a:t>
            </a:r>
            <a:r>
              <a:rPr lang="es-MX" sz="2000" dirty="0">
                <a:solidFill>
                  <a:schemeClr val="bg1"/>
                </a:solidFill>
              </a:rPr>
              <a:t>&gt;</a:t>
            </a:r>
          </a:p>
          <a:p>
            <a:r>
              <a:rPr lang="es-MX" sz="2000" dirty="0">
                <a:solidFill>
                  <a:schemeClr val="bg1"/>
                </a:solidFill>
              </a:rPr>
              <a:t>&lt;</a:t>
            </a:r>
            <a:r>
              <a:rPr lang="es-MX" sz="2000" dirty="0" err="1">
                <a:solidFill>
                  <a:schemeClr val="bg1"/>
                </a:solidFill>
              </a:rPr>
              <a:t>button</a:t>
            </a:r>
            <a:r>
              <a:rPr lang="es-MX" sz="2000" dirty="0">
                <a:solidFill>
                  <a:schemeClr val="bg1"/>
                </a:solidFill>
              </a:rPr>
              <a:t> </a:t>
            </a:r>
            <a:r>
              <a:rPr lang="es-MX" sz="2000" dirty="0" err="1">
                <a:solidFill>
                  <a:schemeClr val="bg1"/>
                </a:solidFill>
              </a:rPr>
              <a:t>type</a:t>
            </a:r>
            <a:r>
              <a:rPr lang="es-MX" sz="2000" dirty="0">
                <a:solidFill>
                  <a:schemeClr val="bg1"/>
                </a:solidFill>
              </a:rPr>
              <a:t>="</a:t>
            </a:r>
            <a:r>
              <a:rPr lang="es-MX" sz="2000" dirty="0" err="1">
                <a:solidFill>
                  <a:schemeClr val="bg1"/>
                </a:solidFill>
              </a:rPr>
              <a:t>button</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btn</a:t>
            </a:r>
            <a:r>
              <a:rPr lang="es-MX" sz="2000" dirty="0">
                <a:solidFill>
                  <a:schemeClr val="bg1"/>
                </a:solidFill>
              </a:rPr>
              <a:t> </a:t>
            </a:r>
            <a:r>
              <a:rPr lang="es-MX" sz="2000" dirty="0" err="1">
                <a:solidFill>
                  <a:schemeClr val="bg1"/>
                </a:solidFill>
              </a:rPr>
              <a:t>btn-info</a:t>
            </a:r>
            <a:r>
              <a:rPr lang="es-MX" sz="2000" dirty="0">
                <a:solidFill>
                  <a:schemeClr val="bg1"/>
                </a:solidFill>
              </a:rPr>
              <a:t>"&gt;</a:t>
            </a:r>
            <a:r>
              <a:rPr lang="es-MX" sz="2000" dirty="0" err="1">
                <a:solidFill>
                  <a:schemeClr val="bg1"/>
                </a:solidFill>
              </a:rPr>
              <a:t>Info</a:t>
            </a:r>
            <a:r>
              <a:rPr lang="es-MX" sz="2000" dirty="0">
                <a:solidFill>
                  <a:schemeClr val="bg1"/>
                </a:solidFill>
              </a:rPr>
              <a:t>&lt;/</a:t>
            </a:r>
            <a:r>
              <a:rPr lang="es-MX" sz="2000" dirty="0" err="1">
                <a:solidFill>
                  <a:schemeClr val="bg1"/>
                </a:solidFill>
              </a:rPr>
              <a:t>button</a:t>
            </a:r>
            <a:r>
              <a:rPr lang="es-MX" sz="2000" dirty="0">
                <a:solidFill>
                  <a:schemeClr val="bg1"/>
                </a:solidFill>
              </a:rPr>
              <a:t>&gt;</a:t>
            </a:r>
          </a:p>
          <a:p>
            <a:r>
              <a:rPr lang="es-MX" sz="2000" dirty="0">
                <a:solidFill>
                  <a:schemeClr val="bg1"/>
                </a:solidFill>
              </a:rPr>
              <a:t>&lt;</a:t>
            </a:r>
            <a:r>
              <a:rPr lang="es-MX" sz="2000" dirty="0" err="1">
                <a:solidFill>
                  <a:schemeClr val="bg1"/>
                </a:solidFill>
              </a:rPr>
              <a:t>button</a:t>
            </a:r>
            <a:r>
              <a:rPr lang="es-MX" sz="2000" dirty="0">
                <a:solidFill>
                  <a:schemeClr val="bg1"/>
                </a:solidFill>
              </a:rPr>
              <a:t> </a:t>
            </a:r>
            <a:r>
              <a:rPr lang="es-MX" sz="2000" dirty="0" err="1">
                <a:solidFill>
                  <a:schemeClr val="bg1"/>
                </a:solidFill>
              </a:rPr>
              <a:t>type</a:t>
            </a:r>
            <a:r>
              <a:rPr lang="es-MX" sz="2000" dirty="0">
                <a:solidFill>
                  <a:schemeClr val="bg1"/>
                </a:solidFill>
              </a:rPr>
              <a:t>="</a:t>
            </a:r>
            <a:r>
              <a:rPr lang="es-MX" sz="2000" dirty="0" err="1">
                <a:solidFill>
                  <a:schemeClr val="bg1"/>
                </a:solidFill>
              </a:rPr>
              <a:t>button</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btn</a:t>
            </a:r>
            <a:r>
              <a:rPr lang="es-MX" sz="2000" dirty="0">
                <a:solidFill>
                  <a:schemeClr val="bg1"/>
                </a:solidFill>
              </a:rPr>
              <a:t> </a:t>
            </a:r>
            <a:r>
              <a:rPr lang="es-MX" sz="2000" dirty="0" err="1">
                <a:solidFill>
                  <a:schemeClr val="bg1"/>
                </a:solidFill>
              </a:rPr>
              <a:t>btn-warning</a:t>
            </a:r>
            <a:r>
              <a:rPr lang="es-MX" sz="2000" dirty="0">
                <a:solidFill>
                  <a:schemeClr val="bg1"/>
                </a:solidFill>
              </a:rPr>
              <a:t>"&gt;</a:t>
            </a:r>
            <a:r>
              <a:rPr lang="es-MX" sz="2000" dirty="0" err="1">
                <a:solidFill>
                  <a:schemeClr val="bg1"/>
                </a:solidFill>
              </a:rPr>
              <a:t>Warning</a:t>
            </a:r>
            <a:r>
              <a:rPr lang="es-MX" sz="2000" dirty="0">
                <a:solidFill>
                  <a:schemeClr val="bg1"/>
                </a:solidFill>
              </a:rPr>
              <a:t>&lt;/</a:t>
            </a:r>
            <a:r>
              <a:rPr lang="es-MX" sz="2000" dirty="0" err="1">
                <a:solidFill>
                  <a:schemeClr val="bg1"/>
                </a:solidFill>
              </a:rPr>
              <a:t>button</a:t>
            </a:r>
            <a:r>
              <a:rPr lang="es-MX" sz="2000" dirty="0">
                <a:solidFill>
                  <a:schemeClr val="bg1"/>
                </a:solidFill>
              </a:rPr>
              <a:t>&gt;</a:t>
            </a:r>
          </a:p>
          <a:p>
            <a:r>
              <a:rPr lang="es-MX" sz="2000" dirty="0">
                <a:solidFill>
                  <a:schemeClr val="bg1"/>
                </a:solidFill>
              </a:rPr>
              <a:t>&lt;</a:t>
            </a:r>
            <a:r>
              <a:rPr lang="es-MX" sz="2000" dirty="0" err="1">
                <a:solidFill>
                  <a:schemeClr val="bg1"/>
                </a:solidFill>
              </a:rPr>
              <a:t>button</a:t>
            </a:r>
            <a:r>
              <a:rPr lang="es-MX" sz="2000" dirty="0">
                <a:solidFill>
                  <a:schemeClr val="bg1"/>
                </a:solidFill>
              </a:rPr>
              <a:t> </a:t>
            </a:r>
            <a:r>
              <a:rPr lang="es-MX" sz="2000" dirty="0" err="1">
                <a:solidFill>
                  <a:schemeClr val="bg1"/>
                </a:solidFill>
              </a:rPr>
              <a:t>type</a:t>
            </a:r>
            <a:r>
              <a:rPr lang="es-MX" sz="2000" dirty="0">
                <a:solidFill>
                  <a:schemeClr val="bg1"/>
                </a:solidFill>
              </a:rPr>
              <a:t>="</a:t>
            </a:r>
            <a:r>
              <a:rPr lang="es-MX" sz="2000" dirty="0" err="1">
                <a:solidFill>
                  <a:schemeClr val="bg1"/>
                </a:solidFill>
              </a:rPr>
              <a:t>button</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btn</a:t>
            </a:r>
            <a:r>
              <a:rPr lang="es-MX" sz="2000" dirty="0">
                <a:solidFill>
                  <a:schemeClr val="bg1"/>
                </a:solidFill>
              </a:rPr>
              <a:t> </a:t>
            </a:r>
            <a:r>
              <a:rPr lang="es-MX" sz="2000" dirty="0" err="1">
                <a:solidFill>
                  <a:schemeClr val="bg1"/>
                </a:solidFill>
              </a:rPr>
              <a:t>btn-danger</a:t>
            </a:r>
            <a:r>
              <a:rPr lang="es-MX" sz="2000" dirty="0">
                <a:solidFill>
                  <a:schemeClr val="bg1"/>
                </a:solidFill>
              </a:rPr>
              <a:t>"&gt;</a:t>
            </a:r>
            <a:r>
              <a:rPr lang="es-MX" sz="2000" dirty="0" err="1">
                <a:solidFill>
                  <a:schemeClr val="bg1"/>
                </a:solidFill>
              </a:rPr>
              <a:t>Danger</a:t>
            </a:r>
            <a:r>
              <a:rPr lang="es-MX" sz="2000" dirty="0">
                <a:solidFill>
                  <a:schemeClr val="bg1"/>
                </a:solidFill>
              </a:rPr>
              <a:t>&lt;/</a:t>
            </a:r>
            <a:r>
              <a:rPr lang="es-MX" sz="2000" dirty="0" err="1">
                <a:solidFill>
                  <a:schemeClr val="bg1"/>
                </a:solidFill>
              </a:rPr>
              <a:t>button</a:t>
            </a:r>
            <a:r>
              <a:rPr lang="es-MX" sz="2000" dirty="0">
                <a:solidFill>
                  <a:schemeClr val="bg1"/>
                </a:solidFill>
              </a:rPr>
              <a:t>&gt;</a:t>
            </a:r>
          </a:p>
          <a:p>
            <a:r>
              <a:rPr lang="es-MX" sz="2000" dirty="0">
                <a:solidFill>
                  <a:schemeClr val="bg1"/>
                </a:solidFill>
              </a:rPr>
              <a:t>&lt;</a:t>
            </a:r>
            <a:r>
              <a:rPr lang="es-MX" sz="2000" dirty="0" err="1">
                <a:solidFill>
                  <a:schemeClr val="bg1"/>
                </a:solidFill>
              </a:rPr>
              <a:t>button</a:t>
            </a:r>
            <a:r>
              <a:rPr lang="es-MX" sz="2000" dirty="0">
                <a:solidFill>
                  <a:schemeClr val="bg1"/>
                </a:solidFill>
              </a:rPr>
              <a:t> </a:t>
            </a:r>
            <a:r>
              <a:rPr lang="es-MX" sz="2000" dirty="0" err="1">
                <a:solidFill>
                  <a:schemeClr val="bg1"/>
                </a:solidFill>
              </a:rPr>
              <a:t>type</a:t>
            </a:r>
            <a:r>
              <a:rPr lang="es-MX" sz="2000" dirty="0">
                <a:solidFill>
                  <a:schemeClr val="bg1"/>
                </a:solidFill>
              </a:rPr>
              <a:t>="</a:t>
            </a:r>
            <a:r>
              <a:rPr lang="es-MX" sz="2000" dirty="0" err="1">
                <a:solidFill>
                  <a:schemeClr val="bg1"/>
                </a:solidFill>
              </a:rPr>
              <a:t>button</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btn</a:t>
            </a:r>
            <a:r>
              <a:rPr lang="es-MX" sz="2000" dirty="0">
                <a:solidFill>
                  <a:schemeClr val="bg1"/>
                </a:solidFill>
              </a:rPr>
              <a:t> </a:t>
            </a:r>
            <a:r>
              <a:rPr lang="es-MX" sz="2000" dirty="0" err="1">
                <a:solidFill>
                  <a:schemeClr val="bg1"/>
                </a:solidFill>
              </a:rPr>
              <a:t>btn-dark</a:t>
            </a:r>
            <a:r>
              <a:rPr lang="es-MX" sz="2000" dirty="0">
                <a:solidFill>
                  <a:schemeClr val="bg1"/>
                </a:solidFill>
              </a:rPr>
              <a:t>"&gt;</a:t>
            </a:r>
            <a:r>
              <a:rPr lang="es-MX" sz="2000" dirty="0" err="1">
                <a:solidFill>
                  <a:schemeClr val="bg1"/>
                </a:solidFill>
              </a:rPr>
              <a:t>Dark</a:t>
            </a:r>
            <a:r>
              <a:rPr lang="es-MX" sz="2000" dirty="0">
                <a:solidFill>
                  <a:schemeClr val="bg1"/>
                </a:solidFill>
              </a:rPr>
              <a:t>&lt;/</a:t>
            </a:r>
            <a:r>
              <a:rPr lang="es-MX" sz="2000" dirty="0" err="1">
                <a:solidFill>
                  <a:schemeClr val="bg1"/>
                </a:solidFill>
              </a:rPr>
              <a:t>button</a:t>
            </a:r>
            <a:r>
              <a:rPr lang="es-MX" sz="2000" dirty="0">
                <a:solidFill>
                  <a:schemeClr val="bg1"/>
                </a:solidFill>
              </a:rPr>
              <a:t>&gt;</a:t>
            </a:r>
          </a:p>
          <a:p>
            <a:r>
              <a:rPr lang="es-MX" sz="2000" dirty="0">
                <a:solidFill>
                  <a:schemeClr val="bg1"/>
                </a:solidFill>
              </a:rPr>
              <a:t>&lt;</a:t>
            </a:r>
            <a:r>
              <a:rPr lang="es-MX" sz="2000" dirty="0" err="1">
                <a:solidFill>
                  <a:schemeClr val="bg1"/>
                </a:solidFill>
              </a:rPr>
              <a:t>button</a:t>
            </a:r>
            <a:r>
              <a:rPr lang="es-MX" sz="2000" dirty="0">
                <a:solidFill>
                  <a:schemeClr val="bg1"/>
                </a:solidFill>
              </a:rPr>
              <a:t> </a:t>
            </a:r>
            <a:r>
              <a:rPr lang="es-MX" sz="2000" dirty="0" err="1">
                <a:solidFill>
                  <a:schemeClr val="bg1"/>
                </a:solidFill>
              </a:rPr>
              <a:t>type</a:t>
            </a:r>
            <a:r>
              <a:rPr lang="es-MX" sz="2000" dirty="0">
                <a:solidFill>
                  <a:schemeClr val="bg1"/>
                </a:solidFill>
              </a:rPr>
              <a:t>="</a:t>
            </a:r>
            <a:r>
              <a:rPr lang="es-MX" sz="2000" dirty="0" err="1">
                <a:solidFill>
                  <a:schemeClr val="bg1"/>
                </a:solidFill>
              </a:rPr>
              <a:t>button</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btn</a:t>
            </a:r>
            <a:r>
              <a:rPr lang="es-MX" sz="2000" dirty="0">
                <a:solidFill>
                  <a:schemeClr val="bg1"/>
                </a:solidFill>
              </a:rPr>
              <a:t> </a:t>
            </a:r>
            <a:r>
              <a:rPr lang="es-MX" sz="2000" dirty="0" err="1">
                <a:solidFill>
                  <a:schemeClr val="bg1"/>
                </a:solidFill>
              </a:rPr>
              <a:t>btn</a:t>
            </a:r>
            <a:r>
              <a:rPr lang="es-MX" sz="2000" dirty="0">
                <a:solidFill>
                  <a:schemeClr val="bg1"/>
                </a:solidFill>
              </a:rPr>
              <a:t>-light"&gt;Light&lt;/</a:t>
            </a:r>
            <a:r>
              <a:rPr lang="es-MX" sz="2000" dirty="0" err="1">
                <a:solidFill>
                  <a:schemeClr val="bg1"/>
                </a:solidFill>
              </a:rPr>
              <a:t>button</a:t>
            </a:r>
            <a:r>
              <a:rPr lang="es-MX" sz="2000" dirty="0">
                <a:solidFill>
                  <a:schemeClr val="bg1"/>
                </a:solidFill>
              </a:rPr>
              <a:t>&gt;</a:t>
            </a:r>
          </a:p>
          <a:p>
            <a:r>
              <a:rPr lang="es-MX" sz="2000" dirty="0">
                <a:solidFill>
                  <a:schemeClr val="bg1"/>
                </a:solidFill>
              </a:rPr>
              <a:t>&lt;</a:t>
            </a:r>
            <a:r>
              <a:rPr lang="es-MX" sz="2000" dirty="0" err="1">
                <a:solidFill>
                  <a:schemeClr val="bg1"/>
                </a:solidFill>
              </a:rPr>
              <a:t>button</a:t>
            </a:r>
            <a:r>
              <a:rPr lang="es-MX" sz="2000" dirty="0">
                <a:solidFill>
                  <a:schemeClr val="bg1"/>
                </a:solidFill>
              </a:rPr>
              <a:t> </a:t>
            </a:r>
            <a:r>
              <a:rPr lang="es-MX" sz="2000" dirty="0" err="1">
                <a:solidFill>
                  <a:schemeClr val="bg1"/>
                </a:solidFill>
              </a:rPr>
              <a:t>type</a:t>
            </a:r>
            <a:r>
              <a:rPr lang="es-MX" sz="2000" dirty="0">
                <a:solidFill>
                  <a:schemeClr val="bg1"/>
                </a:solidFill>
              </a:rPr>
              <a:t>="</a:t>
            </a:r>
            <a:r>
              <a:rPr lang="es-MX" sz="2000" dirty="0" err="1">
                <a:solidFill>
                  <a:schemeClr val="bg1"/>
                </a:solidFill>
              </a:rPr>
              <a:t>button</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btn</a:t>
            </a:r>
            <a:r>
              <a:rPr lang="es-MX" sz="2000" dirty="0">
                <a:solidFill>
                  <a:schemeClr val="bg1"/>
                </a:solidFill>
              </a:rPr>
              <a:t> </a:t>
            </a:r>
            <a:r>
              <a:rPr lang="es-MX" sz="2000" dirty="0" err="1">
                <a:solidFill>
                  <a:schemeClr val="bg1"/>
                </a:solidFill>
              </a:rPr>
              <a:t>btn</a:t>
            </a:r>
            <a:r>
              <a:rPr lang="es-MX" sz="2000" dirty="0">
                <a:solidFill>
                  <a:schemeClr val="bg1"/>
                </a:solidFill>
              </a:rPr>
              <a:t>-link"&gt;Link&lt;/</a:t>
            </a:r>
            <a:r>
              <a:rPr lang="es-MX" sz="2000" dirty="0" err="1">
                <a:solidFill>
                  <a:schemeClr val="bg1"/>
                </a:solidFill>
              </a:rPr>
              <a:t>button</a:t>
            </a:r>
            <a:r>
              <a:rPr lang="es-MX" sz="2000" dirty="0">
                <a:solidFill>
                  <a:schemeClr val="bg1"/>
                </a:solidFill>
              </a:rPr>
              <a:t>&gt;</a:t>
            </a: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185" t="56030" r="-185" b="1027"/>
          <a:stretch/>
        </p:blipFill>
        <p:spPr>
          <a:xfrm>
            <a:off x="127435" y="4980358"/>
            <a:ext cx="11872452" cy="918964"/>
          </a:xfrm>
          <a:prstGeom prst="rect">
            <a:avLst/>
          </a:prstGeom>
        </p:spPr>
      </p:pic>
    </p:spTree>
    <p:extLst>
      <p:ext uri="{BB962C8B-B14F-4D97-AF65-F5344CB8AC3E}">
        <p14:creationId xmlns:p14="http://schemas.microsoft.com/office/powerpoint/2010/main" val="40501815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Listas en Bootstrap 5</a:t>
            </a:r>
            <a:endParaRPr sz="4000" b="0" dirty="0">
              <a:solidFill>
                <a:srgbClr val="00B0F0"/>
              </a:solidFill>
              <a:latin typeface="Roboto"/>
              <a:ea typeface="Roboto"/>
              <a:cs typeface="Roboto"/>
              <a:sym typeface="Roboto"/>
            </a:endParaRPr>
          </a:p>
        </p:txBody>
      </p:sp>
      <p:sp>
        <p:nvSpPr>
          <p:cNvPr id="2" name="Rectángulo 1"/>
          <p:cNvSpPr/>
          <p:nvPr/>
        </p:nvSpPr>
        <p:spPr>
          <a:xfrm>
            <a:off x="368709" y="1106236"/>
            <a:ext cx="11389904" cy="2369880"/>
          </a:xfrm>
          <a:prstGeom prst="rect">
            <a:avLst/>
          </a:prstGeom>
        </p:spPr>
        <p:txBody>
          <a:bodyPr wrap="square">
            <a:spAutoFit/>
          </a:bodyPr>
          <a:lstStyle/>
          <a:p>
            <a:r>
              <a:rPr lang="es-MX" sz="2800" dirty="0" smtClean="0">
                <a:solidFill>
                  <a:srgbClr val="00B050"/>
                </a:solidFill>
              </a:rPr>
              <a:t>Listas en Bootstrap:</a:t>
            </a:r>
          </a:p>
          <a:p>
            <a:r>
              <a:rPr lang="es-MX" sz="2400" dirty="0" smtClean="0">
                <a:solidFill>
                  <a:schemeClr val="bg1"/>
                </a:solidFill>
              </a:rPr>
              <a:t>&lt;</a:t>
            </a:r>
            <a:r>
              <a:rPr lang="es-MX" sz="2400" dirty="0" err="1" smtClean="0">
                <a:solidFill>
                  <a:schemeClr val="bg1"/>
                </a:solidFill>
              </a:rPr>
              <a:t>ul</a:t>
            </a:r>
            <a:r>
              <a:rPr lang="es-MX" sz="2400" dirty="0" smtClean="0">
                <a:solidFill>
                  <a:schemeClr val="bg1"/>
                </a:solidFill>
              </a:rPr>
              <a:t> </a:t>
            </a:r>
            <a:r>
              <a:rPr lang="es-MX" sz="2400" dirty="0" err="1" smtClean="0">
                <a:solidFill>
                  <a:schemeClr val="bg1"/>
                </a:solidFill>
              </a:rPr>
              <a:t>class</a:t>
            </a:r>
            <a:r>
              <a:rPr lang="es-MX" sz="2400" dirty="0" smtClean="0">
                <a:solidFill>
                  <a:schemeClr val="bg1"/>
                </a:solidFill>
              </a:rPr>
              <a:t>="</a:t>
            </a:r>
            <a:r>
              <a:rPr lang="es-MX" sz="2400" dirty="0" err="1" smtClean="0">
                <a:solidFill>
                  <a:schemeClr val="bg1"/>
                </a:solidFill>
              </a:rPr>
              <a:t>list-group</a:t>
            </a:r>
            <a:r>
              <a:rPr lang="es-MX" sz="2400" dirty="0" smtClean="0">
                <a:solidFill>
                  <a:schemeClr val="bg1"/>
                </a:solidFill>
              </a:rPr>
              <a:t>"&gt;</a:t>
            </a:r>
          </a:p>
          <a:p>
            <a:r>
              <a:rPr lang="es-MX" sz="2400" dirty="0" smtClean="0">
                <a:solidFill>
                  <a:schemeClr val="bg1"/>
                </a:solidFill>
              </a:rPr>
              <a:t>  &lt;li </a:t>
            </a:r>
            <a:r>
              <a:rPr lang="es-MX" sz="2400" dirty="0" err="1" smtClean="0">
                <a:solidFill>
                  <a:schemeClr val="bg1"/>
                </a:solidFill>
              </a:rPr>
              <a:t>class</a:t>
            </a:r>
            <a:r>
              <a:rPr lang="es-MX" sz="2400" dirty="0" smtClean="0">
                <a:solidFill>
                  <a:schemeClr val="bg1"/>
                </a:solidFill>
              </a:rPr>
              <a:t>="</a:t>
            </a:r>
            <a:r>
              <a:rPr lang="es-MX" sz="2400" dirty="0" err="1" smtClean="0">
                <a:solidFill>
                  <a:schemeClr val="bg1"/>
                </a:solidFill>
              </a:rPr>
              <a:t>list-group-item</a:t>
            </a:r>
            <a:r>
              <a:rPr lang="es-MX" sz="2400" dirty="0" smtClean="0">
                <a:solidFill>
                  <a:schemeClr val="bg1"/>
                </a:solidFill>
              </a:rPr>
              <a:t> active"&gt;Active </a:t>
            </a:r>
            <a:r>
              <a:rPr lang="es-MX" sz="2400" dirty="0" err="1" smtClean="0">
                <a:solidFill>
                  <a:schemeClr val="bg1"/>
                </a:solidFill>
              </a:rPr>
              <a:t>item</a:t>
            </a:r>
            <a:r>
              <a:rPr lang="es-MX" sz="2400" dirty="0" smtClean="0">
                <a:solidFill>
                  <a:schemeClr val="bg1"/>
                </a:solidFill>
              </a:rPr>
              <a:t>&lt;/li&gt;</a:t>
            </a:r>
          </a:p>
          <a:p>
            <a:r>
              <a:rPr lang="es-MX" sz="2400" dirty="0" smtClean="0">
                <a:solidFill>
                  <a:schemeClr val="bg1"/>
                </a:solidFill>
              </a:rPr>
              <a:t>  &lt;li </a:t>
            </a:r>
            <a:r>
              <a:rPr lang="es-MX" sz="2400" dirty="0" err="1" smtClean="0">
                <a:solidFill>
                  <a:schemeClr val="bg1"/>
                </a:solidFill>
              </a:rPr>
              <a:t>class</a:t>
            </a:r>
            <a:r>
              <a:rPr lang="es-MX" sz="2400" dirty="0" smtClean="0">
                <a:solidFill>
                  <a:schemeClr val="bg1"/>
                </a:solidFill>
              </a:rPr>
              <a:t>="</a:t>
            </a:r>
            <a:r>
              <a:rPr lang="es-MX" sz="2400" dirty="0" err="1" smtClean="0">
                <a:solidFill>
                  <a:schemeClr val="bg1"/>
                </a:solidFill>
              </a:rPr>
              <a:t>list-group-item</a:t>
            </a:r>
            <a:r>
              <a:rPr lang="es-MX" sz="2400" dirty="0" smtClean="0">
                <a:solidFill>
                  <a:schemeClr val="bg1"/>
                </a:solidFill>
              </a:rPr>
              <a:t>"&gt;</a:t>
            </a:r>
            <a:r>
              <a:rPr lang="es-MX" sz="2400" dirty="0" err="1" smtClean="0">
                <a:solidFill>
                  <a:schemeClr val="bg1"/>
                </a:solidFill>
              </a:rPr>
              <a:t>Second</a:t>
            </a:r>
            <a:r>
              <a:rPr lang="es-MX" sz="2400" dirty="0" smtClean="0">
                <a:solidFill>
                  <a:schemeClr val="bg1"/>
                </a:solidFill>
              </a:rPr>
              <a:t> </a:t>
            </a:r>
            <a:r>
              <a:rPr lang="es-MX" sz="2400" dirty="0" err="1" smtClean="0">
                <a:solidFill>
                  <a:schemeClr val="bg1"/>
                </a:solidFill>
              </a:rPr>
              <a:t>item</a:t>
            </a:r>
            <a:r>
              <a:rPr lang="es-MX" sz="2400" dirty="0" smtClean="0">
                <a:solidFill>
                  <a:schemeClr val="bg1"/>
                </a:solidFill>
              </a:rPr>
              <a:t>&lt;/li&gt;</a:t>
            </a:r>
          </a:p>
          <a:p>
            <a:r>
              <a:rPr lang="es-MX" sz="2400" dirty="0" smtClean="0">
                <a:solidFill>
                  <a:schemeClr val="bg1"/>
                </a:solidFill>
              </a:rPr>
              <a:t>  &lt;li </a:t>
            </a:r>
            <a:r>
              <a:rPr lang="es-MX" sz="2400" dirty="0" err="1" smtClean="0">
                <a:solidFill>
                  <a:schemeClr val="bg1"/>
                </a:solidFill>
              </a:rPr>
              <a:t>class</a:t>
            </a:r>
            <a:r>
              <a:rPr lang="es-MX" sz="2400" dirty="0" smtClean="0">
                <a:solidFill>
                  <a:schemeClr val="bg1"/>
                </a:solidFill>
              </a:rPr>
              <a:t>="</a:t>
            </a:r>
            <a:r>
              <a:rPr lang="es-MX" sz="2400" dirty="0" err="1" smtClean="0">
                <a:solidFill>
                  <a:schemeClr val="bg1"/>
                </a:solidFill>
              </a:rPr>
              <a:t>list-group-item</a:t>
            </a:r>
            <a:r>
              <a:rPr lang="es-MX" sz="2400" dirty="0" smtClean="0">
                <a:solidFill>
                  <a:schemeClr val="bg1"/>
                </a:solidFill>
              </a:rPr>
              <a:t>"&gt;</a:t>
            </a:r>
            <a:r>
              <a:rPr lang="es-MX" sz="2400" dirty="0" err="1" smtClean="0">
                <a:solidFill>
                  <a:schemeClr val="bg1"/>
                </a:solidFill>
              </a:rPr>
              <a:t>Third</a:t>
            </a:r>
            <a:r>
              <a:rPr lang="es-MX" sz="2400" dirty="0" smtClean="0">
                <a:solidFill>
                  <a:schemeClr val="bg1"/>
                </a:solidFill>
              </a:rPr>
              <a:t> </a:t>
            </a:r>
            <a:r>
              <a:rPr lang="es-MX" sz="2400" dirty="0" err="1" smtClean="0">
                <a:solidFill>
                  <a:schemeClr val="bg1"/>
                </a:solidFill>
              </a:rPr>
              <a:t>item</a:t>
            </a:r>
            <a:r>
              <a:rPr lang="es-MX" sz="2400" dirty="0" smtClean="0">
                <a:solidFill>
                  <a:schemeClr val="bg1"/>
                </a:solidFill>
              </a:rPr>
              <a:t>&lt;/li&gt;</a:t>
            </a:r>
          </a:p>
          <a:p>
            <a:r>
              <a:rPr lang="es-MX" sz="2400" dirty="0" smtClean="0">
                <a:solidFill>
                  <a:schemeClr val="bg1"/>
                </a:solidFill>
              </a:rPr>
              <a:t>&lt;/</a:t>
            </a:r>
            <a:r>
              <a:rPr lang="es-MX" sz="2400" dirty="0" err="1" smtClean="0">
                <a:solidFill>
                  <a:schemeClr val="bg1"/>
                </a:solidFill>
              </a:rPr>
              <a:t>ul</a:t>
            </a:r>
            <a:r>
              <a:rPr lang="es-MX" sz="2400" dirty="0" smtClean="0">
                <a:solidFill>
                  <a:schemeClr val="bg1"/>
                </a:solidFill>
              </a:rPr>
              <a:t>&gt;</a:t>
            </a:r>
            <a:endParaRPr lang="es-MX" sz="2400" dirty="0">
              <a:solidFill>
                <a:schemeClr val="bg1"/>
              </a:solidFill>
            </a:endParaRPr>
          </a:p>
        </p:txBody>
      </p:sp>
      <p:pic>
        <p:nvPicPr>
          <p:cNvPr id="4" name="Imagen 3"/>
          <p:cNvPicPr>
            <a:picLocks noChangeAspect="1"/>
          </p:cNvPicPr>
          <p:nvPr/>
        </p:nvPicPr>
        <p:blipFill>
          <a:blip r:embed="rId3"/>
          <a:stretch>
            <a:fillRect/>
          </a:stretch>
        </p:blipFill>
        <p:spPr>
          <a:xfrm>
            <a:off x="216693" y="3749252"/>
            <a:ext cx="11758613" cy="1942388"/>
          </a:xfrm>
          <a:prstGeom prst="rect">
            <a:avLst/>
          </a:prstGeom>
        </p:spPr>
      </p:pic>
    </p:spTree>
    <p:extLst>
      <p:ext uri="{BB962C8B-B14F-4D97-AF65-F5344CB8AC3E}">
        <p14:creationId xmlns:p14="http://schemas.microsoft.com/office/powerpoint/2010/main" val="37850401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err="1" smtClean="0">
                <a:solidFill>
                  <a:srgbClr val="00B0F0"/>
                </a:solidFill>
                <a:latin typeface="Roboto"/>
                <a:ea typeface="Roboto"/>
                <a:cs typeface="Roboto"/>
                <a:sym typeface="Roboto"/>
              </a:rPr>
              <a:t>Navbars</a:t>
            </a:r>
            <a:r>
              <a:rPr lang="es-AR" sz="4000" dirty="0" smtClean="0">
                <a:solidFill>
                  <a:srgbClr val="00B0F0"/>
                </a:solidFill>
                <a:latin typeface="Roboto"/>
                <a:ea typeface="Roboto"/>
                <a:cs typeface="Roboto"/>
                <a:sym typeface="Roboto"/>
              </a:rPr>
              <a:t> en Bootstrap 5</a:t>
            </a:r>
            <a:endParaRPr sz="4000" b="0" dirty="0">
              <a:solidFill>
                <a:srgbClr val="00B0F0"/>
              </a:solidFill>
              <a:latin typeface="Roboto"/>
              <a:ea typeface="Roboto"/>
              <a:cs typeface="Roboto"/>
              <a:sym typeface="Roboto"/>
            </a:endParaRPr>
          </a:p>
        </p:txBody>
      </p:sp>
      <p:sp>
        <p:nvSpPr>
          <p:cNvPr id="2" name="Rectángulo 1"/>
          <p:cNvSpPr/>
          <p:nvPr/>
        </p:nvSpPr>
        <p:spPr>
          <a:xfrm>
            <a:off x="368709" y="949074"/>
            <a:ext cx="11389904" cy="5386090"/>
          </a:xfrm>
          <a:prstGeom prst="rect">
            <a:avLst/>
          </a:prstGeom>
        </p:spPr>
        <p:txBody>
          <a:bodyPr wrap="square">
            <a:spAutoFit/>
          </a:bodyPr>
          <a:lstStyle/>
          <a:p>
            <a:r>
              <a:rPr lang="es-MX" sz="2800" dirty="0" smtClean="0">
                <a:solidFill>
                  <a:srgbClr val="00B050"/>
                </a:solidFill>
              </a:rPr>
              <a:t>Barras de navegación en Bootstrap:</a:t>
            </a:r>
          </a:p>
          <a:p>
            <a:endParaRPr lang="es-MX" sz="2800" dirty="0" smtClean="0">
              <a:solidFill>
                <a:srgbClr val="00B050"/>
              </a:solidFill>
            </a:endParaRPr>
          </a:p>
          <a:p>
            <a:endParaRPr lang="es-MX" sz="2800" dirty="0" smtClean="0">
              <a:solidFill>
                <a:srgbClr val="00B050"/>
              </a:solidFill>
            </a:endParaRPr>
          </a:p>
          <a:p>
            <a:r>
              <a:rPr lang="es-MX" sz="2000" dirty="0" smtClean="0">
                <a:solidFill>
                  <a:schemeClr val="bg1"/>
                </a:solidFill>
              </a:rPr>
              <a:t>&lt;</a:t>
            </a:r>
            <a:r>
              <a:rPr lang="es-MX" sz="2000" dirty="0" err="1">
                <a:solidFill>
                  <a:schemeClr val="bg1"/>
                </a:solidFill>
              </a:rPr>
              <a:t>nav</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navbar</a:t>
            </a:r>
            <a:r>
              <a:rPr lang="es-MX" sz="2000" dirty="0">
                <a:solidFill>
                  <a:schemeClr val="bg1"/>
                </a:solidFill>
              </a:rPr>
              <a:t> </a:t>
            </a:r>
            <a:r>
              <a:rPr lang="es-MX" sz="2000" dirty="0" err="1">
                <a:solidFill>
                  <a:schemeClr val="bg1"/>
                </a:solidFill>
              </a:rPr>
              <a:t>navbar-expand-sm</a:t>
            </a:r>
            <a:r>
              <a:rPr lang="es-MX" sz="2000" dirty="0">
                <a:solidFill>
                  <a:schemeClr val="bg1"/>
                </a:solidFill>
              </a:rPr>
              <a:t> </a:t>
            </a:r>
            <a:r>
              <a:rPr lang="es-MX" sz="2000" dirty="0" err="1">
                <a:solidFill>
                  <a:schemeClr val="bg1"/>
                </a:solidFill>
              </a:rPr>
              <a:t>bg</a:t>
            </a:r>
            <a:r>
              <a:rPr lang="es-MX" sz="2000" dirty="0">
                <a:solidFill>
                  <a:schemeClr val="bg1"/>
                </a:solidFill>
              </a:rPr>
              <a:t>-light"&gt;</a:t>
            </a:r>
          </a:p>
          <a:p>
            <a:r>
              <a:rPr lang="es-MX" sz="2000" dirty="0" smtClean="0">
                <a:solidFill>
                  <a:schemeClr val="bg1"/>
                </a:solidFill>
              </a:rPr>
              <a:t>  </a:t>
            </a:r>
            <a:r>
              <a:rPr lang="es-MX" sz="2000" dirty="0">
                <a:solidFill>
                  <a:schemeClr val="bg1"/>
                </a:solidFill>
              </a:rPr>
              <a:t>&lt;div </a:t>
            </a:r>
            <a:r>
              <a:rPr lang="es-MX" sz="2000" dirty="0" err="1">
                <a:solidFill>
                  <a:schemeClr val="bg1"/>
                </a:solidFill>
              </a:rPr>
              <a:t>class</a:t>
            </a:r>
            <a:r>
              <a:rPr lang="es-MX" sz="2000" dirty="0">
                <a:solidFill>
                  <a:schemeClr val="bg1"/>
                </a:solidFill>
              </a:rPr>
              <a:t>="</a:t>
            </a:r>
            <a:r>
              <a:rPr lang="es-MX" sz="2000" dirty="0" err="1">
                <a:solidFill>
                  <a:schemeClr val="bg1"/>
                </a:solidFill>
              </a:rPr>
              <a:t>container</a:t>
            </a:r>
            <a:r>
              <a:rPr lang="es-MX" sz="2000" dirty="0">
                <a:solidFill>
                  <a:schemeClr val="bg1"/>
                </a:solidFill>
              </a:rPr>
              <a:t>-fluid"&gt;</a:t>
            </a:r>
          </a:p>
          <a:p>
            <a:r>
              <a:rPr lang="es-MX" sz="2000" dirty="0">
                <a:solidFill>
                  <a:schemeClr val="bg1"/>
                </a:solidFill>
              </a:rPr>
              <a:t>    &lt;!-- Links --&gt;</a:t>
            </a:r>
          </a:p>
          <a:p>
            <a:r>
              <a:rPr lang="es-MX" sz="2000" dirty="0">
                <a:solidFill>
                  <a:schemeClr val="bg1"/>
                </a:solidFill>
              </a:rPr>
              <a:t>    &lt;</a:t>
            </a:r>
            <a:r>
              <a:rPr lang="es-MX" sz="2000" dirty="0" err="1">
                <a:solidFill>
                  <a:schemeClr val="bg1"/>
                </a:solidFill>
              </a:rPr>
              <a:t>ul</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navbar-nav</a:t>
            </a:r>
            <a:r>
              <a:rPr lang="es-MX" sz="2000" dirty="0">
                <a:solidFill>
                  <a:schemeClr val="bg1"/>
                </a:solidFill>
              </a:rPr>
              <a:t>"&gt;</a:t>
            </a:r>
          </a:p>
          <a:p>
            <a:r>
              <a:rPr lang="es-MX" sz="2000" dirty="0">
                <a:solidFill>
                  <a:schemeClr val="bg1"/>
                </a:solidFill>
              </a:rPr>
              <a:t>      &lt;li </a:t>
            </a:r>
            <a:r>
              <a:rPr lang="es-MX" sz="2000" dirty="0" err="1">
                <a:solidFill>
                  <a:schemeClr val="bg1"/>
                </a:solidFill>
              </a:rPr>
              <a:t>class</a:t>
            </a:r>
            <a:r>
              <a:rPr lang="es-MX" sz="2000" dirty="0">
                <a:solidFill>
                  <a:schemeClr val="bg1"/>
                </a:solidFill>
              </a:rPr>
              <a:t>="</a:t>
            </a:r>
            <a:r>
              <a:rPr lang="es-MX" sz="2000" dirty="0" err="1">
                <a:solidFill>
                  <a:schemeClr val="bg1"/>
                </a:solidFill>
              </a:rPr>
              <a:t>nav-item</a:t>
            </a:r>
            <a:r>
              <a:rPr lang="es-MX" sz="2000" dirty="0">
                <a:solidFill>
                  <a:schemeClr val="bg1"/>
                </a:solidFill>
              </a:rPr>
              <a:t>"&gt;</a:t>
            </a:r>
          </a:p>
          <a:p>
            <a:r>
              <a:rPr lang="es-MX" sz="2000" dirty="0">
                <a:solidFill>
                  <a:schemeClr val="bg1"/>
                </a:solidFill>
              </a:rPr>
              <a:t>        &lt;a </a:t>
            </a:r>
            <a:r>
              <a:rPr lang="es-MX" sz="2000" dirty="0" err="1">
                <a:solidFill>
                  <a:schemeClr val="bg1"/>
                </a:solidFill>
              </a:rPr>
              <a:t>class</a:t>
            </a:r>
            <a:r>
              <a:rPr lang="es-MX" sz="2000" dirty="0">
                <a:solidFill>
                  <a:schemeClr val="bg1"/>
                </a:solidFill>
              </a:rPr>
              <a:t>="</a:t>
            </a:r>
            <a:r>
              <a:rPr lang="es-MX" sz="2000" dirty="0" err="1">
                <a:solidFill>
                  <a:schemeClr val="bg1"/>
                </a:solidFill>
              </a:rPr>
              <a:t>nav</a:t>
            </a:r>
            <a:r>
              <a:rPr lang="es-MX" sz="2000" dirty="0">
                <a:solidFill>
                  <a:schemeClr val="bg1"/>
                </a:solidFill>
              </a:rPr>
              <a:t>-link" </a:t>
            </a:r>
            <a:r>
              <a:rPr lang="es-MX" sz="2000" dirty="0" err="1">
                <a:solidFill>
                  <a:schemeClr val="bg1"/>
                </a:solidFill>
              </a:rPr>
              <a:t>href</a:t>
            </a:r>
            <a:r>
              <a:rPr lang="es-MX" sz="2000" dirty="0">
                <a:solidFill>
                  <a:schemeClr val="bg1"/>
                </a:solidFill>
              </a:rPr>
              <a:t>="#"&gt;Link 1&lt;/a&gt;</a:t>
            </a:r>
          </a:p>
          <a:p>
            <a:r>
              <a:rPr lang="es-MX" sz="2000" dirty="0">
                <a:solidFill>
                  <a:schemeClr val="bg1"/>
                </a:solidFill>
              </a:rPr>
              <a:t>      &lt;/li&gt;</a:t>
            </a:r>
          </a:p>
          <a:p>
            <a:r>
              <a:rPr lang="es-MX" sz="2000" dirty="0">
                <a:solidFill>
                  <a:schemeClr val="bg1"/>
                </a:solidFill>
              </a:rPr>
              <a:t>      &lt;li </a:t>
            </a:r>
            <a:r>
              <a:rPr lang="es-MX" sz="2000" dirty="0" err="1">
                <a:solidFill>
                  <a:schemeClr val="bg1"/>
                </a:solidFill>
              </a:rPr>
              <a:t>class</a:t>
            </a:r>
            <a:r>
              <a:rPr lang="es-MX" sz="2000" dirty="0">
                <a:solidFill>
                  <a:schemeClr val="bg1"/>
                </a:solidFill>
              </a:rPr>
              <a:t>="</a:t>
            </a:r>
            <a:r>
              <a:rPr lang="es-MX" sz="2000" dirty="0" err="1">
                <a:solidFill>
                  <a:schemeClr val="bg1"/>
                </a:solidFill>
              </a:rPr>
              <a:t>nav-item</a:t>
            </a:r>
            <a:r>
              <a:rPr lang="es-MX" sz="2000" dirty="0">
                <a:solidFill>
                  <a:schemeClr val="bg1"/>
                </a:solidFill>
              </a:rPr>
              <a:t>"&gt;</a:t>
            </a:r>
          </a:p>
          <a:p>
            <a:r>
              <a:rPr lang="es-MX" sz="2000" dirty="0">
                <a:solidFill>
                  <a:schemeClr val="bg1"/>
                </a:solidFill>
              </a:rPr>
              <a:t>        &lt;a </a:t>
            </a:r>
            <a:r>
              <a:rPr lang="es-MX" sz="2000" dirty="0" err="1">
                <a:solidFill>
                  <a:schemeClr val="bg1"/>
                </a:solidFill>
              </a:rPr>
              <a:t>class</a:t>
            </a:r>
            <a:r>
              <a:rPr lang="es-MX" sz="2000" dirty="0">
                <a:solidFill>
                  <a:schemeClr val="bg1"/>
                </a:solidFill>
              </a:rPr>
              <a:t>="</a:t>
            </a:r>
            <a:r>
              <a:rPr lang="es-MX" sz="2000" dirty="0" err="1">
                <a:solidFill>
                  <a:schemeClr val="bg1"/>
                </a:solidFill>
              </a:rPr>
              <a:t>nav</a:t>
            </a:r>
            <a:r>
              <a:rPr lang="es-MX" sz="2000" dirty="0">
                <a:solidFill>
                  <a:schemeClr val="bg1"/>
                </a:solidFill>
              </a:rPr>
              <a:t>-link" </a:t>
            </a:r>
            <a:r>
              <a:rPr lang="es-MX" sz="2000" dirty="0" err="1">
                <a:solidFill>
                  <a:schemeClr val="bg1"/>
                </a:solidFill>
              </a:rPr>
              <a:t>href</a:t>
            </a:r>
            <a:r>
              <a:rPr lang="es-MX" sz="2000" dirty="0">
                <a:solidFill>
                  <a:schemeClr val="bg1"/>
                </a:solidFill>
              </a:rPr>
              <a:t>="#"&gt;Link 2&lt;/a&gt;</a:t>
            </a:r>
          </a:p>
          <a:p>
            <a:r>
              <a:rPr lang="es-MX" sz="2000" dirty="0">
                <a:solidFill>
                  <a:schemeClr val="bg1"/>
                </a:solidFill>
              </a:rPr>
              <a:t>      &lt;/li&gt;</a:t>
            </a:r>
          </a:p>
          <a:p>
            <a:r>
              <a:rPr lang="es-MX" sz="2000" dirty="0" smtClean="0">
                <a:solidFill>
                  <a:schemeClr val="bg1"/>
                </a:solidFill>
              </a:rPr>
              <a:t>    &lt;/</a:t>
            </a:r>
            <a:r>
              <a:rPr lang="es-MX" sz="2000" dirty="0" err="1">
                <a:solidFill>
                  <a:schemeClr val="bg1"/>
                </a:solidFill>
              </a:rPr>
              <a:t>ul</a:t>
            </a:r>
            <a:r>
              <a:rPr lang="es-MX" sz="2000" dirty="0">
                <a:solidFill>
                  <a:schemeClr val="bg1"/>
                </a:solidFill>
              </a:rPr>
              <a:t>&gt;</a:t>
            </a:r>
          </a:p>
          <a:p>
            <a:r>
              <a:rPr lang="es-MX" sz="2000" dirty="0">
                <a:solidFill>
                  <a:schemeClr val="bg1"/>
                </a:solidFill>
              </a:rPr>
              <a:t>  &lt;/div&gt;</a:t>
            </a:r>
          </a:p>
          <a:p>
            <a:r>
              <a:rPr lang="es-MX" sz="2000" dirty="0" smtClean="0">
                <a:solidFill>
                  <a:schemeClr val="bg1"/>
                </a:solidFill>
              </a:rPr>
              <a:t>&lt;/</a:t>
            </a:r>
            <a:r>
              <a:rPr lang="es-MX" sz="2000" dirty="0" err="1">
                <a:solidFill>
                  <a:schemeClr val="bg1"/>
                </a:solidFill>
              </a:rPr>
              <a:t>nav</a:t>
            </a:r>
            <a:r>
              <a:rPr lang="es-MX" sz="2000" dirty="0">
                <a:solidFill>
                  <a:schemeClr val="bg1"/>
                </a:solidFill>
              </a:rPr>
              <a:t>&gt;</a:t>
            </a:r>
          </a:p>
        </p:txBody>
      </p:sp>
      <p:pic>
        <p:nvPicPr>
          <p:cNvPr id="3" name="Imagen 2"/>
          <p:cNvPicPr>
            <a:picLocks noChangeAspect="1"/>
          </p:cNvPicPr>
          <p:nvPr/>
        </p:nvPicPr>
        <p:blipFill>
          <a:blip r:embed="rId3"/>
          <a:stretch>
            <a:fillRect/>
          </a:stretch>
        </p:blipFill>
        <p:spPr>
          <a:xfrm>
            <a:off x="368709" y="1469843"/>
            <a:ext cx="8571428" cy="723810"/>
          </a:xfrm>
          <a:prstGeom prst="rect">
            <a:avLst/>
          </a:prstGeom>
        </p:spPr>
      </p:pic>
    </p:spTree>
    <p:extLst>
      <p:ext uri="{BB962C8B-B14F-4D97-AF65-F5344CB8AC3E}">
        <p14:creationId xmlns:p14="http://schemas.microsoft.com/office/powerpoint/2010/main" val="1154939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err="1" smtClean="0">
                <a:solidFill>
                  <a:srgbClr val="00B0F0"/>
                </a:solidFill>
                <a:latin typeface="Roboto"/>
                <a:ea typeface="Roboto"/>
                <a:cs typeface="Roboto"/>
                <a:sym typeface="Roboto"/>
              </a:rPr>
              <a:t>Slides</a:t>
            </a:r>
            <a:r>
              <a:rPr lang="es-AR" sz="4000" dirty="0" smtClean="0">
                <a:solidFill>
                  <a:srgbClr val="00B0F0"/>
                </a:solidFill>
                <a:latin typeface="Roboto"/>
                <a:ea typeface="Roboto"/>
                <a:cs typeface="Roboto"/>
                <a:sym typeface="Roboto"/>
              </a:rPr>
              <a:t> en Bootstrap 5</a:t>
            </a:r>
            <a:endParaRPr sz="4000" b="0" dirty="0">
              <a:solidFill>
                <a:srgbClr val="00B0F0"/>
              </a:solidFill>
              <a:latin typeface="Roboto"/>
              <a:ea typeface="Roboto"/>
              <a:cs typeface="Roboto"/>
              <a:sym typeface="Roboto"/>
            </a:endParaRPr>
          </a:p>
        </p:txBody>
      </p:sp>
      <p:sp>
        <p:nvSpPr>
          <p:cNvPr id="2" name="Rectángulo 1"/>
          <p:cNvSpPr/>
          <p:nvPr/>
        </p:nvSpPr>
        <p:spPr>
          <a:xfrm>
            <a:off x="401048" y="833100"/>
            <a:ext cx="11389904" cy="1384995"/>
          </a:xfrm>
          <a:prstGeom prst="rect">
            <a:avLst/>
          </a:prstGeom>
        </p:spPr>
        <p:txBody>
          <a:bodyPr wrap="square">
            <a:spAutoFit/>
          </a:bodyPr>
          <a:lstStyle/>
          <a:p>
            <a:pPr algn="ctr"/>
            <a:r>
              <a:rPr lang="es-MX" sz="2800" dirty="0" err="1" smtClean="0">
                <a:solidFill>
                  <a:srgbClr val="00B050"/>
                </a:solidFill>
              </a:rPr>
              <a:t>Carousel</a:t>
            </a:r>
            <a:r>
              <a:rPr lang="es-MX" sz="2800" dirty="0" smtClean="0">
                <a:solidFill>
                  <a:srgbClr val="00B050"/>
                </a:solidFill>
              </a:rPr>
              <a:t> en Bootstrap:</a:t>
            </a:r>
          </a:p>
          <a:p>
            <a:pPr algn="ctr"/>
            <a:r>
              <a:rPr lang="es-MX" sz="2800" dirty="0" smtClean="0">
                <a:solidFill>
                  <a:schemeClr val="bg1"/>
                </a:solidFill>
              </a:rPr>
              <a:t>Se trata de una galería de imágenes con desplazamiento indicadores y botones para poder interactuar</a:t>
            </a:r>
          </a:p>
        </p:txBody>
      </p:sp>
      <p:pic>
        <p:nvPicPr>
          <p:cNvPr id="3" name="Imagen 2"/>
          <p:cNvPicPr>
            <a:picLocks noChangeAspect="1"/>
          </p:cNvPicPr>
          <p:nvPr/>
        </p:nvPicPr>
        <p:blipFill>
          <a:blip r:embed="rId3"/>
          <a:stretch>
            <a:fillRect/>
          </a:stretch>
        </p:blipFill>
        <p:spPr>
          <a:xfrm>
            <a:off x="1834095" y="2177740"/>
            <a:ext cx="8523809" cy="3942857"/>
          </a:xfrm>
          <a:prstGeom prst="rect">
            <a:avLst/>
          </a:prstGeom>
        </p:spPr>
      </p:pic>
    </p:spTree>
    <p:extLst>
      <p:ext uri="{BB962C8B-B14F-4D97-AF65-F5344CB8AC3E}">
        <p14:creationId xmlns:p14="http://schemas.microsoft.com/office/powerpoint/2010/main" val="1253361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Que es un </a:t>
            </a:r>
            <a:r>
              <a:rPr lang="es-AR" sz="4000" dirty="0" err="1" smtClean="0">
                <a:solidFill>
                  <a:srgbClr val="00B0F0"/>
                </a:solidFill>
                <a:latin typeface="Roboto"/>
                <a:ea typeface="Roboto"/>
                <a:cs typeface="Roboto"/>
                <a:sym typeface="Roboto"/>
              </a:rPr>
              <a:t>framework</a:t>
            </a:r>
            <a:r>
              <a:rPr lang="es-AR" sz="4000" dirty="0" smtClean="0">
                <a:solidFill>
                  <a:srgbClr val="00B0F0"/>
                </a:solidFill>
                <a:latin typeface="Roboto"/>
                <a:ea typeface="Roboto"/>
                <a:cs typeface="Roboto"/>
                <a:sym typeface="Roboto"/>
              </a:rPr>
              <a:t>?</a:t>
            </a:r>
            <a:endParaRPr sz="4000" b="0" dirty="0">
              <a:solidFill>
                <a:srgbClr val="00B0F0"/>
              </a:solidFill>
              <a:latin typeface="Roboto"/>
              <a:ea typeface="Roboto"/>
              <a:cs typeface="Roboto"/>
              <a:sym typeface="Roboto"/>
            </a:endParaRPr>
          </a:p>
        </p:txBody>
      </p:sp>
      <p:sp>
        <p:nvSpPr>
          <p:cNvPr id="3" name="Rectángulo 2"/>
          <p:cNvSpPr/>
          <p:nvPr/>
        </p:nvSpPr>
        <p:spPr>
          <a:xfrm>
            <a:off x="755073" y="1376509"/>
            <a:ext cx="10681854" cy="3046988"/>
          </a:xfrm>
          <a:prstGeom prst="rect">
            <a:avLst/>
          </a:prstGeom>
        </p:spPr>
        <p:txBody>
          <a:bodyPr wrap="square">
            <a:spAutoFit/>
          </a:bodyPr>
          <a:lstStyle/>
          <a:p>
            <a:r>
              <a:rPr lang="es-MX" sz="3200" dirty="0">
                <a:solidFill>
                  <a:schemeClr val="bg1"/>
                </a:solidFill>
                <a:latin typeface="Roboto" panose="020B0604020202020204" charset="0"/>
                <a:ea typeface="Roboto" panose="020B0604020202020204" charset="0"/>
              </a:rPr>
              <a:t>Un </a:t>
            </a:r>
            <a:r>
              <a:rPr lang="es-MX" sz="3200" dirty="0" err="1">
                <a:solidFill>
                  <a:schemeClr val="bg1"/>
                </a:solidFill>
                <a:latin typeface="Roboto" panose="020B0604020202020204" charset="0"/>
                <a:ea typeface="Roboto" panose="020B0604020202020204" charset="0"/>
              </a:rPr>
              <a:t>framework</a:t>
            </a:r>
            <a:r>
              <a:rPr lang="es-MX" sz="3200" dirty="0">
                <a:solidFill>
                  <a:schemeClr val="bg1"/>
                </a:solidFill>
                <a:latin typeface="Roboto" panose="020B0604020202020204" charset="0"/>
                <a:ea typeface="Roboto" panose="020B0604020202020204" charset="0"/>
              </a:rPr>
              <a:t> es un marco o esquema de trabajo generalmente utilizado por programadores para realizar el desarrollo de software. Utilizar un </a:t>
            </a:r>
            <a:r>
              <a:rPr lang="es-MX" sz="3200" dirty="0" err="1">
                <a:solidFill>
                  <a:schemeClr val="bg1"/>
                </a:solidFill>
                <a:latin typeface="Roboto" panose="020B0604020202020204" charset="0"/>
                <a:ea typeface="Roboto" panose="020B0604020202020204" charset="0"/>
              </a:rPr>
              <a:t>framework</a:t>
            </a:r>
            <a:r>
              <a:rPr lang="es-MX" sz="3200" dirty="0">
                <a:solidFill>
                  <a:schemeClr val="bg1"/>
                </a:solidFill>
                <a:latin typeface="Roboto" panose="020B0604020202020204" charset="0"/>
                <a:ea typeface="Roboto" panose="020B0604020202020204" charset="0"/>
              </a:rPr>
              <a:t> permite agilizar los procesos de desarrollo ya que evita tener que escribir código de forma repetitiva, asegura unas buenas prácticas y la consistencia del </a:t>
            </a:r>
            <a:r>
              <a:rPr lang="es-MX" sz="3200" dirty="0" smtClean="0">
                <a:solidFill>
                  <a:schemeClr val="bg1"/>
                </a:solidFill>
                <a:latin typeface="Roboto" panose="020B0604020202020204" charset="0"/>
                <a:ea typeface="Roboto" panose="020B0604020202020204" charset="0"/>
              </a:rPr>
              <a:t>código.</a:t>
            </a:r>
            <a:endParaRPr lang="en-US" sz="32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056449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err="1" smtClean="0">
                <a:solidFill>
                  <a:srgbClr val="00B0F0"/>
                </a:solidFill>
                <a:latin typeface="Roboto"/>
                <a:ea typeface="Roboto"/>
                <a:cs typeface="Roboto"/>
                <a:sym typeface="Roboto"/>
              </a:rPr>
              <a:t>Slides</a:t>
            </a:r>
            <a:r>
              <a:rPr lang="es-AR" sz="4000" dirty="0" smtClean="0">
                <a:solidFill>
                  <a:srgbClr val="00B0F0"/>
                </a:solidFill>
                <a:latin typeface="Roboto"/>
                <a:ea typeface="Roboto"/>
                <a:cs typeface="Roboto"/>
                <a:sym typeface="Roboto"/>
              </a:rPr>
              <a:t> en Bootstrap 5</a:t>
            </a:r>
            <a:endParaRPr sz="4000" b="0" dirty="0">
              <a:solidFill>
                <a:srgbClr val="00B0F0"/>
              </a:solidFill>
              <a:latin typeface="Roboto"/>
              <a:ea typeface="Roboto"/>
              <a:cs typeface="Roboto"/>
              <a:sym typeface="Roboto"/>
            </a:endParaRPr>
          </a:p>
        </p:txBody>
      </p:sp>
      <p:sp>
        <p:nvSpPr>
          <p:cNvPr id="2" name="Rectángulo 1"/>
          <p:cNvSpPr/>
          <p:nvPr/>
        </p:nvSpPr>
        <p:spPr>
          <a:xfrm>
            <a:off x="401048" y="833100"/>
            <a:ext cx="11389904" cy="5447645"/>
          </a:xfrm>
          <a:prstGeom prst="rect">
            <a:avLst/>
          </a:prstGeom>
        </p:spPr>
        <p:txBody>
          <a:bodyPr wrap="square">
            <a:spAutoFit/>
          </a:bodyPr>
          <a:lstStyle/>
          <a:p>
            <a:r>
              <a:rPr lang="es-MX" sz="2800" dirty="0" err="1" smtClean="0">
                <a:solidFill>
                  <a:srgbClr val="00B050"/>
                </a:solidFill>
              </a:rPr>
              <a:t>Codigo</a:t>
            </a:r>
            <a:r>
              <a:rPr lang="es-MX" sz="2800" dirty="0" smtClean="0">
                <a:solidFill>
                  <a:srgbClr val="00B050"/>
                </a:solidFill>
              </a:rPr>
              <a:t> de un </a:t>
            </a:r>
            <a:r>
              <a:rPr lang="es-MX" sz="2800" dirty="0" err="1" smtClean="0">
                <a:solidFill>
                  <a:srgbClr val="00B050"/>
                </a:solidFill>
              </a:rPr>
              <a:t>carousel</a:t>
            </a:r>
            <a:r>
              <a:rPr lang="es-MX" sz="2800" dirty="0" smtClean="0">
                <a:solidFill>
                  <a:srgbClr val="00B050"/>
                </a:solidFill>
              </a:rPr>
              <a:t> en Bootstrap:</a:t>
            </a:r>
          </a:p>
          <a:p>
            <a:r>
              <a:rPr lang="es-MX" sz="1600" dirty="0" smtClean="0">
                <a:solidFill>
                  <a:schemeClr val="bg1"/>
                </a:solidFill>
              </a:rPr>
              <a:t>&lt;</a:t>
            </a:r>
            <a:r>
              <a:rPr lang="es-MX" sz="1600" dirty="0">
                <a:solidFill>
                  <a:schemeClr val="bg1"/>
                </a:solidFill>
              </a:rPr>
              <a:t>div id="demo" </a:t>
            </a:r>
            <a:r>
              <a:rPr lang="es-MX" sz="1600" dirty="0" err="1">
                <a:solidFill>
                  <a:schemeClr val="bg1"/>
                </a:solidFill>
              </a:rPr>
              <a:t>class</a:t>
            </a:r>
            <a:r>
              <a:rPr lang="es-MX" sz="1600" dirty="0">
                <a:solidFill>
                  <a:schemeClr val="bg1"/>
                </a:solidFill>
              </a:rPr>
              <a:t>="</a:t>
            </a:r>
            <a:r>
              <a:rPr lang="es-MX" sz="1600" dirty="0" err="1">
                <a:solidFill>
                  <a:schemeClr val="bg1"/>
                </a:solidFill>
              </a:rPr>
              <a:t>carousel</a:t>
            </a:r>
            <a:r>
              <a:rPr lang="es-MX" sz="1600" dirty="0">
                <a:solidFill>
                  <a:schemeClr val="bg1"/>
                </a:solidFill>
              </a:rPr>
              <a:t> </a:t>
            </a:r>
            <a:r>
              <a:rPr lang="es-MX" sz="1600" dirty="0" err="1">
                <a:solidFill>
                  <a:schemeClr val="bg1"/>
                </a:solidFill>
              </a:rPr>
              <a:t>slide</a:t>
            </a:r>
            <a:r>
              <a:rPr lang="es-MX" sz="1600" dirty="0">
                <a:solidFill>
                  <a:schemeClr val="bg1"/>
                </a:solidFill>
              </a:rPr>
              <a:t>" data-bs-</a:t>
            </a:r>
            <a:r>
              <a:rPr lang="es-MX" sz="1600" dirty="0" err="1">
                <a:solidFill>
                  <a:schemeClr val="bg1"/>
                </a:solidFill>
              </a:rPr>
              <a:t>ride</a:t>
            </a:r>
            <a:r>
              <a:rPr lang="es-MX" sz="1600" dirty="0">
                <a:solidFill>
                  <a:schemeClr val="bg1"/>
                </a:solidFill>
              </a:rPr>
              <a:t>="</a:t>
            </a:r>
            <a:r>
              <a:rPr lang="es-MX" sz="1600" dirty="0" err="1">
                <a:solidFill>
                  <a:schemeClr val="bg1"/>
                </a:solidFill>
              </a:rPr>
              <a:t>carousel</a:t>
            </a:r>
            <a:r>
              <a:rPr lang="es-MX" sz="1600" dirty="0">
                <a:solidFill>
                  <a:schemeClr val="bg1"/>
                </a:solidFill>
              </a:rPr>
              <a:t>"&gt;</a:t>
            </a:r>
          </a:p>
          <a:p>
            <a:r>
              <a:rPr lang="es-MX" sz="1600" dirty="0" smtClean="0">
                <a:solidFill>
                  <a:schemeClr val="bg1"/>
                </a:solidFill>
              </a:rPr>
              <a:t>&lt;</a:t>
            </a:r>
            <a:r>
              <a:rPr lang="es-MX" sz="1600" dirty="0">
                <a:solidFill>
                  <a:schemeClr val="bg1"/>
                </a:solidFill>
              </a:rPr>
              <a:t>div </a:t>
            </a:r>
            <a:r>
              <a:rPr lang="es-MX" sz="1600" dirty="0" err="1">
                <a:solidFill>
                  <a:schemeClr val="bg1"/>
                </a:solidFill>
              </a:rPr>
              <a:t>class</a:t>
            </a:r>
            <a:r>
              <a:rPr lang="es-MX" sz="1600" dirty="0">
                <a:solidFill>
                  <a:schemeClr val="bg1"/>
                </a:solidFill>
              </a:rPr>
              <a:t>="</a:t>
            </a:r>
            <a:r>
              <a:rPr lang="es-MX" sz="1600" dirty="0" err="1">
                <a:solidFill>
                  <a:schemeClr val="bg1"/>
                </a:solidFill>
              </a:rPr>
              <a:t>carousel-indicators</a:t>
            </a:r>
            <a:r>
              <a:rPr lang="es-MX" sz="1600" dirty="0">
                <a:solidFill>
                  <a:schemeClr val="bg1"/>
                </a:solidFill>
              </a:rPr>
              <a:t>"&gt;</a:t>
            </a:r>
          </a:p>
          <a:p>
            <a:r>
              <a:rPr lang="es-MX" sz="1600" dirty="0">
                <a:solidFill>
                  <a:schemeClr val="bg1"/>
                </a:solidFill>
              </a:rPr>
              <a:t>    &lt;</a:t>
            </a:r>
            <a:r>
              <a:rPr lang="es-MX" sz="1600" dirty="0" err="1">
                <a:solidFill>
                  <a:schemeClr val="bg1"/>
                </a:solidFill>
              </a:rPr>
              <a:t>button</a:t>
            </a:r>
            <a:r>
              <a:rPr lang="es-MX" sz="1600" dirty="0">
                <a:solidFill>
                  <a:schemeClr val="bg1"/>
                </a:solidFill>
              </a:rPr>
              <a:t> </a:t>
            </a:r>
            <a:r>
              <a:rPr lang="es-MX" sz="1600" dirty="0" err="1">
                <a:solidFill>
                  <a:schemeClr val="bg1"/>
                </a:solidFill>
              </a:rPr>
              <a:t>type</a:t>
            </a:r>
            <a:r>
              <a:rPr lang="es-MX" sz="1600" dirty="0">
                <a:solidFill>
                  <a:schemeClr val="bg1"/>
                </a:solidFill>
              </a:rPr>
              <a:t>="</a:t>
            </a:r>
            <a:r>
              <a:rPr lang="es-MX" sz="1600" dirty="0" err="1">
                <a:solidFill>
                  <a:schemeClr val="bg1"/>
                </a:solidFill>
              </a:rPr>
              <a:t>button</a:t>
            </a:r>
            <a:r>
              <a:rPr lang="es-MX" sz="1600" dirty="0">
                <a:solidFill>
                  <a:schemeClr val="bg1"/>
                </a:solidFill>
              </a:rPr>
              <a:t>" data-bs-target="#demo" data-bs-</a:t>
            </a:r>
            <a:r>
              <a:rPr lang="es-MX" sz="1600" dirty="0" err="1">
                <a:solidFill>
                  <a:schemeClr val="bg1"/>
                </a:solidFill>
              </a:rPr>
              <a:t>slide</a:t>
            </a:r>
            <a:r>
              <a:rPr lang="es-MX" sz="1600" dirty="0">
                <a:solidFill>
                  <a:schemeClr val="bg1"/>
                </a:solidFill>
              </a:rPr>
              <a:t>-to="0" </a:t>
            </a:r>
            <a:r>
              <a:rPr lang="es-MX" sz="1600" dirty="0" err="1">
                <a:solidFill>
                  <a:schemeClr val="bg1"/>
                </a:solidFill>
              </a:rPr>
              <a:t>class</a:t>
            </a:r>
            <a:r>
              <a:rPr lang="es-MX" sz="1600" dirty="0">
                <a:solidFill>
                  <a:schemeClr val="bg1"/>
                </a:solidFill>
              </a:rPr>
              <a:t>="active"&gt;&lt;/</a:t>
            </a:r>
            <a:r>
              <a:rPr lang="es-MX" sz="1600" dirty="0" err="1">
                <a:solidFill>
                  <a:schemeClr val="bg1"/>
                </a:solidFill>
              </a:rPr>
              <a:t>button</a:t>
            </a:r>
            <a:r>
              <a:rPr lang="es-MX" sz="1600" dirty="0">
                <a:solidFill>
                  <a:schemeClr val="bg1"/>
                </a:solidFill>
              </a:rPr>
              <a:t>&gt;</a:t>
            </a:r>
          </a:p>
          <a:p>
            <a:r>
              <a:rPr lang="es-MX" sz="1600" dirty="0">
                <a:solidFill>
                  <a:schemeClr val="bg1"/>
                </a:solidFill>
              </a:rPr>
              <a:t>    &lt;</a:t>
            </a:r>
            <a:r>
              <a:rPr lang="es-MX" sz="1600" dirty="0" err="1">
                <a:solidFill>
                  <a:schemeClr val="bg1"/>
                </a:solidFill>
              </a:rPr>
              <a:t>button</a:t>
            </a:r>
            <a:r>
              <a:rPr lang="es-MX" sz="1600" dirty="0">
                <a:solidFill>
                  <a:schemeClr val="bg1"/>
                </a:solidFill>
              </a:rPr>
              <a:t> </a:t>
            </a:r>
            <a:r>
              <a:rPr lang="es-MX" sz="1600" dirty="0" err="1">
                <a:solidFill>
                  <a:schemeClr val="bg1"/>
                </a:solidFill>
              </a:rPr>
              <a:t>type</a:t>
            </a:r>
            <a:r>
              <a:rPr lang="es-MX" sz="1600" dirty="0">
                <a:solidFill>
                  <a:schemeClr val="bg1"/>
                </a:solidFill>
              </a:rPr>
              <a:t>="</a:t>
            </a:r>
            <a:r>
              <a:rPr lang="es-MX" sz="1600" dirty="0" err="1">
                <a:solidFill>
                  <a:schemeClr val="bg1"/>
                </a:solidFill>
              </a:rPr>
              <a:t>button</a:t>
            </a:r>
            <a:r>
              <a:rPr lang="es-MX" sz="1600" dirty="0">
                <a:solidFill>
                  <a:schemeClr val="bg1"/>
                </a:solidFill>
              </a:rPr>
              <a:t>" data-bs-target="#demo" data-bs-</a:t>
            </a:r>
            <a:r>
              <a:rPr lang="es-MX" sz="1600" dirty="0" err="1">
                <a:solidFill>
                  <a:schemeClr val="bg1"/>
                </a:solidFill>
              </a:rPr>
              <a:t>slide</a:t>
            </a:r>
            <a:r>
              <a:rPr lang="es-MX" sz="1600" dirty="0">
                <a:solidFill>
                  <a:schemeClr val="bg1"/>
                </a:solidFill>
              </a:rPr>
              <a:t>-to="1"&gt;&lt;/</a:t>
            </a:r>
            <a:r>
              <a:rPr lang="es-MX" sz="1600" dirty="0" err="1">
                <a:solidFill>
                  <a:schemeClr val="bg1"/>
                </a:solidFill>
              </a:rPr>
              <a:t>button</a:t>
            </a:r>
            <a:r>
              <a:rPr lang="es-MX" sz="1600" dirty="0">
                <a:solidFill>
                  <a:schemeClr val="bg1"/>
                </a:solidFill>
              </a:rPr>
              <a:t>&gt;</a:t>
            </a:r>
          </a:p>
          <a:p>
            <a:r>
              <a:rPr lang="es-MX" sz="1600" dirty="0" smtClean="0">
                <a:solidFill>
                  <a:schemeClr val="bg1"/>
                </a:solidFill>
              </a:rPr>
              <a:t> &lt;/</a:t>
            </a:r>
            <a:r>
              <a:rPr lang="es-MX" sz="1600" dirty="0">
                <a:solidFill>
                  <a:schemeClr val="bg1"/>
                </a:solidFill>
              </a:rPr>
              <a:t>div&gt;</a:t>
            </a:r>
          </a:p>
          <a:p>
            <a:r>
              <a:rPr lang="es-MX" sz="1600" dirty="0" smtClean="0">
                <a:solidFill>
                  <a:schemeClr val="bg1"/>
                </a:solidFill>
              </a:rPr>
              <a:t> &lt;</a:t>
            </a:r>
            <a:r>
              <a:rPr lang="es-MX" sz="1600" dirty="0">
                <a:solidFill>
                  <a:schemeClr val="bg1"/>
                </a:solidFill>
              </a:rPr>
              <a:t>div </a:t>
            </a:r>
            <a:r>
              <a:rPr lang="es-MX" sz="1600" dirty="0" err="1">
                <a:solidFill>
                  <a:schemeClr val="bg1"/>
                </a:solidFill>
              </a:rPr>
              <a:t>class</a:t>
            </a:r>
            <a:r>
              <a:rPr lang="es-MX" sz="1600" dirty="0">
                <a:solidFill>
                  <a:schemeClr val="bg1"/>
                </a:solidFill>
              </a:rPr>
              <a:t>="</a:t>
            </a:r>
            <a:r>
              <a:rPr lang="es-MX" sz="1600" dirty="0" err="1">
                <a:solidFill>
                  <a:schemeClr val="bg1"/>
                </a:solidFill>
              </a:rPr>
              <a:t>carousel-inner</a:t>
            </a:r>
            <a:r>
              <a:rPr lang="es-MX" sz="1600" dirty="0">
                <a:solidFill>
                  <a:schemeClr val="bg1"/>
                </a:solidFill>
              </a:rPr>
              <a:t>"&gt;</a:t>
            </a:r>
          </a:p>
          <a:p>
            <a:r>
              <a:rPr lang="es-MX" sz="1600" dirty="0">
                <a:solidFill>
                  <a:schemeClr val="bg1"/>
                </a:solidFill>
              </a:rPr>
              <a:t>    &lt;div </a:t>
            </a:r>
            <a:r>
              <a:rPr lang="es-MX" sz="1600" dirty="0" err="1">
                <a:solidFill>
                  <a:schemeClr val="bg1"/>
                </a:solidFill>
              </a:rPr>
              <a:t>class</a:t>
            </a:r>
            <a:r>
              <a:rPr lang="es-MX" sz="1600" dirty="0">
                <a:solidFill>
                  <a:schemeClr val="bg1"/>
                </a:solidFill>
              </a:rPr>
              <a:t>="</a:t>
            </a:r>
            <a:r>
              <a:rPr lang="es-MX" sz="1600" dirty="0" err="1">
                <a:solidFill>
                  <a:schemeClr val="bg1"/>
                </a:solidFill>
              </a:rPr>
              <a:t>carousel-item</a:t>
            </a:r>
            <a:r>
              <a:rPr lang="es-MX" sz="1600" dirty="0">
                <a:solidFill>
                  <a:schemeClr val="bg1"/>
                </a:solidFill>
              </a:rPr>
              <a:t> active"&gt;</a:t>
            </a:r>
          </a:p>
          <a:p>
            <a:r>
              <a:rPr lang="es-MX" sz="1600" dirty="0">
                <a:solidFill>
                  <a:schemeClr val="bg1"/>
                </a:solidFill>
              </a:rPr>
              <a:t>      &lt;img </a:t>
            </a:r>
            <a:r>
              <a:rPr lang="es-MX" sz="1600" dirty="0" err="1">
                <a:solidFill>
                  <a:schemeClr val="bg1"/>
                </a:solidFill>
              </a:rPr>
              <a:t>src</a:t>
            </a:r>
            <a:r>
              <a:rPr lang="es-MX" sz="1600" dirty="0">
                <a:solidFill>
                  <a:schemeClr val="bg1"/>
                </a:solidFill>
              </a:rPr>
              <a:t>="la.jpg" </a:t>
            </a:r>
            <a:r>
              <a:rPr lang="es-MX" sz="1600" dirty="0" err="1">
                <a:solidFill>
                  <a:schemeClr val="bg1"/>
                </a:solidFill>
              </a:rPr>
              <a:t>alt</a:t>
            </a:r>
            <a:r>
              <a:rPr lang="es-MX" sz="1600" dirty="0">
                <a:solidFill>
                  <a:schemeClr val="bg1"/>
                </a:solidFill>
              </a:rPr>
              <a:t>="Los </a:t>
            </a:r>
            <a:r>
              <a:rPr lang="es-MX" sz="1600" dirty="0" err="1">
                <a:solidFill>
                  <a:schemeClr val="bg1"/>
                </a:solidFill>
              </a:rPr>
              <a:t>Angeles</a:t>
            </a:r>
            <a:r>
              <a:rPr lang="es-MX" sz="1600" dirty="0">
                <a:solidFill>
                  <a:schemeClr val="bg1"/>
                </a:solidFill>
              </a:rPr>
              <a:t>" </a:t>
            </a:r>
            <a:r>
              <a:rPr lang="es-MX" sz="1600" dirty="0" err="1">
                <a:solidFill>
                  <a:schemeClr val="bg1"/>
                </a:solidFill>
              </a:rPr>
              <a:t>class</a:t>
            </a:r>
            <a:r>
              <a:rPr lang="es-MX" sz="1600" dirty="0">
                <a:solidFill>
                  <a:schemeClr val="bg1"/>
                </a:solidFill>
              </a:rPr>
              <a:t>="d-block w-100"&gt;</a:t>
            </a:r>
          </a:p>
          <a:p>
            <a:r>
              <a:rPr lang="es-MX" sz="1600" dirty="0">
                <a:solidFill>
                  <a:schemeClr val="bg1"/>
                </a:solidFill>
              </a:rPr>
              <a:t>    &lt;/div&gt;</a:t>
            </a:r>
          </a:p>
          <a:p>
            <a:r>
              <a:rPr lang="es-MX" sz="1600" dirty="0">
                <a:solidFill>
                  <a:schemeClr val="bg1"/>
                </a:solidFill>
              </a:rPr>
              <a:t>    &lt;div </a:t>
            </a:r>
            <a:r>
              <a:rPr lang="es-MX" sz="1600" dirty="0" err="1">
                <a:solidFill>
                  <a:schemeClr val="bg1"/>
                </a:solidFill>
              </a:rPr>
              <a:t>class</a:t>
            </a:r>
            <a:r>
              <a:rPr lang="es-MX" sz="1600" dirty="0">
                <a:solidFill>
                  <a:schemeClr val="bg1"/>
                </a:solidFill>
              </a:rPr>
              <a:t>="</a:t>
            </a:r>
            <a:r>
              <a:rPr lang="es-MX" sz="1600" dirty="0" err="1">
                <a:solidFill>
                  <a:schemeClr val="bg1"/>
                </a:solidFill>
              </a:rPr>
              <a:t>carousel-item</a:t>
            </a:r>
            <a:r>
              <a:rPr lang="es-MX" sz="1600" dirty="0">
                <a:solidFill>
                  <a:schemeClr val="bg1"/>
                </a:solidFill>
              </a:rPr>
              <a:t>"&gt;</a:t>
            </a:r>
          </a:p>
          <a:p>
            <a:r>
              <a:rPr lang="es-MX" sz="1600" dirty="0">
                <a:solidFill>
                  <a:schemeClr val="bg1"/>
                </a:solidFill>
              </a:rPr>
              <a:t>      &lt;img </a:t>
            </a:r>
            <a:r>
              <a:rPr lang="es-MX" sz="1600" dirty="0" err="1">
                <a:solidFill>
                  <a:schemeClr val="bg1"/>
                </a:solidFill>
              </a:rPr>
              <a:t>src</a:t>
            </a:r>
            <a:r>
              <a:rPr lang="es-MX" sz="1600" dirty="0">
                <a:solidFill>
                  <a:schemeClr val="bg1"/>
                </a:solidFill>
              </a:rPr>
              <a:t>="chicago.jpg" </a:t>
            </a:r>
            <a:r>
              <a:rPr lang="es-MX" sz="1600" dirty="0" err="1">
                <a:solidFill>
                  <a:schemeClr val="bg1"/>
                </a:solidFill>
              </a:rPr>
              <a:t>alt</a:t>
            </a:r>
            <a:r>
              <a:rPr lang="es-MX" sz="1600" dirty="0">
                <a:solidFill>
                  <a:schemeClr val="bg1"/>
                </a:solidFill>
              </a:rPr>
              <a:t>="Chicago" </a:t>
            </a:r>
            <a:r>
              <a:rPr lang="es-MX" sz="1600" dirty="0" err="1">
                <a:solidFill>
                  <a:schemeClr val="bg1"/>
                </a:solidFill>
              </a:rPr>
              <a:t>class</a:t>
            </a:r>
            <a:r>
              <a:rPr lang="es-MX" sz="1600" dirty="0">
                <a:solidFill>
                  <a:schemeClr val="bg1"/>
                </a:solidFill>
              </a:rPr>
              <a:t>="d-block w-100"&gt;</a:t>
            </a:r>
          </a:p>
          <a:p>
            <a:r>
              <a:rPr lang="es-MX" sz="1600" dirty="0">
                <a:solidFill>
                  <a:schemeClr val="bg1"/>
                </a:solidFill>
              </a:rPr>
              <a:t>    &lt;/div&gt;</a:t>
            </a:r>
          </a:p>
          <a:p>
            <a:r>
              <a:rPr lang="es-MX" sz="1600" dirty="0" smtClean="0">
                <a:solidFill>
                  <a:schemeClr val="bg1"/>
                </a:solidFill>
              </a:rPr>
              <a:t>  &lt;/</a:t>
            </a:r>
            <a:r>
              <a:rPr lang="es-MX" sz="1600" dirty="0">
                <a:solidFill>
                  <a:schemeClr val="bg1"/>
                </a:solidFill>
              </a:rPr>
              <a:t>div</a:t>
            </a:r>
            <a:r>
              <a:rPr lang="es-MX" sz="1600" dirty="0" smtClean="0">
                <a:solidFill>
                  <a:schemeClr val="bg1"/>
                </a:solidFill>
              </a:rPr>
              <a:t>&gt;</a:t>
            </a:r>
          </a:p>
          <a:p>
            <a:r>
              <a:rPr lang="es-MX" sz="1600" dirty="0">
                <a:solidFill>
                  <a:schemeClr val="bg1"/>
                </a:solidFill>
              </a:rPr>
              <a:t> </a:t>
            </a:r>
            <a:r>
              <a:rPr lang="es-MX" sz="1600" dirty="0" smtClean="0">
                <a:solidFill>
                  <a:schemeClr val="bg1"/>
                </a:solidFill>
              </a:rPr>
              <a:t> &lt;</a:t>
            </a:r>
            <a:r>
              <a:rPr lang="es-MX" sz="1600" dirty="0" err="1">
                <a:solidFill>
                  <a:schemeClr val="bg1"/>
                </a:solidFill>
              </a:rPr>
              <a:t>button</a:t>
            </a:r>
            <a:r>
              <a:rPr lang="es-MX" sz="1600" dirty="0">
                <a:solidFill>
                  <a:schemeClr val="bg1"/>
                </a:solidFill>
              </a:rPr>
              <a:t> </a:t>
            </a:r>
            <a:r>
              <a:rPr lang="es-MX" sz="1600" dirty="0" err="1">
                <a:solidFill>
                  <a:schemeClr val="bg1"/>
                </a:solidFill>
              </a:rPr>
              <a:t>class</a:t>
            </a:r>
            <a:r>
              <a:rPr lang="es-MX" sz="1600" dirty="0">
                <a:solidFill>
                  <a:schemeClr val="bg1"/>
                </a:solidFill>
              </a:rPr>
              <a:t>="</a:t>
            </a:r>
            <a:r>
              <a:rPr lang="es-MX" sz="1600" dirty="0" err="1">
                <a:solidFill>
                  <a:schemeClr val="bg1"/>
                </a:solidFill>
              </a:rPr>
              <a:t>carousel</a:t>
            </a:r>
            <a:r>
              <a:rPr lang="es-MX" sz="1600" dirty="0">
                <a:solidFill>
                  <a:schemeClr val="bg1"/>
                </a:solidFill>
              </a:rPr>
              <a:t>-control-</a:t>
            </a:r>
            <a:r>
              <a:rPr lang="es-MX" sz="1600" dirty="0" err="1">
                <a:solidFill>
                  <a:schemeClr val="bg1"/>
                </a:solidFill>
              </a:rPr>
              <a:t>prev</a:t>
            </a:r>
            <a:r>
              <a:rPr lang="es-MX" sz="1600" dirty="0">
                <a:solidFill>
                  <a:schemeClr val="bg1"/>
                </a:solidFill>
              </a:rPr>
              <a:t>" </a:t>
            </a:r>
            <a:r>
              <a:rPr lang="es-MX" sz="1600" dirty="0" err="1">
                <a:solidFill>
                  <a:schemeClr val="bg1"/>
                </a:solidFill>
              </a:rPr>
              <a:t>type</a:t>
            </a:r>
            <a:r>
              <a:rPr lang="es-MX" sz="1600" dirty="0">
                <a:solidFill>
                  <a:schemeClr val="bg1"/>
                </a:solidFill>
              </a:rPr>
              <a:t>="</a:t>
            </a:r>
            <a:r>
              <a:rPr lang="es-MX" sz="1600" dirty="0" err="1">
                <a:solidFill>
                  <a:schemeClr val="bg1"/>
                </a:solidFill>
              </a:rPr>
              <a:t>button</a:t>
            </a:r>
            <a:r>
              <a:rPr lang="es-MX" sz="1600" dirty="0">
                <a:solidFill>
                  <a:schemeClr val="bg1"/>
                </a:solidFill>
              </a:rPr>
              <a:t>" data-bs-target="#demo" data-bs-</a:t>
            </a:r>
            <a:r>
              <a:rPr lang="es-MX" sz="1600" dirty="0" err="1">
                <a:solidFill>
                  <a:schemeClr val="bg1"/>
                </a:solidFill>
              </a:rPr>
              <a:t>slide</a:t>
            </a:r>
            <a:r>
              <a:rPr lang="es-MX" sz="1600" dirty="0">
                <a:solidFill>
                  <a:schemeClr val="bg1"/>
                </a:solidFill>
              </a:rPr>
              <a:t>="</a:t>
            </a:r>
            <a:r>
              <a:rPr lang="es-MX" sz="1600" dirty="0" err="1">
                <a:solidFill>
                  <a:schemeClr val="bg1"/>
                </a:solidFill>
              </a:rPr>
              <a:t>prev</a:t>
            </a:r>
            <a:r>
              <a:rPr lang="es-MX" sz="1600" dirty="0">
                <a:solidFill>
                  <a:schemeClr val="bg1"/>
                </a:solidFill>
              </a:rPr>
              <a:t>"&gt;</a:t>
            </a:r>
          </a:p>
          <a:p>
            <a:r>
              <a:rPr lang="es-MX" sz="1600" dirty="0">
                <a:solidFill>
                  <a:schemeClr val="bg1"/>
                </a:solidFill>
              </a:rPr>
              <a:t>    &lt;</a:t>
            </a:r>
            <a:r>
              <a:rPr lang="es-MX" sz="1600" dirty="0" err="1">
                <a:solidFill>
                  <a:schemeClr val="bg1"/>
                </a:solidFill>
              </a:rPr>
              <a:t>span</a:t>
            </a:r>
            <a:r>
              <a:rPr lang="es-MX" sz="1600" dirty="0">
                <a:solidFill>
                  <a:schemeClr val="bg1"/>
                </a:solidFill>
              </a:rPr>
              <a:t> </a:t>
            </a:r>
            <a:r>
              <a:rPr lang="es-MX" sz="1600" dirty="0" err="1">
                <a:solidFill>
                  <a:schemeClr val="bg1"/>
                </a:solidFill>
              </a:rPr>
              <a:t>class</a:t>
            </a:r>
            <a:r>
              <a:rPr lang="es-MX" sz="1600" dirty="0">
                <a:solidFill>
                  <a:schemeClr val="bg1"/>
                </a:solidFill>
              </a:rPr>
              <a:t>="</a:t>
            </a:r>
            <a:r>
              <a:rPr lang="es-MX" sz="1600" dirty="0" err="1">
                <a:solidFill>
                  <a:schemeClr val="bg1"/>
                </a:solidFill>
              </a:rPr>
              <a:t>carousel</a:t>
            </a:r>
            <a:r>
              <a:rPr lang="es-MX" sz="1600" dirty="0">
                <a:solidFill>
                  <a:schemeClr val="bg1"/>
                </a:solidFill>
              </a:rPr>
              <a:t>-control-</a:t>
            </a:r>
            <a:r>
              <a:rPr lang="es-MX" sz="1600" dirty="0" err="1">
                <a:solidFill>
                  <a:schemeClr val="bg1"/>
                </a:solidFill>
              </a:rPr>
              <a:t>prev</a:t>
            </a:r>
            <a:r>
              <a:rPr lang="es-MX" sz="1600" dirty="0">
                <a:solidFill>
                  <a:schemeClr val="bg1"/>
                </a:solidFill>
              </a:rPr>
              <a:t>-</a:t>
            </a:r>
            <a:r>
              <a:rPr lang="es-MX" sz="1600" dirty="0" err="1">
                <a:solidFill>
                  <a:schemeClr val="bg1"/>
                </a:solidFill>
              </a:rPr>
              <a:t>icon</a:t>
            </a:r>
            <a:r>
              <a:rPr lang="es-MX" sz="1600" dirty="0">
                <a:solidFill>
                  <a:schemeClr val="bg1"/>
                </a:solidFill>
              </a:rPr>
              <a:t>"&gt;&lt;/</a:t>
            </a:r>
            <a:r>
              <a:rPr lang="es-MX" sz="1600" dirty="0" err="1">
                <a:solidFill>
                  <a:schemeClr val="bg1"/>
                </a:solidFill>
              </a:rPr>
              <a:t>span</a:t>
            </a:r>
            <a:r>
              <a:rPr lang="es-MX" sz="1600" dirty="0">
                <a:solidFill>
                  <a:schemeClr val="bg1"/>
                </a:solidFill>
              </a:rPr>
              <a:t>&gt;</a:t>
            </a:r>
          </a:p>
          <a:p>
            <a:r>
              <a:rPr lang="es-MX" sz="1600" dirty="0">
                <a:solidFill>
                  <a:schemeClr val="bg1"/>
                </a:solidFill>
              </a:rPr>
              <a:t>  &lt;/</a:t>
            </a:r>
            <a:r>
              <a:rPr lang="es-MX" sz="1600" dirty="0" err="1">
                <a:solidFill>
                  <a:schemeClr val="bg1"/>
                </a:solidFill>
              </a:rPr>
              <a:t>button</a:t>
            </a:r>
            <a:r>
              <a:rPr lang="es-MX" sz="1600" dirty="0">
                <a:solidFill>
                  <a:schemeClr val="bg1"/>
                </a:solidFill>
              </a:rPr>
              <a:t>&gt;</a:t>
            </a:r>
          </a:p>
          <a:p>
            <a:r>
              <a:rPr lang="es-MX" sz="1600" dirty="0">
                <a:solidFill>
                  <a:schemeClr val="bg1"/>
                </a:solidFill>
              </a:rPr>
              <a:t>  &lt;</a:t>
            </a:r>
            <a:r>
              <a:rPr lang="es-MX" sz="1600" dirty="0" err="1">
                <a:solidFill>
                  <a:schemeClr val="bg1"/>
                </a:solidFill>
              </a:rPr>
              <a:t>button</a:t>
            </a:r>
            <a:r>
              <a:rPr lang="es-MX" sz="1600" dirty="0">
                <a:solidFill>
                  <a:schemeClr val="bg1"/>
                </a:solidFill>
              </a:rPr>
              <a:t> </a:t>
            </a:r>
            <a:r>
              <a:rPr lang="es-MX" sz="1600" dirty="0" err="1">
                <a:solidFill>
                  <a:schemeClr val="bg1"/>
                </a:solidFill>
              </a:rPr>
              <a:t>class</a:t>
            </a:r>
            <a:r>
              <a:rPr lang="es-MX" sz="1600" dirty="0">
                <a:solidFill>
                  <a:schemeClr val="bg1"/>
                </a:solidFill>
              </a:rPr>
              <a:t>="</a:t>
            </a:r>
            <a:r>
              <a:rPr lang="es-MX" sz="1600" dirty="0" err="1">
                <a:solidFill>
                  <a:schemeClr val="bg1"/>
                </a:solidFill>
              </a:rPr>
              <a:t>carousel</a:t>
            </a:r>
            <a:r>
              <a:rPr lang="es-MX" sz="1600" dirty="0">
                <a:solidFill>
                  <a:schemeClr val="bg1"/>
                </a:solidFill>
              </a:rPr>
              <a:t>-control-</a:t>
            </a:r>
            <a:r>
              <a:rPr lang="es-MX" sz="1600" dirty="0" err="1">
                <a:solidFill>
                  <a:schemeClr val="bg1"/>
                </a:solidFill>
              </a:rPr>
              <a:t>next</a:t>
            </a:r>
            <a:r>
              <a:rPr lang="es-MX" sz="1600" dirty="0">
                <a:solidFill>
                  <a:schemeClr val="bg1"/>
                </a:solidFill>
              </a:rPr>
              <a:t>" </a:t>
            </a:r>
            <a:r>
              <a:rPr lang="es-MX" sz="1600" dirty="0" err="1">
                <a:solidFill>
                  <a:schemeClr val="bg1"/>
                </a:solidFill>
              </a:rPr>
              <a:t>type</a:t>
            </a:r>
            <a:r>
              <a:rPr lang="es-MX" sz="1600" dirty="0">
                <a:solidFill>
                  <a:schemeClr val="bg1"/>
                </a:solidFill>
              </a:rPr>
              <a:t>="</a:t>
            </a:r>
            <a:r>
              <a:rPr lang="es-MX" sz="1600" dirty="0" err="1">
                <a:solidFill>
                  <a:schemeClr val="bg1"/>
                </a:solidFill>
              </a:rPr>
              <a:t>button</a:t>
            </a:r>
            <a:r>
              <a:rPr lang="es-MX" sz="1600" dirty="0">
                <a:solidFill>
                  <a:schemeClr val="bg1"/>
                </a:solidFill>
              </a:rPr>
              <a:t>" data-bs-target="#demo" data-bs-</a:t>
            </a:r>
            <a:r>
              <a:rPr lang="es-MX" sz="1600" dirty="0" err="1">
                <a:solidFill>
                  <a:schemeClr val="bg1"/>
                </a:solidFill>
              </a:rPr>
              <a:t>slide</a:t>
            </a:r>
            <a:r>
              <a:rPr lang="es-MX" sz="1600" dirty="0">
                <a:solidFill>
                  <a:schemeClr val="bg1"/>
                </a:solidFill>
              </a:rPr>
              <a:t>="</a:t>
            </a:r>
            <a:r>
              <a:rPr lang="es-MX" sz="1600" dirty="0" err="1">
                <a:solidFill>
                  <a:schemeClr val="bg1"/>
                </a:solidFill>
              </a:rPr>
              <a:t>next</a:t>
            </a:r>
            <a:r>
              <a:rPr lang="es-MX" sz="1600" dirty="0">
                <a:solidFill>
                  <a:schemeClr val="bg1"/>
                </a:solidFill>
              </a:rPr>
              <a:t>"&gt;</a:t>
            </a:r>
          </a:p>
          <a:p>
            <a:r>
              <a:rPr lang="es-MX" sz="1600" dirty="0">
                <a:solidFill>
                  <a:schemeClr val="bg1"/>
                </a:solidFill>
              </a:rPr>
              <a:t>    &lt;</a:t>
            </a:r>
            <a:r>
              <a:rPr lang="es-MX" sz="1600" dirty="0" err="1">
                <a:solidFill>
                  <a:schemeClr val="bg1"/>
                </a:solidFill>
              </a:rPr>
              <a:t>span</a:t>
            </a:r>
            <a:r>
              <a:rPr lang="es-MX" sz="1600" dirty="0">
                <a:solidFill>
                  <a:schemeClr val="bg1"/>
                </a:solidFill>
              </a:rPr>
              <a:t> </a:t>
            </a:r>
            <a:r>
              <a:rPr lang="es-MX" sz="1600" dirty="0" err="1">
                <a:solidFill>
                  <a:schemeClr val="bg1"/>
                </a:solidFill>
              </a:rPr>
              <a:t>class</a:t>
            </a:r>
            <a:r>
              <a:rPr lang="es-MX" sz="1600" dirty="0">
                <a:solidFill>
                  <a:schemeClr val="bg1"/>
                </a:solidFill>
              </a:rPr>
              <a:t>="</a:t>
            </a:r>
            <a:r>
              <a:rPr lang="es-MX" sz="1600" dirty="0" err="1">
                <a:solidFill>
                  <a:schemeClr val="bg1"/>
                </a:solidFill>
              </a:rPr>
              <a:t>carousel</a:t>
            </a:r>
            <a:r>
              <a:rPr lang="es-MX" sz="1600" dirty="0">
                <a:solidFill>
                  <a:schemeClr val="bg1"/>
                </a:solidFill>
              </a:rPr>
              <a:t>-control-</a:t>
            </a:r>
            <a:r>
              <a:rPr lang="es-MX" sz="1600" dirty="0" err="1">
                <a:solidFill>
                  <a:schemeClr val="bg1"/>
                </a:solidFill>
              </a:rPr>
              <a:t>next</a:t>
            </a:r>
            <a:r>
              <a:rPr lang="es-MX" sz="1600" dirty="0">
                <a:solidFill>
                  <a:schemeClr val="bg1"/>
                </a:solidFill>
              </a:rPr>
              <a:t>-</a:t>
            </a:r>
            <a:r>
              <a:rPr lang="es-MX" sz="1600" dirty="0" err="1">
                <a:solidFill>
                  <a:schemeClr val="bg1"/>
                </a:solidFill>
              </a:rPr>
              <a:t>icon</a:t>
            </a:r>
            <a:r>
              <a:rPr lang="es-MX" sz="1600" dirty="0">
                <a:solidFill>
                  <a:schemeClr val="bg1"/>
                </a:solidFill>
              </a:rPr>
              <a:t>"&gt;&lt;/</a:t>
            </a:r>
            <a:r>
              <a:rPr lang="es-MX" sz="1600" dirty="0" err="1">
                <a:solidFill>
                  <a:schemeClr val="bg1"/>
                </a:solidFill>
              </a:rPr>
              <a:t>span</a:t>
            </a:r>
            <a:r>
              <a:rPr lang="es-MX" sz="1600" dirty="0">
                <a:solidFill>
                  <a:schemeClr val="bg1"/>
                </a:solidFill>
              </a:rPr>
              <a:t>&gt;</a:t>
            </a:r>
          </a:p>
          <a:p>
            <a:r>
              <a:rPr lang="es-MX" sz="1600" dirty="0">
                <a:solidFill>
                  <a:schemeClr val="bg1"/>
                </a:solidFill>
              </a:rPr>
              <a:t>  &lt;/</a:t>
            </a:r>
            <a:r>
              <a:rPr lang="es-MX" sz="1600" dirty="0" err="1">
                <a:solidFill>
                  <a:schemeClr val="bg1"/>
                </a:solidFill>
              </a:rPr>
              <a:t>button</a:t>
            </a:r>
            <a:r>
              <a:rPr lang="es-MX" sz="1600" dirty="0">
                <a:solidFill>
                  <a:schemeClr val="bg1"/>
                </a:solidFill>
              </a:rPr>
              <a:t>&gt;</a:t>
            </a:r>
          </a:p>
          <a:p>
            <a:r>
              <a:rPr lang="es-MX" sz="1600" dirty="0">
                <a:solidFill>
                  <a:schemeClr val="bg1"/>
                </a:solidFill>
              </a:rPr>
              <a:t>&lt;/div&gt;</a:t>
            </a:r>
          </a:p>
        </p:txBody>
      </p:sp>
    </p:spTree>
    <p:extLst>
      <p:ext uri="{BB962C8B-B14F-4D97-AF65-F5344CB8AC3E}">
        <p14:creationId xmlns:p14="http://schemas.microsoft.com/office/powerpoint/2010/main" val="211243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Formularios en Bootstrap 5</a:t>
            </a:r>
            <a:endParaRPr sz="4000" b="0" dirty="0">
              <a:solidFill>
                <a:srgbClr val="00B0F0"/>
              </a:solidFill>
              <a:latin typeface="Roboto"/>
              <a:ea typeface="Roboto"/>
              <a:cs typeface="Roboto"/>
              <a:sym typeface="Roboto"/>
            </a:endParaRPr>
          </a:p>
        </p:txBody>
      </p:sp>
      <p:sp>
        <p:nvSpPr>
          <p:cNvPr id="2" name="Rectángulo 1"/>
          <p:cNvSpPr/>
          <p:nvPr/>
        </p:nvSpPr>
        <p:spPr>
          <a:xfrm>
            <a:off x="299018" y="894675"/>
            <a:ext cx="11389904" cy="523220"/>
          </a:xfrm>
          <a:prstGeom prst="rect">
            <a:avLst/>
          </a:prstGeom>
        </p:spPr>
        <p:txBody>
          <a:bodyPr wrap="square">
            <a:spAutoFit/>
          </a:bodyPr>
          <a:lstStyle/>
          <a:p>
            <a:pPr algn="ctr"/>
            <a:r>
              <a:rPr lang="es-MX" sz="2800" dirty="0" smtClean="0">
                <a:solidFill>
                  <a:srgbClr val="00B050"/>
                </a:solidFill>
              </a:rPr>
              <a:t>Formularios en Bootstrap:</a:t>
            </a:r>
          </a:p>
        </p:txBody>
      </p:sp>
      <p:pic>
        <p:nvPicPr>
          <p:cNvPr id="3" name="Imagen 2"/>
          <p:cNvPicPr>
            <a:picLocks noChangeAspect="1"/>
          </p:cNvPicPr>
          <p:nvPr/>
        </p:nvPicPr>
        <p:blipFill>
          <a:blip r:embed="rId3"/>
          <a:stretch>
            <a:fillRect/>
          </a:stretch>
        </p:blipFill>
        <p:spPr>
          <a:xfrm>
            <a:off x="401048" y="1757535"/>
            <a:ext cx="11185844" cy="3628853"/>
          </a:xfrm>
          <a:prstGeom prst="rect">
            <a:avLst/>
          </a:prstGeom>
        </p:spPr>
      </p:pic>
    </p:spTree>
    <p:extLst>
      <p:ext uri="{BB962C8B-B14F-4D97-AF65-F5344CB8AC3E}">
        <p14:creationId xmlns:p14="http://schemas.microsoft.com/office/powerpoint/2010/main" val="21321138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0"/>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Formularios en Bootstrap 5</a:t>
            </a:r>
            <a:endParaRPr sz="4000" b="0" dirty="0">
              <a:solidFill>
                <a:srgbClr val="00B0F0"/>
              </a:solidFill>
              <a:latin typeface="Roboto"/>
              <a:ea typeface="Roboto"/>
              <a:cs typeface="Roboto"/>
              <a:sym typeface="Roboto"/>
            </a:endParaRPr>
          </a:p>
        </p:txBody>
      </p:sp>
      <p:sp>
        <p:nvSpPr>
          <p:cNvPr id="2" name="Rectángulo 1"/>
          <p:cNvSpPr/>
          <p:nvPr/>
        </p:nvSpPr>
        <p:spPr>
          <a:xfrm>
            <a:off x="401048" y="661650"/>
            <a:ext cx="11389904" cy="5755422"/>
          </a:xfrm>
          <a:prstGeom prst="rect">
            <a:avLst/>
          </a:prstGeom>
        </p:spPr>
        <p:txBody>
          <a:bodyPr wrap="square">
            <a:spAutoFit/>
          </a:bodyPr>
          <a:lstStyle/>
          <a:p>
            <a:r>
              <a:rPr lang="es-MX" sz="2800" dirty="0" smtClean="0">
                <a:solidFill>
                  <a:srgbClr val="00B050"/>
                </a:solidFill>
              </a:rPr>
              <a:t>Formularios en Bootstrap(</a:t>
            </a:r>
            <a:r>
              <a:rPr lang="es-MX" sz="2800" dirty="0" err="1" smtClean="0">
                <a:solidFill>
                  <a:srgbClr val="00B050"/>
                </a:solidFill>
              </a:rPr>
              <a:t>codigo</a:t>
            </a:r>
            <a:r>
              <a:rPr lang="es-MX" sz="2800" dirty="0" smtClean="0">
                <a:solidFill>
                  <a:srgbClr val="00B050"/>
                </a:solidFill>
              </a:rPr>
              <a:t>):</a:t>
            </a:r>
            <a:endParaRPr lang="es-MX" sz="2800" dirty="0">
              <a:solidFill>
                <a:srgbClr val="00B050"/>
              </a:solidFill>
            </a:endParaRPr>
          </a:p>
          <a:p>
            <a:r>
              <a:rPr lang="es-MX" sz="2000" dirty="0">
                <a:solidFill>
                  <a:schemeClr val="bg1"/>
                </a:solidFill>
              </a:rPr>
              <a:t>&lt;</a:t>
            </a:r>
            <a:r>
              <a:rPr lang="es-MX" sz="2000" dirty="0" err="1">
                <a:solidFill>
                  <a:schemeClr val="bg1"/>
                </a:solidFill>
              </a:rPr>
              <a:t>form</a:t>
            </a:r>
            <a:r>
              <a:rPr lang="es-MX" sz="2000" dirty="0">
                <a:solidFill>
                  <a:schemeClr val="bg1"/>
                </a:solidFill>
              </a:rPr>
              <a:t> </a:t>
            </a:r>
            <a:r>
              <a:rPr lang="es-MX" sz="2000" dirty="0" err="1">
                <a:solidFill>
                  <a:schemeClr val="bg1"/>
                </a:solidFill>
              </a:rPr>
              <a:t>action</a:t>
            </a:r>
            <a:r>
              <a:rPr lang="es-MX" sz="2000" dirty="0">
                <a:solidFill>
                  <a:schemeClr val="bg1"/>
                </a:solidFill>
              </a:rPr>
              <a:t>="/</a:t>
            </a:r>
            <a:r>
              <a:rPr lang="es-MX" sz="2000" dirty="0" err="1">
                <a:solidFill>
                  <a:schemeClr val="bg1"/>
                </a:solidFill>
              </a:rPr>
              <a:t>action_page.php</a:t>
            </a:r>
            <a:r>
              <a:rPr lang="es-MX" sz="2000" dirty="0">
                <a:solidFill>
                  <a:schemeClr val="bg1"/>
                </a:solidFill>
              </a:rPr>
              <a:t>"&gt;</a:t>
            </a:r>
          </a:p>
          <a:p>
            <a:r>
              <a:rPr lang="es-MX" sz="2000" dirty="0">
                <a:solidFill>
                  <a:schemeClr val="bg1"/>
                </a:solidFill>
              </a:rPr>
              <a:t>  &lt;div </a:t>
            </a:r>
            <a:r>
              <a:rPr lang="es-MX" sz="2000" dirty="0" err="1">
                <a:solidFill>
                  <a:schemeClr val="bg1"/>
                </a:solidFill>
              </a:rPr>
              <a:t>class</a:t>
            </a:r>
            <a:r>
              <a:rPr lang="es-MX" sz="2000" dirty="0">
                <a:solidFill>
                  <a:schemeClr val="bg1"/>
                </a:solidFill>
              </a:rPr>
              <a:t>="mb-3 mt-3"&gt;</a:t>
            </a:r>
          </a:p>
          <a:p>
            <a:r>
              <a:rPr lang="es-MX" sz="2000" dirty="0">
                <a:solidFill>
                  <a:schemeClr val="bg1"/>
                </a:solidFill>
              </a:rPr>
              <a:t>    &lt;</a:t>
            </a:r>
            <a:r>
              <a:rPr lang="es-MX" sz="2000" dirty="0" err="1">
                <a:solidFill>
                  <a:schemeClr val="bg1"/>
                </a:solidFill>
              </a:rPr>
              <a:t>label</a:t>
            </a:r>
            <a:r>
              <a:rPr lang="es-MX" sz="2000" dirty="0">
                <a:solidFill>
                  <a:schemeClr val="bg1"/>
                </a:solidFill>
              </a:rPr>
              <a:t> </a:t>
            </a:r>
            <a:r>
              <a:rPr lang="es-MX" sz="2000" dirty="0" err="1">
                <a:solidFill>
                  <a:schemeClr val="bg1"/>
                </a:solidFill>
              </a:rPr>
              <a:t>for</a:t>
            </a:r>
            <a:r>
              <a:rPr lang="es-MX" sz="2000" dirty="0">
                <a:solidFill>
                  <a:schemeClr val="bg1"/>
                </a:solidFill>
              </a:rPr>
              <a:t>="email" </a:t>
            </a:r>
            <a:r>
              <a:rPr lang="es-MX" sz="2000" dirty="0" err="1">
                <a:solidFill>
                  <a:schemeClr val="bg1"/>
                </a:solidFill>
              </a:rPr>
              <a:t>class</a:t>
            </a:r>
            <a:r>
              <a:rPr lang="es-MX" sz="2000" dirty="0">
                <a:solidFill>
                  <a:schemeClr val="bg1"/>
                </a:solidFill>
              </a:rPr>
              <a:t>="</a:t>
            </a:r>
            <a:r>
              <a:rPr lang="es-MX" sz="2000" dirty="0" err="1">
                <a:solidFill>
                  <a:schemeClr val="bg1"/>
                </a:solidFill>
              </a:rPr>
              <a:t>form-label</a:t>
            </a:r>
            <a:r>
              <a:rPr lang="es-MX" sz="2000" dirty="0">
                <a:solidFill>
                  <a:schemeClr val="bg1"/>
                </a:solidFill>
              </a:rPr>
              <a:t>"&gt;Email:&lt;/</a:t>
            </a:r>
            <a:r>
              <a:rPr lang="es-MX" sz="2000" dirty="0" err="1">
                <a:solidFill>
                  <a:schemeClr val="bg1"/>
                </a:solidFill>
              </a:rPr>
              <a:t>label</a:t>
            </a:r>
            <a:r>
              <a:rPr lang="es-MX" sz="2000" dirty="0">
                <a:solidFill>
                  <a:schemeClr val="bg1"/>
                </a:solidFill>
              </a:rPr>
              <a:t>&gt;</a:t>
            </a:r>
          </a:p>
          <a:p>
            <a:r>
              <a:rPr lang="es-MX" sz="2000" dirty="0">
                <a:solidFill>
                  <a:schemeClr val="bg1"/>
                </a:solidFill>
              </a:rPr>
              <a:t>    &lt;input </a:t>
            </a:r>
            <a:r>
              <a:rPr lang="es-MX" sz="2000" dirty="0" err="1">
                <a:solidFill>
                  <a:schemeClr val="bg1"/>
                </a:solidFill>
              </a:rPr>
              <a:t>type</a:t>
            </a:r>
            <a:r>
              <a:rPr lang="es-MX" sz="2000" dirty="0">
                <a:solidFill>
                  <a:schemeClr val="bg1"/>
                </a:solidFill>
              </a:rPr>
              <a:t>="email" </a:t>
            </a:r>
            <a:r>
              <a:rPr lang="es-MX" sz="2000" dirty="0" err="1">
                <a:solidFill>
                  <a:schemeClr val="bg1"/>
                </a:solidFill>
              </a:rPr>
              <a:t>class</a:t>
            </a:r>
            <a:r>
              <a:rPr lang="es-MX" sz="2000" dirty="0">
                <a:solidFill>
                  <a:schemeClr val="bg1"/>
                </a:solidFill>
              </a:rPr>
              <a:t>="</a:t>
            </a:r>
            <a:r>
              <a:rPr lang="es-MX" sz="2000" dirty="0" err="1">
                <a:solidFill>
                  <a:schemeClr val="bg1"/>
                </a:solidFill>
              </a:rPr>
              <a:t>form</a:t>
            </a:r>
            <a:r>
              <a:rPr lang="es-MX" sz="2000" dirty="0">
                <a:solidFill>
                  <a:schemeClr val="bg1"/>
                </a:solidFill>
              </a:rPr>
              <a:t>-control" id="email" </a:t>
            </a:r>
            <a:r>
              <a:rPr lang="es-MX" sz="2000" dirty="0" err="1">
                <a:solidFill>
                  <a:schemeClr val="bg1"/>
                </a:solidFill>
              </a:rPr>
              <a:t>placeholder</a:t>
            </a:r>
            <a:r>
              <a:rPr lang="es-MX" sz="2000" dirty="0">
                <a:solidFill>
                  <a:schemeClr val="bg1"/>
                </a:solidFill>
              </a:rPr>
              <a:t>="</a:t>
            </a:r>
            <a:r>
              <a:rPr lang="es-MX" sz="2000" dirty="0" err="1">
                <a:solidFill>
                  <a:schemeClr val="bg1"/>
                </a:solidFill>
              </a:rPr>
              <a:t>Enter</a:t>
            </a:r>
            <a:r>
              <a:rPr lang="es-MX" sz="2000" dirty="0">
                <a:solidFill>
                  <a:schemeClr val="bg1"/>
                </a:solidFill>
              </a:rPr>
              <a:t> email" </a:t>
            </a:r>
            <a:r>
              <a:rPr lang="es-MX" sz="2000" dirty="0" err="1">
                <a:solidFill>
                  <a:schemeClr val="bg1"/>
                </a:solidFill>
              </a:rPr>
              <a:t>name</a:t>
            </a:r>
            <a:r>
              <a:rPr lang="es-MX" sz="2000" dirty="0">
                <a:solidFill>
                  <a:schemeClr val="bg1"/>
                </a:solidFill>
              </a:rPr>
              <a:t>="email"&gt;</a:t>
            </a:r>
          </a:p>
          <a:p>
            <a:r>
              <a:rPr lang="es-MX" sz="2000" dirty="0">
                <a:solidFill>
                  <a:schemeClr val="bg1"/>
                </a:solidFill>
              </a:rPr>
              <a:t>  &lt;/div&gt;</a:t>
            </a:r>
          </a:p>
          <a:p>
            <a:r>
              <a:rPr lang="es-MX" sz="2000" dirty="0">
                <a:solidFill>
                  <a:schemeClr val="bg1"/>
                </a:solidFill>
              </a:rPr>
              <a:t>  &lt;div </a:t>
            </a:r>
            <a:r>
              <a:rPr lang="es-MX" sz="2000" dirty="0" err="1">
                <a:solidFill>
                  <a:schemeClr val="bg1"/>
                </a:solidFill>
              </a:rPr>
              <a:t>class</a:t>
            </a:r>
            <a:r>
              <a:rPr lang="es-MX" sz="2000" dirty="0">
                <a:solidFill>
                  <a:schemeClr val="bg1"/>
                </a:solidFill>
              </a:rPr>
              <a:t>="mb-3"&gt;</a:t>
            </a:r>
          </a:p>
          <a:p>
            <a:r>
              <a:rPr lang="es-MX" sz="2000" dirty="0">
                <a:solidFill>
                  <a:schemeClr val="bg1"/>
                </a:solidFill>
              </a:rPr>
              <a:t>    &lt;</a:t>
            </a:r>
            <a:r>
              <a:rPr lang="es-MX" sz="2000" dirty="0" err="1">
                <a:solidFill>
                  <a:schemeClr val="bg1"/>
                </a:solidFill>
              </a:rPr>
              <a:t>label</a:t>
            </a:r>
            <a:r>
              <a:rPr lang="es-MX" sz="2000" dirty="0">
                <a:solidFill>
                  <a:schemeClr val="bg1"/>
                </a:solidFill>
              </a:rPr>
              <a:t> </a:t>
            </a:r>
            <a:r>
              <a:rPr lang="es-MX" sz="2000" dirty="0" err="1">
                <a:solidFill>
                  <a:schemeClr val="bg1"/>
                </a:solidFill>
              </a:rPr>
              <a:t>for</a:t>
            </a:r>
            <a:r>
              <a:rPr lang="es-MX" sz="2000" dirty="0">
                <a:solidFill>
                  <a:schemeClr val="bg1"/>
                </a:solidFill>
              </a:rPr>
              <a:t>="</a:t>
            </a:r>
            <a:r>
              <a:rPr lang="es-MX" sz="2000" dirty="0" err="1">
                <a:solidFill>
                  <a:schemeClr val="bg1"/>
                </a:solidFill>
              </a:rPr>
              <a:t>pwd</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form-label</a:t>
            </a:r>
            <a:r>
              <a:rPr lang="es-MX" sz="2000" dirty="0">
                <a:solidFill>
                  <a:schemeClr val="bg1"/>
                </a:solidFill>
              </a:rPr>
              <a:t>"&gt;</a:t>
            </a:r>
            <a:r>
              <a:rPr lang="es-MX" sz="2000" dirty="0" err="1">
                <a:solidFill>
                  <a:schemeClr val="bg1"/>
                </a:solidFill>
              </a:rPr>
              <a:t>Password</a:t>
            </a:r>
            <a:r>
              <a:rPr lang="es-MX" sz="2000" dirty="0">
                <a:solidFill>
                  <a:schemeClr val="bg1"/>
                </a:solidFill>
              </a:rPr>
              <a:t>:&lt;/</a:t>
            </a:r>
            <a:r>
              <a:rPr lang="es-MX" sz="2000" dirty="0" err="1">
                <a:solidFill>
                  <a:schemeClr val="bg1"/>
                </a:solidFill>
              </a:rPr>
              <a:t>label</a:t>
            </a:r>
            <a:r>
              <a:rPr lang="es-MX" sz="2000" dirty="0">
                <a:solidFill>
                  <a:schemeClr val="bg1"/>
                </a:solidFill>
              </a:rPr>
              <a:t>&gt;</a:t>
            </a:r>
          </a:p>
          <a:p>
            <a:r>
              <a:rPr lang="es-MX" sz="2000" dirty="0">
                <a:solidFill>
                  <a:schemeClr val="bg1"/>
                </a:solidFill>
              </a:rPr>
              <a:t>    &lt;input </a:t>
            </a:r>
            <a:r>
              <a:rPr lang="es-MX" sz="2000" dirty="0" err="1">
                <a:solidFill>
                  <a:schemeClr val="bg1"/>
                </a:solidFill>
              </a:rPr>
              <a:t>type</a:t>
            </a:r>
            <a:r>
              <a:rPr lang="es-MX" sz="2000" dirty="0">
                <a:solidFill>
                  <a:schemeClr val="bg1"/>
                </a:solidFill>
              </a:rPr>
              <a:t>="</a:t>
            </a:r>
            <a:r>
              <a:rPr lang="es-MX" sz="2000" dirty="0" err="1">
                <a:solidFill>
                  <a:schemeClr val="bg1"/>
                </a:solidFill>
              </a:rPr>
              <a:t>password</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form</a:t>
            </a:r>
            <a:r>
              <a:rPr lang="es-MX" sz="2000" dirty="0">
                <a:solidFill>
                  <a:schemeClr val="bg1"/>
                </a:solidFill>
              </a:rPr>
              <a:t>-control" id="</a:t>
            </a:r>
            <a:r>
              <a:rPr lang="es-MX" sz="2000" dirty="0" err="1">
                <a:solidFill>
                  <a:schemeClr val="bg1"/>
                </a:solidFill>
              </a:rPr>
              <a:t>pwd</a:t>
            </a:r>
            <a:r>
              <a:rPr lang="es-MX" sz="2000" dirty="0">
                <a:solidFill>
                  <a:schemeClr val="bg1"/>
                </a:solidFill>
              </a:rPr>
              <a:t>" </a:t>
            </a:r>
            <a:r>
              <a:rPr lang="es-MX" sz="2000" dirty="0" err="1">
                <a:solidFill>
                  <a:schemeClr val="bg1"/>
                </a:solidFill>
              </a:rPr>
              <a:t>placeholder</a:t>
            </a:r>
            <a:r>
              <a:rPr lang="es-MX" sz="2000" dirty="0">
                <a:solidFill>
                  <a:schemeClr val="bg1"/>
                </a:solidFill>
              </a:rPr>
              <a:t>="</a:t>
            </a:r>
            <a:r>
              <a:rPr lang="es-MX" sz="2000" dirty="0" err="1">
                <a:solidFill>
                  <a:schemeClr val="bg1"/>
                </a:solidFill>
              </a:rPr>
              <a:t>Enter</a:t>
            </a:r>
            <a:r>
              <a:rPr lang="es-MX" sz="2000" dirty="0">
                <a:solidFill>
                  <a:schemeClr val="bg1"/>
                </a:solidFill>
              </a:rPr>
              <a:t> </a:t>
            </a:r>
            <a:r>
              <a:rPr lang="es-MX" sz="2000" dirty="0" err="1">
                <a:solidFill>
                  <a:schemeClr val="bg1"/>
                </a:solidFill>
              </a:rPr>
              <a:t>password</a:t>
            </a:r>
            <a:r>
              <a:rPr lang="es-MX" sz="2000" dirty="0">
                <a:solidFill>
                  <a:schemeClr val="bg1"/>
                </a:solidFill>
              </a:rPr>
              <a:t>" </a:t>
            </a:r>
            <a:r>
              <a:rPr lang="es-MX" sz="2000" dirty="0" err="1">
                <a:solidFill>
                  <a:schemeClr val="bg1"/>
                </a:solidFill>
              </a:rPr>
              <a:t>name</a:t>
            </a:r>
            <a:r>
              <a:rPr lang="es-MX" sz="2000" dirty="0">
                <a:solidFill>
                  <a:schemeClr val="bg1"/>
                </a:solidFill>
              </a:rPr>
              <a:t>="</a:t>
            </a:r>
            <a:r>
              <a:rPr lang="es-MX" sz="2000" dirty="0" err="1">
                <a:solidFill>
                  <a:schemeClr val="bg1"/>
                </a:solidFill>
              </a:rPr>
              <a:t>pswd</a:t>
            </a:r>
            <a:r>
              <a:rPr lang="es-MX" sz="2000" dirty="0">
                <a:solidFill>
                  <a:schemeClr val="bg1"/>
                </a:solidFill>
              </a:rPr>
              <a:t>"&gt;</a:t>
            </a:r>
          </a:p>
          <a:p>
            <a:r>
              <a:rPr lang="es-MX" sz="2000" dirty="0">
                <a:solidFill>
                  <a:schemeClr val="bg1"/>
                </a:solidFill>
              </a:rPr>
              <a:t>  &lt;/div&gt;</a:t>
            </a:r>
          </a:p>
          <a:p>
            <a:r>
              <a:rPr lang="es-MX" sz="2000" dirty="0">
                <a:solidFill>
                  <a:schemeClr val="bg1"/>
                </a:solidFill>
              </a:rPr>
              <a:t>  &lt;div </a:t>
            </a:r>
            <a:r>
              <a:rPr lang="es-MX" sz="2000" dirty="0" err="1">
                <a:solidFill>
                  <a:schemeClr val="bg1"/>
                </a:solidFill>
              </a:rPr>
              <a:t>class</a:t>
            </a:r>
            <a:r>
              <a:rPr lang="es-MX" sz="2000" dirty="0">
                <a:solidFill>
                  <a:schemeClr val="bg1"/>
                </a:solidFill>
              </a:rPr>
              <a:t>="</a:t>
            </a:r>
            <a:r>
              <a:rPr lang="es-MX" sz="2000" dirty="0" err="1">
                <a:solidFill>
                  <a:schemeClr val="bg1"/>
                </a:solidFill>
              </a:rPr>
              <a:t>form-check</a:t>
            </a:r>
            <a:r>
              <a:rPr lang="es-MX" sz="2000" dirty="0">
                <a:solidFill>
                  <a:schemeClr val="bg1"/>
                </a:solidFill>
              </a:rPr>
              <a:t> mb-3"&gt;</a:t>
            </a:r>
          </a:p>
          <a:p>
            <a:r>
              <a:rPr lang="es-MX" sz="2000" dirty="0">
                <a:solidFill>
                  <a:schemeClr val="bg1"/>
                </a:solidFill>
              </a:rPr>
              <a:t>    &lt;</a:t>
            </a:r>
            <a:r>
              <a:rPr lang="es-MX" sz="2000" dirty="0" err="1">
                <a:solidFill>
                  <a:schemeClr val="bg1"/>
                </a:solidFill>
              </a:rPr>
              <a:t>label</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form-check-label</a:t>
            </a:r>
            <a:r>
              <a:rPr lang="es-MX" sz="2000" dirty="0">
                <a:solidFill>
                  <a:schemeClr val="bg1"/>
                </a:solidFill>
              </a:rPr>
              <a:t>"&gt;</a:t>
            </a:r>
          </a:p>
          <a:p>
            <a:r>
              <a:rPr lang="es-MX" sz="2000" dirty="0">
                <a:solidFill>
                  <a:schemeClr val="bg1"/>
                </a:solidFill>
              </a:rPr>
              <a:t>      &lt;input </a:t>
            </a:r>
            <a:r>
              <a:rPr lang="es-MX" sz="2000" dirty="0" err="1">
                <a:solidFill>
                  <a:schemeClr val="bg1"/>
                </a:solidFill>
              </a:rPr>
              <a:t>class</a:t>
            </a:r>
            <a:r>
              <a:rPr lang="es-MX" sz="2000" dirty="0">
                <a:solidFill>
                  <a:schemeClr val="bg1"/>
                </a:solidFill>
              </a:rPr>
              <a:t>="</a:t>
            </a:r>
            <a:r>
              <a:rPr lang="es-MX" sz="2000" dirty="0" err="1">
                <a:solidFill>
                  <a:schemeClr val="bg1"/>
                </a:solidFill>
              </a:rPr>
              <a:t>form</a:t>
            </a:r>
            <a:r>
              <a:rPr lang="es-MX" sz="2000" dirty="0">
                <a:solidFill>
                  <a:schemeClr val="bg1"/>
                </a:solidFill>
              </a:rPr>
              <a:t>-</a:t>
            </a:r>
            <a:r>
              <a:rPr lang="es-MX" sz="2000" dirty="0" err="1">
                <a:solidFill>
                  <a:schemeClr val="bg1"/>
                </a:solidFill>
              </a:rPr>
              <a:t>check</a:t>
            </a:r>
            <a:r>
              <a:rPr lang="es-MX" sz="2000" dirty="0">
                <a:solidFill>
                  <a:schemeClr val="bg1"/>
                </a:solidFill>
              </a:rPr>
              <a:t>-input" </a:t>
            </a:r>
            <a:r>
              <a:rPr lang="es-MX" sz="2000" dirty="0" err="1">
                <a:solidFill>
                  <a:schemeClr val="bg1"/>
                </a:solidFill>
              </a:rPr>
              <a:t>type</a:t>
            </a:r>
            <a:r>
              <a:rPr lang="es-MX" sz="2000" dirty="0">
                <a:solidFill>
                  <a:schemeClr val="bg1"/>
                </a:solidFill>
              </a:rPr>
              <a:t>="</a:t>
            </a:r>
            <a:r>
              <a:rPr lang="es-MX" sz="2000" dirty="0" err="1">
                <a:solidFill>
                  <a:schemeClr val="bg1"/>
                </a:solidFill>
              </a:rPr>
              <a:t>checkbox</a:t>
            </a:r>
            <a:r>
              <a:rPr lang="es-MX" sz="2000" dirty="0">
                <a:solidFill>
                  <a:schemeClr val="bg1"/>
                </a:solidFill>
              </a:rPr>
              <a:t>" </a:t>
            </a:r>
            <a:r>
              <a:rPr lang="es-MX" sz="2000" dirty="0" err="1">
                <a:solidFill>
                  <a:schemeClr val="bg1"/>
                </a:solidFill>
              </a:rPr>
              <a:t>name</a:t>
            </a:r>
            <a:r>
              <a:rPr lang="es-MX" sz="2000" dirty="0">
                <a:solidFill>
                  <a:schemeClr val="bg1"/>
                </a:solidFill>
              </a:rPr>
              <a:t>="</a:t>
            </a:r>
            <a:r>
              <a:rPr lang="es-MX" sz="2000" dirty="0" err="1">
                <a:solidFill>
                  <a:schemeClr val="bg1"/>
                </a:solidFill>
              </a:rPr>
              <a:t>remember</a:t>
            </a:r>
            <a:r>
              <a:rPr lang="es-MX" sz="2000" dirty="0">
                <a:solidFill>
                  <a:schemeClr val="bg1"/>
                </a:solidFill>
              </a:rPr>
              <a:t>"&gt; </a:t>
            </a:r>
            <a:r>
              <a:rPr lang="es-MX" sz="2000" dirty="0" err="1">
                <a:solidFill>
                  <a:schemeClr val="bg1"/>
                </a:solidFill>
              </a:rPr>
              <a:t>Remember</a:t>
            </a:r>
            <a:r>
              <a:rPr lang="es-MX" sz="2000" dirty="0">
                <a:solidFill>
                  <a:schemeClr val="bg1"/>
                </a:solidFill>
              </a:rPr>
              <a:t> me</a:t>
            </a:r>
          </a:p>
          <a:p>
            <a:r>
              <a:rPr lang="es-MX" sz="2000" dirty="0">
                <a:solidFill>
                  <a:schemeClr val="bg1"/>
                </a:solidFill>
              </a:rPr>
              <a:t>    &lt;/</a:t>
            </a:r>
            <a:r>
              <a:rPr lang="es-MX" sz="2000" dirty="0" err="1">
                <a:solidFill>
                  <a:schemeClr val="bg1"/>
                </a:solidFill>
              </a:rPr>
              <a:t>label</a:t>
            </a:r>
            <a:r>
              <a:rPr lang="es-MX" sz="2000" dirty="0">
                <a:solidFill>
                  <a:schemeClr val="bg1"/>
                </a:solidFill>
              </a:rPr>
              <a:t>&gt;</a:t>
            </a:r>
          </a:p>
          <a:p>
            <a:r>
              <a:rPr lang="es-MX" sz="2000" dirty="0">
                <a:solidFill>
                  <a:schemeClr val="bg1"/>
                </a:solidFill>
              </a:rPr>
              <a:t>  &lt;/div&gt;</a:t>
            </a:r>
          </a:p>
          <a:p>
            <a:r>
              <a:rPr lang="es-MX" sz="2000" dirty="0">
                <a:solidFill>
                  <a:schemeClr val="bg1"/>
                </a:solidFill>
              </a:rPr>
              <a:t>  &lt;</a:t>
            </a:r>
            <a:r>
              <a:rPr lang="es-MX" sz="2000" dirty="0" err="1">
                <a:solidFill>
                  <a:schemeClr val="bg1"/>
                </a:solidFill>
              </a:rPr>
              <a:t>button</a:t>
            </a:r>
            <a:r>
              <a:rPr lang="es-MX" sz="2000" dirty="0">
                <a:solidFill>
                  <a:schemeClr val="bg1"/>
                </a:solidFill>
              </a:rPr>
              <a:t> </a:t>
            </a:r>
            <a:r>
              <a:rPr lang="es-MX" sz="2000" dirty="0" err="1">
                <a:solidFill>
                  <a:schemeClr val="bg1"/>
                </a:solidFill>
              </a:rPr>
              <a:t>type</a:t>
            </a:r>
            <a:r>
              <a:rPr lang="es-MX" sz="2000" dirty="0">
                <a:solidFill>
                  <a:schemeClr val="bg1"/>
                </a:solidFill>
              </a:rPr>
              <a:t>="</a:t>
            </a:r>
            <a:r>
              <a:rPr lang="es-MX" sz="2000" dirty="0" err="1">
                <a:solidFill>
                  <a:schemeClr val="bg1"/>
                </a:solidFill>
              </a:rPr>
              <a:t>submit</a:t>
            </a:r>
            <a:r>
              <a:rPr lang="es-MX" sz="2000" dirty="0">
                <a:solidFill>
                  <a:schemeClr val="bg1"/>
                </a:solidFill>
              </a:rPr>
              <a:t>" </a:t>
            </a:r>
            <a:r>
              <a:rPr lang="es-MX" sz="2000" dirty="0" err="1">
                <a:solidFill>
                  <a:schemeClr val="bg1"/>
                </a:solidFill>
              </a:rPr>
              <a:t>class</a:t>
            </a:r>
            <a:r>
              <a:rPr lang="es-MX" sz="2000" dirty="0">
                <a:solidFill>
                  <a:schemeClr val="bg1"/>
                </a:solidFill>
              </a:rPr>
              <a:t>="</a:t>
            </a:r>
            <a:r>
              <a:rPr lang="es-MX" sz="2000" dirty="0" err="1">
                <a:solidFill>
                  <a:schemeClr val="bg1"/>
                </a:solidFill>
              </a:rPr>
              <a:t>btn</a:t>
            </a:r>
            <a:r>
              <a:rPr lang="es-MX" sz="2000" dirty="0">
                <a:solidFill>
                  <a:schemeClr val="bg1"/>
                </a:solidFill>
              </a:rPr>
              <a:t> </a:t>
            </a:r>
            <a:r>
              <a:rPr lang="es-MX" sz="2000" dirty="0" err="1">
                <a:solidFill>
                  <a:schemeClr val="bg1"/>
                </a:solidFill>
              </a:rPr>
              <a:t>btn-primary</a:t>
            </a:r>
            <a:r>
              <a:rPr lang="es-MX" sz="2000" dirty="0">
                <a:solidFill>
                  <a:schemeClr val="bg1"/>
                </a:solidFill>
              </a:rPr>
              <a:t>"&gt;</a:t>
            </a:r>
            <a:r>
              <a:rPr lang="es-MX" sz="2000" dirty="0" err="1">
                <a:solidFill>
                  <a:schemeClr val="bg1"/>
                </a:solidFill>
              </a:rPr>
              <a:t>Submit</a:t>
            </a:r>
            <a:r>
              <a:rPr lang="es-MX" sz="2000" dirty="0">
                <a:solidFill>
                  <a:schemeClr val="bg1"/>
                </a:solidFill>
              </a:rPr>
              <a:t>&lt;/</a:t>
            </a:r>
            <a:r>
              <a:rPr lang="es-MX" sz="2000" dirty="0" err="1">
                <a:solidFill>
                  <a:schemeClr val="bg1"/>
                </a:solidFill>
              </a:rPr>
              <a:t>button</a:t>
            </a:r>
            <a:r>
              <a:rPr lang="es-MX" sz="2000" dirty="0">
                <a:solidFill>
                  <a:schemeClr val="bg1"/>
                </a:solidFill>
              </a:rPr>
              <a:t>&gt;</a:t>
            </a:r>
          </a:p>
          <a:p>
            <a:r>
              <a:rPr lang="es-MX" sz="2000" dirty="0">
                <a:solidFill>
                  <a:schemeClr val="bg1"/>
                </a:solidFill>
              </a:rPr>
              <a:t>&lt;/</a:t>
            </a:r>
            <a:r>
              <a:rPr lang="es-MX" sz="2000" dirty="0" err="1">
                <a:solidFill>
                  <a:schemeClr val="bg1"/>
                </a:solidFill>
              </a:rPr>
              <a:t>form</a:t>
            </a:r>
            <a:r>
              <a:rPr lang="es-MX" sz="2000" dirty="0">
                <a:solidFill>
                  <a:schemeClr val="bg1"/>
                </a:solidFill>
              </a:rPr>
              <a:t>&gt;</a:t>
            </a:r>
            <a:endParaRPr lang="es-MX" sz="2000" dirty="0" smtClean="0">
              <a:solidFill>
                <a:schemeClr val="bg1"/>
              </a:solidFill>
            </a:endParaRPr>
          </a:p>
        </p:txBody>
      </p:sp>
    </p:spTree>
    <p:extLst>
      <p:ext uri="{BB962C8B-B14F-4D97-AF65-F5344CB8AC3E}">
        <p14:creationId xmlns:p14="http://schemas.microsoft.com/office/powerpoint/2010/main" val="1254217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Que es Bootstrap?</a:t>
            </a:r>
            <a:endParaRPr sz="4000" b="0" dirty="0">
              <a:solidFill>
                <a:srgbClr val="00B0F0"/>
              </a:solidFill>
              <a:latin typeface="Roboto"/>
              <a:ea typeface="Roboto"/>
              <a:cs typeface="Roboto"/>
              <a:sym typeface="Roboto"/>
            </a:endParaRPr>
          </a:p>
        </p:txBody>
      </p:sp>
      <p:pic>
        <p:nvPicPr>
          <p:cNvPr id="1026" name="Picture 2" descr="Bootstrap: qué es y cómo funciona - BAEHOST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1567326"/>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34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Que es Bootstrap?</a:t>
            </a:r>
            <a:endParaRPr sz="4000" b="0" dirty="0">
              <a:solidFill>
                <a:srgbClr val="00B0F0"/>
              </a:solidFill>
              <a:latin typeface="Roboto"/>
              <a:ea typeface="Roboto"/>
              <a:cs typeface="Roboto"/>
              <a:sym typeface="Roboto"/>
            </a:endParaRPr>
          </a:p>
        </p:txBody>
      </p:sp>
      <p:sp>
        <p:nvSpPr>
          <p:cNvPr id="2" name="Rectángulo 1"/>
          <p:cNvSpPr/>
          <p:nvPr/>
        </p:nvSpPr>
        <p:spPr>
          <a:xfrm>
            <a:off x="892628" y="1277257"/>
            <a:ext cx="10406743" cy="3108543"/>
          </a:xfrm>
          <a:prstGeom prst="rect">
            <a:avLst/>
          </a:prstGeom>
        </p:spPr>
        <p:txBody>
          <a:bodyPr wrap="square">
            <a:spAutoFit/>
          </a:bodyPr>
          <a:lstStyle/>
          <a:p>
            <a:r>
              <a:rPr lang="es-MX" sz="2800" dirty="0">
                <a:solidFill>
                  <a:schemeClr val="bg1"/>
                </a:solidFill>
              </a:rPr>
              <a:t>Bootstrap, es un </a:t>
            </a:r>
            <a:r>
              <a:rPr lang="es-MX" sz="2800" dirty="0" err="1">
                <a:solidFill>
                  <a:schemeClr val="bg1"/>
                </a:solidFill>
              </a:rPr>
              <a:t>framework</a:t>
            </a:r>
            <a:r>
              <a:rPr lang="es-MX" sz="2800" dirty="0">
                <a:solidFill>
                  <a:schemeClr val="bg1"/>
                </a:solidFill>
              </a:rPr>
              <a:t> originalmente creado por Twitter, que permite crear interfaces web con CSS y JavaScript, cuya particularidad es la de adaptar la interfaz del sitio web al tamaño del dispositivo en que se visualice. Es decir, el sitio web se adapta automáticamente al tamaño de una PC, una Tablet u otro dispositivo. Esta técnica de diseño y desarrollo se conoce como “responsive </a:t>
            </a:r>
            <a:r>
              <a:rPr lang="es-MX" sz="2800" dirty="0" err="1">
                <a:solidFill>
                  <a:schemeClr val="bg1"/>
                </a:solidFill>
              </a:rPr>
              <a:t>design</a:t>
            </a:r>
            <a:r>
              <a:rPr lang="es-MX" sz="2800" dirty="0">
                <a:solidFill>
                  <a:schemeClr val="bg1"/>
                </a:solidFill>
              </a:rPr>
              <a:t>” o diseño adaptativo.</a:t>
            </a:r>
            <a:endParaRPr lang="en-US" sz="2800" dirty="0">
              <a:solidFill>
                <a:schemeClr val="bg1"/>
              </a:solidFill>
            </a:endParaRPr>
          </a:p>
        </p:txBody>
      </p:sp>
    </p:spTree>
    <p:extLst>
      <p:ext uri="{BB962C8B-B14F-4D97-AF65-F5344CB8AC3E}">
        <p14:creationId xmlns:p14="http://schemas.microsoft.com/office/powerpoint/2010/main" val="3633105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124625"/>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Como utilizar Bootstrap?</a:t>
            </a:r>
            <a:endParaRPr sz="4000" b="0" dirty="0">
              <a:solidFill>
                <a:srgbClr val="00B0F0"/>
              </a:solidFill>
              <a:latin typeface="Roboto"/>
              <a:ea typeface="Roboto"/>
              <a:cs typeface="Roboto"/>
              <a:sym typeface="Roboto"/>
            </a:endParaRPr>
          </a:p>
        </p:txBody>
      </p:sp>
      <p:pic>
        <p:nvPicPr>
          <p:cNvPr id="5122" name="Picture 2" descr="Bootstrap 5 | Bootstrap Blog"/>
          <p:cNvPicPr>
            <a:picLocks noChangeAspect="1" noChangeArrowheads="1"/>
          </p:cNvPicPr>
          <p:nvPr/>
        </p:nvPicPr>
        <p:blipFill rotWithShape="1">
          <a:blip r:embed="rId3">
            <a:extLst>
              <a:ext uri="{28A0092B-C50C-407E-A947-70E740481C1C}">
                <a14:useLocalDpi xmlns:a14="http://schemas.microsoft.com/office/drawing/2010/main" val="0"/>
              </a:ext>
            </a:extLst>
          </a:blip>
          <a:srcRect b="44300"/>
          <a:stretch/>
        </p:blipFill>
        <p:spPr bwMode="auto">
          <a:xfrm>
            <a:off x="290644" y="1117008"/>
            <a:ext cx="11610711" cy="495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832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Como utilizar Bootstrap?</a:t>
            </a:r>
            <a:endParaRPr sz="4000" b="0" dirty="0">
              <a:solidFill>
                <a:srgbClr val="00B0F0"/>
              </a:solidFill>
              <a:latin typeface="Roboto"/>
              <a:ea typeface="Roboto"/>
              <a:cs typeface="Roboto"/>
              <a:sym typeface="Roboto"/>
            </a:endParaRPr>
          </a:p>
        </p:txBody>
      </p:sp>
      <p:sp>
        <p:nvSpPr>
          <p:cNvPr id="2" name="Rectángulo 1"/>
          <p:cNvSpPr/>
          <p:nvPr/>
        </p:nvSpPr>
        <p:spPr>
          <a:xfrm>
            <a:off x="892628" y="1277257"/>
            <a:ext cx="10406743" cy="4832092"/>
          </a:xfrm>
          <a:prstGeom prst="rect">
            <a:avLst/>
          </a:prstGeom>
        </p:spPr>
        <p:txBody>
          <a:bodyPr wrap="square">
            <a:spAutoFit/>
          </a:bodyPr>
          <a:lstStyle/>
          <a:p>
            <a:r>
              <a:rPr lang="es-MX" sz="2800" dirty="0" smtClean="0">
                <a:solidFill>
                  <a:schemeClr val="bg1"/>
                </a:solidFill>
              </a:rPr>
              <a:t>Tenes algunas opciones para implementar Bootstrap. Si ingresamos al sitio oficial nos provee la información necesaria.</a:t>
            </a:r>
          </a:p>
          <a:p>
            <a:r>
              <a:rPr lang="en-US" sz="2800" dirty="0">
                <a:solidFill>
                  <a:schemeClr val="bg1"/>
                </a:solidFill>
                <a:hlinkClick r:id="rId3"/>
              </a:rPr>
              <a:t>https://getbootstrap.com/docs/5.1/getting-started/introduction</a:t>
            </a:r>
            <a:r>
              <a:rPr lang="en-US" sz="2800" dirty="0" smtClean="0">
                <a:solidFill>
                  <a:schemeClr val="bg1"/>
                </a:solidFill>
                <a:hlinkClick r:id="rId3"/>
              </a:rPr>
              <a:t>/</a:t>
            </a:r>
            <a:endParaRPr lang="en-US" sz="2800" dirty="0" smtClean="0">
              <a:solidFill>
                <a:schemeClr val="bg1"/>
              </a:solidFill>
            </a:endParaRPr>
          </a:p>
          <a:p>
            <a:r>
              <a:rPr lang="es-MX" sz="2800" dirty="0" smtClean="0">
                <a:solidFill>
                  <a:schemeClr val="bg1"/>
                </a:solidFill>
              </a:rPr>
              <a:t>Por ejemplo de el uso mediante los CDN que son enlaces que debemos vincular en nuestro archivo de </a:t>
            </a:r>
            <a:r>
              <a:rPr lang="es-MX" sz="2800" dirty="0" err="1" smtClean="0">
                <a:solidFill>
                  <a:schemeClr val="bg1"/>
                </a:solidFill>
              </a:rPr>
              <a:t>html</a:t>
            </a:r>
            <a:endParaRPr lang="es-MX" sz="2800" dirty="0" smtClean="0">
              <a:solidFill>
                <a:schemeClr val="bg1"/>
              </a:solidFill>
            </a:endParaRPr>
          </a:p>
          <a:p>
            <a:r>
              <a:rPr lang="es-MX" sz="2800" dirty="0" smtClean="0">
                <a:solidFill>
                  <a:schemeClr val="bg1"/>
                </a:solidFill>
              </a:rPr>
              <a:t>Luego podemos descargar esos archivos y vincularlos de igual manera pero solo cambiando las rutas</a:t>
            </a:r>
          </a:p>
          <a:p>
            <a:r>
              <a:rPr lang="es-MX" sz="2800" dirty="0" smtClean="0">
                <a:solidFill>
                  <a:schemeClr val="bg1"/>
                </a:solidFill>
              </a:rPr>
              <a:t>Otra opción seria instalando </a:t>
            </a:r>
            <a:r>
              <a:rPr lang="es-MX" sz="2800" dirty="0" err="1" smtClean="0">
                <a:solidFill>
                  <a:schemeClr val="bg1"/>
                </a:solidFill>
              </a:rPr>
              <a:t>bootstrap</a:t>
            </a:r>
            <a:r>
              <a:rPr lang="es-MX" sz="2800" dirty="0" smtClean="0">
                <a:solidFill>
                  <a:schemeClr val="bg1"/>
                </a:solidFill>
              </a:rPr>
              <a:t> mediante el </a:t>
            </a:r>
            <a:r>
              <a:rPr lang="es-MX" sz="2800" dirty="0" err="1" smtClean="0">
                <a:solidFill>
                  <a:schemeClr val="bg1"/>
                </a:solidFill>
              </a:rPr>
              <a:t>npm</a:t>
            </a:r>
            <a:r>
              <a:rPr lang="es-MX" sz="2800" dirty="0" smtClean="0">
                <a:solidFill>
                  <a:schemeClr val="bg1"/>
                </a:solidFill>
              </a:rPr>
              <a:t>.</a:t>
            </a:r>
          </a:p>
          <a:p>
            <a:endParaRPr lang="es-MX" sz="2800" dirty="0">
              <a:solidFill>
                <a:schemeClr val="bg1"/>
              </a:solidFill>
            </a:endParaRPr>
          </a:p>
          <a:p>
            <a:r>
              <a:rPr lang="es-MX" sz="2800" dirty="0" smtClean="0">
                <a:solidFill>
                  <a:schemeClr val="bg1"/>
                </a:solidFill>
              </a:rPr>
              <a:t>La última versión de Bootstrap salió en el año 2021 y es la versión 5.1</a:t>
            </a:r>
            <a:endParaRPr lang="en-US" sz="2800" dirty="0">
              <a:solidFill>
                <a:schemeClr val="bg1"/>
              </a:solidFill>
            </a:endParaRPr>
          </a:p>
        </p:txBody>
      </p:sp>
    </p:spTree>
    <p:extLst>
      <p:ext uri="{BB962C8B-B14F-4D97-AF65-F5344CB8AC3E}">
        <p14:creationId xmlns:p14="http://schemas.microsoft.com/office/powerpoint/2010/main" val="272826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Como utilizar Bootstrap?</a:t>
            </a:r>
            <a:endParaRPr sz="4000" b="0" dirty="0">
              <a:solidFill>
                <a:srgbClr val="00B0F0"/>
              </a:solidFill>
              <a:latin typeface="Roboto"/>
              <a:ea typeface="Roboto"/>
              <a:cs typeface="Roboto"/>
              <a:sym typeface="Roboto"/>
            </a:endParaRPr>
          </a:p>
        </p:txBody>
      </p:sp>
      <p:sp>
        <p:nvSpPr>
          <p:cNvPr id="2" name="Rectángulo 1"/>
          <p:cNvSpPr/>
          <p:nvPr/>
        </p:nvSpPr>
        <p:spPr>
          <a:xfrm>
            <a:off x="892628" y="1277257"/>
            <a:ext cx="10406743" cy="954107"/>
          </a:xfrm>
          <a:prstGeom prst="rect">
            <a:avLst/>
          </a:prstGeom>
        </p:spPr>
        <p:txBody>
          <a:bodyPr wrap="square">
            <a:spAutoFit/>
          </a:bodyPr>
          <a:lstStyle/>
          <a:p>
            <a:r>
              <a:rPr lang="es-MX" sz="2800" dirty="0" smtClean="0">
                <a:solidFill>
                  <a:srgbClr val="00B050"/>
                </a:solidFill>
              </a:rPr>
              <a:t>Usar el CDN: </a:t>
            </a:r>
          </a:p>
          <a:p>
            <a:r>
              <a:rPr lang="es-MX" sz="2800" dirty="0" smtClean="0">
                <a:solidFill>
                  <a:schemeClr val="bg1"/>
                </a:solidFill>
              </a:rPr>
              <a:t>Primero copiamos el link dentro del head en nuestro </a:t>
            </a:r>
            <a:r>
              <a:rPr lang="es-MX" sz="2800" dirty="0" err="1" smtClean="0">
                <a:solidFill>
                  <a:schemeClr val="bg1"/>
                </a:solidFill>
              </a:rPr>
              <a:t>html</a:t>
            </a:r>
            <a:endParaRPr lang="en-US" sz="2800" dirty="0">
              <a:solidFill>
                <a:schemeClr val="bg1"/>
              </a:solidFill>
            </a:endParaRPr>
          </a:p>
        </p:txBody>
      </p:sp>
      <p:sp>
        <p:nvSpPr>
          <p:cNvPr id="3" name="Rectangle 1"/>
          <p:cNvSpPr>
            <a:spLocks noChangeArrowheads="1"/>
          </p:cNvSpPr>
          <p:nvPr/>
        </p:nvSpPr>
        <p:spPr bwMode="auto">
          <a:xfrm>
            <a:off x="892627" y="2231364"/>
            <a:ext cx="10406743" cy="1323439"/>
          </a:xfrm>
          <a:prstGeom prst="rect">
            <a:avLst/>
          </a:prstGeom>
          <a:solidFill>
            <a:schemeClr val="tx1">
              <a:lumMod val="85000"/>
              <a:lumOff val="1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FFF00"/>
                </a:solidFill>
                <a:effectLst/>
                <a:latin typeface="var(--bs-font-monospace)"/>
              </a:rPr>
              <a:t>&lt;link </a:t>
            </a:r>
            <a:r>
              <a:rPr kumimoji="0" lang="en-US" altLang="en-US" sz="2000" b="0" i="0" u="none" strike="noStrike" cap="none" normalizeH="0" baseline="0" dirty="0" err="1" smtClean="0">
                <a:ln>
                  <a:noFill/>
                </a:ln>
                <a:solidFill>
                  <a:srgbClr val="FFFF00"/>
                </a:solidFill>
                <a:effectLst/>
                <a:latin typeface="var(--bs-font-monospace)"/>
              </a:rPr>
              <a:t>href</a:t>
            </a:r>
            <a:r>
              <a:rPr kumimoji="0" lang="en-US" altLang="en-US" sz="2000" b="0" i="0" u="none" strike="noStrike" cap="none" normalizeH="0" baseline="0" dirty="0" smtClean="0">
                <a:ln>
                  <a:noFill/>
                </a:ln>
                <a:solidFill>
                  <a:srgbClr val="FFFF00"/>
                </a:solidFill>
                <a:effectLst/>
                <a:latin typeface="Arial" panose="020B0604020202020204" pitchFamily="34" charset="0"/>
              </a:rPr>
              <a:t>=</a:t>
            </a:r>
            <a:r>
              <a:rPr kumimoji="0" lang="en-US" altLang="en-US" sz="2000" b="0" i="0" u="none" strike="noStrike" cap="none" normalizeH="0" baseline="0" dirty="0" smtClean="0">
                <a:ln>
                  <a:noFill/>
                </a:ln>
                <a:solidFill>
                  <a:srgbClr val="FFFF00"/>
                </a:solidFill>
                <a:effectLst/>
                <a:latin typeface="var(--bs-font-monospace)"/>
              </a:rPr>
              <a:t>"https://cdn.jsdelivr.net/</a:t>
            </a:r>
            <a:r>
              <a:rPr kumimoji="0" lang="en-US" altLang="en-US" sz="2000" b="0" i="0" u="none" strike="noStrike" cap="none" normalizeH="0" baseline="0" dirty="0" err="1" smtClean="0">
                <a:ln>
                  <a:noFill/>
                </a:ln>
                <a:solidFill>
                  <a:srgbClr val="FFFF00"/>
                </a:solidFill>
                <a:effectLst/>
                <a:latin typeface="var(--bs-font-monospace)"/>
              </a:rPr>
              <a:t>npm</a:t>
            </a:r>
            <a:r>
              <a:rPr kumimoji="0" lang="en-US" altLang="en-US" sz="2000" b="0" i="0" u="none" strike="noStrike" cap="none" normalizeH="0" baseline="0" dirty="0" smtClean="0">
                <a:ln>
                  <a:noFill/>
                </a:ln>
                <a:solidFill>
                  <a:srgbClr val="FFFF00"/>
                </a:solidFill>
                <a:effectLst/>
                <a:latin typeface="var(--bs-font-monospace)"/>
              </a:rPr>
              <a:t>/bootstrap@5.0.2/</a:t>
            </a:r>
            <a:r>
              <a:rPr kumimoji="0" lang="en-US" altLang="en-US" sz="2000" b="0" i="0" u="none" strike="noStrike" cap="none" normalizeH="0" baseline="0" dirty="0" err="1" smtClean="0">
                <a:ln>
                  <a:noFill/>
                </a:ln>
                <a:solidFill>
                  <a:srgbClr val="FFFF00"/>
                </a:solidFill>
                <a:effectLst/>
                <a:latin typeface="var(--bs-font-monospace)"/>
              </a:rPr>
              <a:t>dist</a:t>
            </a:r>
            <a:r>
              <a:rPr kumimoji="0" lang="en-US" altLang="en-US" sz="2000" b="0" i="0" u="none" strike="noStrike" cap="none" normalizeH="0" baseline="0" dirty="0" smtClean="0">
                <a:ln>
                  <a:noFill/>
                </a:ln>
                <a:solidFill>
                  <a:srgbClr val="FFFF00"/>
                </a:solidFill>
                <a:effectLst/>
                <a:latin typeface="var(--bs-font-monospace)"/>
              </a:rPr>
              <a:t>/</a:t>
            </a:r>
            <a:r>
              <a:rPr kumimoji="0" lang="en-US" altLang="en-US" sz="2000" b="0" i="0" u="none" strike="noStrike" cap="none" normalizeH="0" baseline="0" dirty="0" err="1" smtClean="0">
                <a:ln>
                  <a:noFill/>
                </a:ln>
                <a:solidFill>
                  <a:srgbClr val="FFFF00"/>
                </a:solidFill>
                <a:effectLst/>
                <a:latin typeface="var(--bs-font-monospace)"/>
              </a:rPr>
              <a:t>css</a:t>
            </a:r>
            <a:r>
              <a:rPr kumimoji="0" lang="en-US" altLang="en-US" sz="2000" b="0" i="0" u="none" strike="noStrike" cap="none" normalizeH="0" baseline="0" dirty="0" smtClean="0">
                <a:ln>
                  <a:noFill/>
                </a:ln>
                <a:solidFill>
                  <a:srgbClr val="FFFF00"/>
                </a:solidFill>
                <a:effectLst/>
                <a:latin typeface="var(--bs-font-monospace)"/>
              </a:rPr>
              <a:t>/bootstrap.min.css" </a:t>
            </a:r>
            <a:r>
              <a:rPr kumimoji="0" lang="en-US" altLang="en-US" sz="2000" b="0" i="0" u="none" strike="noStrike" cap="none" normalizeH="0" baseline="0" dirty="0" err="1" smtClean="0">
                <a:ln>
                  <a:noFill/>
                </a:ln>
                <a:solidFill>
                  <a:srgbClr val="FFFF00"/>
                </a:solidFill>
                <a:effectLst/>
                <a:latin typeface="var(--bs-font-monospace)"/>
              </a:rPr>
              <a:t>rel</a:t>
            </a:r>
            <a:r>
              <a:rPr kumimoji="0" lang="en-US" altLang="en-US" sz="2000" b="0" i="0" u="none" strike="noStrike" cap="none" normalizeH="0" baseline="0" dirty="0" smtClean="0">
                <a:ln>
                  <a:noFill/>
                </a:ln>
                <a:solidFill>
                  <a:srgbClr val="FFFF00"/>
                </a:solidFill>
                <a:effectLst/>
                <a:latin typeface="Arial" panose="020B0604020202020204" pitchFamily="34" charset="0"/>
              </a:rPr>
              <a:t>=</a:t>
            </a:r>
            <a:r>
              <a:rPr kumimoji="0" lang="en-US" altLang="en-US" sz="2000" b="0" i="0" u="none" strike="noStrike" cap="none" normalizeH="0" baseline="0" dirty="0" smtClean="0">
                <a:ln>
                  <a:noFill/>
                </a:ln>
                <a:solidFill>
                  <a:srgbClr val="FFFF00"/>
                </a:solidFill>
                <a:effectLst/>
                <a:latin typeface="var(--bs-font-monospace)"/>
              </a:rPr>
              <a:t>"stylesheet" integrity</a:t>
            </a:r>
            <a:r>
              <a:rPr kumimoji="0" lang="en-US" altLang="en-US" sz="2000" b="0" i="0" u="none" strike="noStrike" cap="none" normalizeH="0" baseline="0" dirty="0" smtClean="0">
                <a:ln>
                  <a:noFill/>
                </a:ln>
                <a:solidFill>
                  <a:srgbClr val="FFFF00"/>
                </a:solidFill>
                <a:effectLst/>
                <a:latin typeface="Arial" panose="020B0604020202020204" pitchFamily="34" charset="0"/>
              </a:rPr>
              <a:t>=</a:t>
            </a:r>
            <a:r>
              <a:rPr kumimoji="0" lang="en-US" altLang="en-US" sz="2000" b="0" i="0" u="none" strike="noStrike" cap="none" normalizeH="0" baseline="0" dirty="0" smtClean="0">
                <a:ln>
                  <a:noFill/>
                </a:ln>
                <a:solidFill>
                  <a:srgbClr val="FFFF00"/>
                </a:solidFill>
                <a:effectLst/>
                <a:latin typeface="var(--bs-font-monospace)"/>
              </a:rPr>
              <a:t>"sha384-EVSTQN3/azprG1Anm3QDgpJLIm9Nao0Yz1ztcQTwFspd3yD65VohhpuuCOmLASjC" </a:t>
            </a:r>
            <a:r>
              <a:rPr kumimoji="0" lang="en-US" altLang="en-US" sz="2000" b="0" i="0" u="none" strike="noStrike" cap="none" normalizeH="0" baseline="0" dirty="0" err="1" smtClean="0">
                <a:ln>
                  <a:noFill/>
                </a:ln>
                <a:solidFill>
                  <a:srgbClr val="FFFF00"/>
                </a:solidFill>
                <a:effectLst/>
                <a:latin typeface="var(--bs-font-monospace)"/>
              </a:rPr>
              <a:t>crossorigin</a:t>
            </a:r>
            <a:r>
              <a:rPr kumimoji="0" lang="en-US" altLang="en-US" sz="2000" b="0" i="0" u="none" strike="noStrike" cap="none" normalizeH="0" baseline="0" dirty="0" smtClean="0">
                <a:ln>
                  <a:noFill/>
                </a:ln>
                <a:solidFill>
                  <a:srgbClr val="FFFF00"/>
                </a:solidFill>
                <a:effectLst/>
                <a:latin typeface="Arial" panose="020B0604020202020204" pitchFamily="34" charset="0"/>
              </a:rPr>
              <a:t>=</a:t>
            </a:r>
            <a:r>
              <a:rPr kumimoji="0" lang="en-US" altLang="en-US" sz="2000" b="0" i="0" u="none" strike="noStrike" cap="none" normalizeH="0" baseline="0" dirty="0" smtClean="0">
                <a:ln>
                  <a:noFill/>
                </a:ln>
                <a:solidFill>
                  <a:srgbClr val="FFFF00"/>
                </a:solidFill>
                <a:effectLst/>
                <a:latin typeface="var(--bs-font-monospace)"/>
              </a:rPr>
              <a:t>"anonymous"&gt;</a:t>
            </a:r>
            <a:r>
              <a:rPr kumimoji="0" lang="en-US" altLang="en-US" sz="2000" b="0" i="0" u="none" strike="noStrike" cap="none" normalizeH="0" baseline="0" dirty="0" smtClean="0">
                <a:ln>
                  <a:noFill/>
                </a:ln>
                <a:solidFill>
                  <a:srgbClr val="FFFF00"/>
                </a:solidFill>
                <a:effectLst/>
              </a:rPr>
              <a:t> </a:t>
            </a:r>
            <a:endParaRPr kumimoji="0" lang="en-US" altLang="en-US" sz="2000" b="0" i="0" u="none" strike="noStrike" cap="none" normalizeH="0" baseline="0" dirty="0" smtClean="0">
              <a:ln>
                <a:noFill/>
              </a:ln>
              <a:solidFill>
                <a:srgbClr val="FFFF00"/>
              </a:solidFill>
              <a:effectLst/>
              <a:latin typeface="Arial" panose="020B0604020202020204" pitchFamily="34" charset="0"/>
            </a:endParaRPr>
          </a:p>
        </p:txBody>
      </p:sp>
      <p:sp>
        <p:nvSpPr>
          <p:cNvPr id="4" name="Rectángulo 3"/>
          <p:cNvSpPr/>
          <p:nvPr/>
        </p:nvSpPr>
        <p:spPr>
          <a:xfrm>
            <a:off x="892627" y="4508910"/>
            <a:ext cx="10406743" cy="1631216"/>
          </a:xfrm>
          <a:prstGeom prst="rect">
            <a:avLst/>
          </a:prstGeom>
          <a:solidFill>
            <a:schemeClr val="tx1">
              <a:lumMod val="85000"/>
              <a:lumOff val="15000"/>
            </a:schemeClr>
          </a:solidFill>
        </p:spPr>
        <p:txBody>
          <a:bodyPr wrap="square">
            <a:spAutoFit/>
          </a:bodyPr>
          <a:lstStyle/>
          <a:p>
            <a:r>
              <a:rPr lang="en-US" sz="2000" dirty="0">
                <a:solidFill>
                  <a:schemeClr val="bg1"/>
                </a:solidFill>
              </a:rPr>
              <a:t>&lt;!-- JavaScript Bundle with Popper --&gt;</a:t>
            </a:r>
          </a:p>
          <a:p>
            <a:r>
              <a:rPr lang="en-US" sz="2000" dirty="0">
                <a:solidFill>
                  <a:srgbClr val="FFFF00"/>
                </a:solidFill>
              </a:rPr>
              <a:t>&lt;script </a:t>
            </a:r>
            <a:r>
              <a:rPr lang="en-US" sz="2000" dirty="0" err="1">
                <a:solidFill>
                  <a:srgbClr val="FFFF00"/>
                </a:solidFill>
              </a:rPr>
              <a:t>src</a:t>
            </a:r>
            <a:r>
              <a:rPr lang="en-US" sz="2000" dirty="0">
                <a:solidFill>
                  <a:srgbClr val="FFFF00"/>
                </a:solidFill>
              </a:rPr>
              <a:t>="https://cdn.jsdelivr.net/</a:t>
            </a:r>
            <a:r>
              <a:rPr lang="en-US" sz="2000" dirty="0" err="1">
                <a:solidFill>
                  <a:srgbClr val="FFFF00"/>
                </a:solidFill>
              </a:rPr>
              <a:t>npm</a:t>
            </a:r>
            <a:r>
              <a:rPr lang="en-US" sz="2000" dirty="0">
                <a:solidFill>
                  <a:srgbClr val="FFFF00"/>
                </a:solidFill>
              </a:rPr>
              <a:t>/bootstrap@5.1.3/</a:t>
            </a:r>
            <a:r>
              <a:rPr lang="en-US" sz="2000" dirty="0" err="1">
                <a:solidFill>
                  <a:srgbClr val="FFFF00"/>
                </a:solidFill>
              </a:rPr>
              <a:t>dist</a:t>
            </a:r>
            <a:r>
              <a:rPr lang="en-US" sz="2000" dirty="0">
                <a:solidFill>
                  <a:srgbClr val="FFFF00"/>
                </a:solidFill>
              </a:rPr>
              <a:t>/</a:t>
            </a:r>
            <a:r>
              <a:rPr lang="en-US" sz="2000" dirty="0" err="1">
                <a:solidFill>
                  <a:srgbClr val="FFFF00"/>
                </a:solidFill>
              </a:rPr>
              <a:t>js</a:t>
            </a:r>
            <a:r>
              <a:rPr lang="en-US" sz="2000" dirty="0">
                <a:solidFill>
                  <a:srgbClr val="FFFF00"/>
                </a:solidFill>
              </a:rPr>
              <a:t>/bootstrap.bundle.min.js" integrity="sha384-ka7Sk0Gln4gmtz2MlQnikT1wXgYsOg+OMhuP+IlRH9sENBO0LRn5q+8nbTov4+1p" </a:t>
            </a:r>
            <a:r>
              <a:rPr lang="en-US" sz="2000" dirty="0" err="1">
                <a:solidFill>
                  <a:srgbClr val="FFFF00"/>
                </a:solidFill>
              </a:rPr>
              <a:t>crossorigin</a:t>
            </a:r>
            <a:r>
              <a:rPr lang="en-US" sz="2000" dirty="0">
                <a:solidFill>
                  <a:srgbClr val="FFFF00"/>
                </a:solidFill>
              </a:rPr>
              <a:t>="anonymous"&gt;&lt;/script&gt;</a:t>
            </a:r>
          </a:p>
        </p:txBody>
      </p:sp>
      <p:sp>
        <p:nvSpPr>
          <p:cNvPr id="5" name="Rectángulo 4"/>
          <p:cNvSpPr/>
          <p:nvPr/>
        </p:nvSpPr>
        <p:spPr>
          <a:xfrm>
            <a:off x="892626" y="3554803"/>
            <a:ext cx="10406744" cy="954107"/>
          </a:xfrm>
          <a:prstGeom prst="rect">
            <a:avLst/>
          </a:prstGeom>
        </p:spPr>
        <p:txBody>
          <a:bodyPr wrap="square">
            <a:spAutoFit/>
          </a:bodyPr>
          <a:lstStyle/>
          <a:p>
            <a:r>
              <a:rPr lang="es-MX" sz="2800" dirty="0" smtClean="0">
                <a:solidFill>
                  <a:schemeClr val="bg1"/>
                </a:solidFill>
              </a:rPr>
              <a:t>Luego una de las opciones es copiar el siguiente script antes del cierre del &lt;/</a:t>
            </a:r>
            <a:r>
              <a:rPr lang="es-MX" sz="2800" dirty="0" err="1" smtClean="0">
                <a:solidFill>
                  <a:schemeClr val="bg1"/>
                </a:solidFill>
              </a:rPr>
              <a:t>body</a:t>
            </a:r>
            <a:r>
              <a:rPr lang="es-MX" sz="2800" dirty="0" smtClean="0">
                <a:solidFill>
                  <a:schemeClr val="bg1"/>
                </a:solidFill>
              </a:rPr>
              <a:t>&gt; o dentro del &lt;head&gt;</a:t>
            </a:r>
            <a:endParaRPr lang="es-MX" sz="2800" dirty="0">
              <a:solidFill>
                <a:schemeClr val="bg1"/>
              </a:solidFill>
            </a:endParaRPr>
          </a:p>
        </p:txBody>
      </p:sp>
    </p:spTree>
    <p:extLst>
      <p:ext uri="{BB962C8B-B14F-4D97-AF65-F5344CB8AC3E}">
        <p14:creationId xmlns:p14="http://schemas.microsoft.com/office/powerpoint/2010/main" val="1061277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lvl="0" algn="ctr"/>
            <a:r>
              <a:rPr lang="es-AR" sz="4000" dirty="0" smtClean="0">
                <a:solidFill>
                  <a:srgbClr val="00B0F0"/>
                </a:solidFill>
                <a:latin typeface="Roboto"/>
                <a:ea typeface="Roboto"/>
                <a:cs typeface="Roboto"/>
                <a:sym typeface="Roboto"/>
              </a:rPr>
              <a:t>Como utilizar Bootstrap?</a:t>
            </a:r>
            <a:endParaRPr sz="4000" b="0" dirty="0">
              <a:solidFill>
                <a:srgbClr val="00B0F0"/>
              </a:solidFill>
              <a:latin typeface="Roboto"/>
              <a:ea typeface="Roboto"/>
              <a:cs typeface="Roboto"/>
              <a:sym typeface="Roboto"/>
            </a:endParaRPr>
          </a:p>
        </p:txBody>
      </p:sp>
      <p:sp>
        <p:nvSpPr>
          <p:cNvPr id="2" name="Rectángulo 1"/>
          <p:cNvSpPr/>
          <p:nvPr/>
        </p:nvSpPr>
        <p:spPr>
          <a:xfrm>
            <a:off x="892628" y="1277257"/>
            <a:ext cx="10406743" cy="1815882"/>
          </a:xfrm>
          <a:prstGeom prst="rect">
            <a:avLst/>
          </a:prstGeom>
        </p:spPr>
        <p:txBody>
          <a:bodyPr wrap="square">
            <a:spAutoFit/>
          </a:bodyPr>
          <a:lstStyle/>
          <a:p>
            <a:r>
              <a:rPr lang="es-MX" sz="2800" dirty="0" smtClean="0">
                <a:solidFill>
                  <a:srgbClr val="00B050"/>
                </a:solidFill>
              </a:rPr>
              <a:t>Usar el CDN: </a:t>
            </a:r>
          </a:p>
          <a:p>
            <a:r>
              <a:rPr lang="es-MX" sz="2800" dirty="0" smtClean="0">
                <a:solidFill>
                  <a:schemeClr val="bg1"/>
                </a:solidFill>
              </a:rPr>
              <a:t>La siguiente opción es incorporar el siguiente script que se incluye por separado dentro del &lt;head&gt; o antes del cierre del &lt;/</a:t>
            </a:r>
            <a:r>
              <a:rPr lang="es-MX" sz="2800" dirty="0" err="1" smtClean="0">
                <a:solidFill>
                  <a:schemeClr val="bg1"/>
                </a:solidFill>
              </a:rPr>
              <a:t>body</a:t>
            </a:r>
            <a:r>
              <a:rPr lang="es-MX" sz="2800" dirty="0" smtClean="0">
                <a:solidFill>
                  <a:schemeClr val="bg1"/>
                </a:solidFill>
              </a:rPr>
              <a:t>&gt; </a:t>
            </a:r>
            <a:endParaRPr lang="en-US" sz="2800" dirty="0">
              <a:solidFill>
                <a:schemeClr val="bg1"/>
              </a:solidFill>
            </a:endParaRPr>
          </a:p>
        </p:txBody>
      </p:sp>
      <p:sp>
        <p:nvSpPr>
          <p:cNvPr id="3" name="Rectangle 1"/>
          <p:cNvSpPr>
            <a:spLocks noChangeArrowheads="1"/>
          </p:cNvSpPr>
          <p:nvPr/>
        </p:nvSpPr>
        <p:spPr bwMode="auto">
          <a:xfrm>
            <a:off x="892627" y="3271332"/>
            <a:ext cx="10406743" cy="2554545"/>
          </a:xfrm>
          <a:prstGeom prst="rect">
            <a:avLst/>
          </a:prstGeom>
          <a:solidFill>
            <a:schemeClr val="tx1">
              <a:lumMod val="85000"/>
              <a:lumOff val="15000"/>
            </a:schemeClr>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US" altLang="en-US" sz="2000" dirty="0">
                <a:solidFill>
                  <a:srgbClr val="FFFF00"/>
                </a:solidFill>
                <a:latin typeface="Arial" panose="020B0604020202020204" pitchFamily="34" charset="0"/>
              </a:rPr>
              <a:t>&lt;script </a:t>
            </a:r>
            <a:r>
              <a:rPr lang="en-US" altLang="en-US" sz="2000" dirty="0" err="1">
                <a:solidFill>
                  <a:srgbClr val="FFFF00"/>
                </a:solidFill>
                <a:latin typeface="Arial" panose="020B0604020202020204" pitchFamily="34" charset="0"/>
              </a:rPr>
              <a:t>src</a:t>
            </a:r>
            <a:r>
              <a:rPr lang="en-US" altLang="en-US" sz="2000" dirty="0">
                <a:solidFill>
                  <a:srgbClr val="FFFF00"/>
                </a:solidFill>
                <a:latin typeface="Arial" panose="020B0604020202020204" pitchFamily="34" charset="0"/>
              </a:rPr>
              <a:t>="https://cdn.jsdelivr.net/</a:t>
            </a:r>
            <a:r>
              <a:rPr lang="en-US" altLang="en-US" sz="2000" dirty="0" err="1">
                <a:solidFill>
                  <a:srgbClr val="FFFF00"/>
                </a:solidFill>
                <a:latin typeface="Arial" panose="020B0604020202020204" pitchFamily="34" charset="0"/>
              </a:rPr>
              <a:t>npm</a:t>
            </a:r>
            <a:r>
              <a:rPr lang="en-US" altLang="en-US" sz="2000" dirty="0">
                <a:solidFill>
                  <a:srgbClr val="FFFF00"/>
                </a:solidFill>
                <a:latin typeface="Arial" panose="020B0604020202020204" pitchFamily="34" charset="0"/>
              </a:rPr>
              <a:t>/@</a:t>
            </a:r>
            <a:r>
              <a:rPr lang="en-US" altLang="en-US" sz="2000" dirty="0" err="1">
                <a:solidFill>
                  <a:srgbClr val="FFFF00"/>
                </a:solidFill>
                <a:latin typeface="Arial" panose="020B0604020202020204" pitchFamily="34" charset="0"/>
              </a:rPr>
              <a:t>popperjs</a:t>
            </a:r>
            <a:r>
              <a:rPr lang="en-US" altLang="en-US" sz="2000" dirty="0">
                <a:solidFill>
                  <a:srgbClr val="FFFF00"/>
                </a:solidFill>
                <a:latin typeface="Arial" panose="020B0604020202020204" pitchFamily="34" charset="0"/>
              </a:rPr>
              <a:t>/core@2.9.2/</a:t>
            </a:r>
            <a:r>
              <a:rPr lang="en-US" altLang="en-US" sz="2000" dirty="0" err="1">
                <a:solidFill>
                  <a:srgbClr val="FFFF00"/>
                </a:solidFill>
                <a:latin typeface="Arial" panose="020B0604020202020204" pitchFamily="34" charset="0"/>
              </a:rPr>
              <a:t>dist</a:t>
            </a:r>
            <a:r>
              <a:rPr lang="en-US" altLang="en-US" sz="2000" dirty="0">
                <a:solidFill>
                  <a:srgbClr val="FFFF00"/>
                </a:solidFill>
                <a:latin typeface="Arial" panose="020B0604020202020204" pitchFamily="34" charset="0"/>
              </a:rPr>
              <a:t>/</a:t>
            </a:r>
            <a:r>
              <a:rPr lang="en-US" altLang="en-US" sz="2000" dirty="0" err="1">
                <a:solidFill>
                  <a:srgbClr val="FFFF00"/>
                </a:solidFill>
                <a:latin typeface="Arial" panose="020B0604020202020204" pitchFamily="34" charset="0"/>
              </a:rPr>
              <a:t>umd</a:t>
            </a:r>
            <a:r>
              <a:rPr lang="en-US" altLang="en-US" sz="2000" dirty="0">
                <a:solidFill>
                  <a:srgbClr val="FFFF00"/>
                </a:solidFill>
                <a:latin typeface="Arial" panose="020B0604020202020204" pitchFamily="34" charset="0"/>
              </a:rPr>
              <a:t>/popper.min.js" integrity="sha384-IQsoLXl5PILFhosVNubq5LC7Qb9DXgDA9i+tQ8Zj3iwWAwPtgFTxbJ8NT4GN1R8p" </a:t>
            </a:r>
            <a:r>
              <a:rPr lang="en-US" altLang="en-US" sz="2000" dirty="0" err="1">
                <a:solidFill>
                  <a:srgbClr val="FFFF00"/>
                </a:solidFill>
                <a:latin typeface="Arial" panose="020B0604020202020204" pitchFamily="34" charset="0"/>
              </a:rPr>
              <a:t>crossorigin</a:t>
            </a:r>
            <a:r>
              <a:rPr lang="en-US" altLang="en-US" sz="2000" dirty="0">
                <a:solidFill>
                  <a:srgbClr val="FFFF00"/>
                </a:solidFill>
                <a:latin typeface="Arial" panose="020B0604020202020204" pitchFamily="34" charset="0"/>
              </a:rPr>
              <a:t>="anonymous"&gt;&lt;/script&gt;</a:t>
            </a:r>
          </a:p>
          <a:p>
            <a:pPr lvl="0" eaLnBrk="0" fontAlgn="base" hangingPunct="0">
              <a:spcBef>
                <a:spcPct val="0"/>
              </a:spcBef>
              <a:spcAft>
                <a:spcPct val="0"/>
              </a:spcAft>
              <a:buClrTx/>
            </a:pPr>
            <a:r>
              <a:rPr lang="en-US" altLang="en-US" sz="2000" dirty="0">
                <a:solidFill>
                  <a:srgbClr val="FFFF00"/>
                </a:solidFill>
                <a:latin typeface="Arial" panose="020B0604020202020204" pitchFamily="34" charset="0"/>
              </a:rPr>
              <a:t>&lt;script </a:t>
            </a:r>
            <a:r>
              <a:rPr lang="en-US" altLang="en-US" sz="2000" dirty="0" err="1">
                <a:solidFill>
                  <a:srgbClr val="FFFF00"/>
                </a:solidFill>
                <a:latin typeface="Arial" panose="020B0604020202020204" pitchFamily="34" charset="0"/>
              </a:rPr>
              <a:t>src</a:t>
            </a:r>
            <a:r>
              <a:rPr lang="en-US" altLang="en-US" sz="2000" dirty="0">
                <a:solidFill>
                  <a:srgbClr val="FFFF00"/>
                </a:solidFill>
                <a:latin typeface="Arial" panose="020B0604020202020204" pitchFamily="34" charset="0"/>
              </a:rPr>
              <a:t>="https://cdn.jsdelivr.net/</a:t>
            </a:r>
            <a:r>
              <a:rPr lang="en-US" altLang="en-US" sz="2000" dirty="0" err="1">
                <a:solidFill>
                  <a:srgbClr val="FFFF00"/>
                </a:solidFill>
                <a:latin typeface="Arial" panose="020B0604020202020204" pitchFamily="34" charset="0"/>
              </a:rPr>
              <a:t>npm</a:t>
            </a:r>
            <a:r>
              <a:rPr lang="en-US" altLang="en-US" sz="2000" dirty="0">
                <a:solidFill>
                  <a:srgbClr val="FFFF00"/>
                </a:solidFill>
                <a:latin typeface="Arial" panose="020B0604020202020204" pitchFamily="34" charset="0"/>
              </a:rPr>
              <a:t>/bootstrap@5.0.2/</a:t>
            </a:r>
            <a:r>
              <a:rPr lang="en-US" altLang="en-US" sz="2000" dirty="0" err="1">
                <a:solidFill>
                  <a:srgbClr val="FFFF00"/>
                </a:solidFill>
                <a:latin typeface="Arial" panose="020B0604020202020204" pitchFamily="34" charset="0"/>
              </a:rPr>
              <a:t>dist</a:t>
            </a:r>
            <a:r>
              <a:rPr lang="en-US" altLang="en-US" sz="2000" dirty="0">
                <a:solidFill>
                  <a:srgbClr val="FFFF00"/>
                </a:solidFill>
                <a:latin typeface="Arial" panose="020B0604020202020204" pitchFamily="34" charset="0"/>
              </a:rPr>
              <a:t>/</a:t>
            </a:r>
            <a:r>
              <a:rPr lang="en-US" altLang="en-US" sz="2000" dirty="0" err="1">
                <a:solidFill>
                  <a:srgbClr val="FFFF00"/>
                </a:solidFill>
                <a:latin typeface="Arial" panose="020B0604020202020204" pitchFamily="34" charset="0"/>
              </a:rPr>
              <a:t>js</a:t>
            </a:r>
            <a:r>
              <a:rPr lang="en-US" altLang="en-US" sz="2000" dirty="0">
                <a:solidFill>
                  <a:srgbClr val="FFFF00"/>
                </a:solidFill>
                <a:latin typeface="Arial" panose="020B0604020202020204" pitchFamily="34" charset="0"/>
              </a:rPr>
              <a:t>/bootstrap.min.js" integrity="sha384-cVKIPhGWiC2Al4u+LWgxfKTRIcfu0JTxR+EQDz/bgldoEyl4H0zUF0QKbrJ0EcQF" </a:t>
            </a:r>
            <a:r>
              <a:rPr lang="en-US" altLang="en-US" sz="2000" dirty="0" err="1">
                <a:solidFill>
                  <a:srgbClr val="FFFF00"/>
                </a:solidFill>
                <a:latin typeface="Arial" panose="020B0604020202020204" pitchFamily="34" charset="0"/>
              </a:rPr>
              <a:t>crossorigin</a:t>
            </a:r>
            <a:r>
              <a:rPr lang="en-US" altLang="en-US" sz="2000" dirty="0">
                <a:solidFill>
                  <a:srgbClr val="FFFF00"/>
                </a:solidFill>
                <a:latin typeface="Arial" panose="020B0604020202020204" pitchFamily="34" charset="0"/>
              </a:rPr>
              <a:t>="anonymous"&gt;&lt;/script&gt;</a:t>
            </a:r>
            <a:endParaRPr kumimoji="0" lang="en-US" altLang="en-US" sz="2000" b="0" i="0" u="none" strike="noStrike" cap="none" normalizeH="0" baseline="0" dirty="0" smtClean="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52404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8047</TotalTime>
  <Words>2105</Words>
  <Application>Microsoft Office PowerPoint</Application>
  <PresentationFormat>Panorámica</PresentationFormat>
  <Paragraphs>206</Paragraphs>
  <Slides>32</Slides>
  <Notes>32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Saira</vt:lpstr>
      <vt:lpstr>var(--bs-font-monospace)</vt:lpstr>
      <vt:lpstr>Roboto</vt:lpstr>
      <vt:lpstr>Arial</vt:lpstr>
      <vt:lpstr>Calibri</vt:lpstr>
      <vt:lpstr>Office Theme</vt:lpstr>
      <vt:lpstr>Presentación de PowerPoint</vt:lpstr>
      <vt:lpstr>Que es un framework?</vt:lpstr>
      <vt:lpstr>Que es un framework?</vt:lpstr>
      <vt:lpstr>Que es Bootstrap?</vt:lpstr>
      <vt:lpstr>Que es Bootstrap?</vt:lpstr>
      <vt:lpstr>Como utilizar Bootstrap?</vt:lpstr>
      <vt:lpstr>Como utilizar Bootstrap?</vt:lpstr>
      <vt:lpstr>Como utilizar Bootstrap?</vt:lpstr>
      <vt:lpstr>Como utilizar Bootstrap?</vt:lpstr>
      <vt:lpstr>Como utilizar Bootstrap?</vt:lpstr>
      <vt:lpstr>Como utilizar Bootstrap?</vt:lpstr>
      <vt:lpstr>Como utilizar Bootstrap?</vt:lpstr>
      <vt:lpstr>Como utilizar Bootstrap?</vt:lpstr>
      <vt:lpstr>Versiones de Bootstrap</vt:lpstr>
      <vt:lpstr>Versiones de Bootstrap</vt:lpstr>
      <vt:lpstr>Columnas de Bootstrap 5</vt:lpstr>
      <vt:lpstr>Columnas de Bootstrap 5</vt:lpstr>
      <vt:lpstr>Columnas de Bootstrap 5</vt:lpstr>
      <vt:lpstr>Columnas de Bootstrap 5</vt:lpstr>
      <vt:lpstr>Columnas de Bootstrap 5</vt:lpstr>
      <vt:lpstr>Textos en Bootstrap 5</vt:lpstr>
      <vt:lpstr>Textos en Bootstrap 5</vt:lpstr>
      <vt:lpstr>Tablas en Bootstrap 5</vt:lpstr>
      <vt:lpstr>Imagenes en Bootstrap 5</vt:lpstr>
      <vt:lpstr>Botones en Bootstrap 5</vt:lpstr>
      <vt:lpstr>Botones en Bootstrap 5</vt:lpstr>
      <vt:lpstr>Listas en Bootstrap 5</vt:lpstr>
      <vt:lpstr>Navbars en Bootstrap 5</vt:lpstr>
      <vt:lpstr>Slides en Bootstrap 5</vt:lpstr>
      <vt:lpstr>Slides en Bootstrap 5</vt:lpstr>
      <vt:lpstr>Formularios en Bootstrap 5</vt:lpstr>
      <vt:lpstr>Formularios en Bootstrap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Barrios</dc:creator>
  <cp:lastModifiedBy>marema3</cp:lastModifiedBy>
  <cp:revision>350</cp:revision>
  <dcterms:created xsi:type="dcterms:W3CDTF">2021-07-06T19:10:58Z</dcterms:created>
  <dcterms:modified xsi:type="dcterms:W3CDTF">2021-12-18T17:43:15Z</dcterms:modified>
</cp:coreProperties>
</file>