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48" r:id="rId1"/>
  </p:sldMasterIdLst>
  <p:notesMasterIdLst>
    <p:notesMasterId r:id="rId43"/>
  </p:notes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354" r:id="rId17"/>
    <p:sldId id="275" r:id="rId18"/>
    <p:sldId id="276" r:id="rId19"/>
    <p:sldId id="277" r:id="rId20"/>
    <p:sldId id="355" r:id="rId21"/>
    <p:sldId id="278" r:id="rId22"/>
    <p:sldId id="280" r:id="rId23"/>
    <p:sldId id="281" r:id="rId24"/>
    <p:sldId id="356" r:id="rId25"/>
    <p:sldId id="279" r:id="rId26"/>
    <p:sldId id="282" r:id="rId27"/>
    <p:sldId id="283" r:id="rId28"/>
    <p:sldId id="284" r:id="rId29"/>
    <p:sldId id="364" r:id="rId30"/>
    <p:sldId id="286" r:id="rId31"/>
    <p:sldId id="287" r:id="rId32"/>
    <p:sldId id="494" r:id="rId33"/>
    <p:sldId id="495" r:id="rId34"/>
    <p:sldId id="289" r:id="rId35"/>
    <p:sldId id="365" r:id="rId36"/>
    <p:sldId id="489" r:id="rId37"/>
    <p:sldId id="490" r:id="rId38"/>
    <p:sldId id="491" r:id="rId39"/>
    <p:sldId id="492" r:id="rId40"/>
    <p:sldId id="493" r:id="rId41"/>
    <p:sldId id="288" r:id="rId42"/>
  </p:sldIdLst>
  <p:sldSz cx="12192000" cy="6858000"/>
  <p:notesSz cx="6858000" cy="9144000"/>
  <p:embeddedFontLst>
    <p:embeddedFont>
      <p:font typeface="Saira" panose="020B060402020202020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
      <p:font typeface="Roboto"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0" roundtripDataSignature="AMtx7mibdoyk4dXfbFnErDrm3NrVBbbV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73" autoAdjust="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32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32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32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32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320"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456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883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1105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521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818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733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547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063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609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392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118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038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706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199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873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467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768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262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098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701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616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313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361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048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4158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8718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8584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122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1855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0647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384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8413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8109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7503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548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034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64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851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192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ZOCALO">
  <p:cSld name="30_Title Slide">
    <p:spTree>
      <p:nvGrpSpPr>
        <p:cNvPr id="1" name="Shape 80"/>
        <p:cNvGrpSpPr/>
        <p:nvPr/>
      </p:nvGrpSpPr>
      <p:grpSpPr>
        <a:xfrm>
          <a:off x="0" y="0"/>
          <a:ext cx="0" cy="0"/>
          <a:chOff x="0" y="0"/>
          <a:chExt cx="0" cy="0"/>
        </a:xfrm>
      </p:grpSpPr>
      <p:sp>
        <p:nvSpPr>
          <p:cNvPr id="81" name="Google Shape;81;ge9d3cb0220_0_277"/>
          <p:cNvSpPr/>
          <p:nvPr/>
        </p:nvSpPr>
        <p:spPr>
          <a:xfrm>
            <a:off x="176505" y="6357233"/>
            <a:ext cx="17187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1200"/>
              <a:buFont typeface="Arial"/>
              <a:buNone/>
            </a:pPr>
            <a:r>
              <a:rPr lang="es-AR" sz="1200" b="0" i="0" u="none" strike="noStrike" cap="none">
                <a:solidFill>
                  <a:srgbClr val="BFBFBF"/>
                </a:solidFill>
                <a:latin typeface="Saira"/>
                <a:ea typeface="Saira"/>
                <a:cs typeface="Saira"/>
                <a:sym typeface="Saira"/>
              </a:rPr>
              <a:t>academianumen.com</a:t>
            </a:r>
            <a:endParaRPr sz="1500" b="0"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200"/>
              <a:buFont typeface="Arial"/>
              <a:buNone/>
            </a:pPr>
            <a:endParaRPr sz="1200" b="0" i="0" u="none" strike="noStrike" cap="none">
              <a:solidFill>
                <a:srgbClr val="BFBFBF"/>
              </a:solidFill>
              <a:latin typeface="Saira"/>
              <a:ea typeface="Saira"/>
              <a:cs typeface="Saira"/>
              <a:sym typeface="Saira"/>
            </a:endParaRPr>
          </a:p>
        </p:txBody>
      </p:sp>
      <p:pic>
        <p:nvPicPr>
          <p:cNvPr id="82" name="Google Shape;82;ge9d3cb0220_0_277"/>
          <p:cNvPicPr preferRelativeResize="0"/>
          <p:nvPr/>
        </p:nvPicPr>
        <p:blipFill rotWithShape="1">
          <a:blip r:embed="rId2">
            <a:alphaModFix/>
          </a:blip>
          <a:srcRect/>
          <a:stretch/>
        </p:blipFill>
        <p:spPr>
          <a:xfrm>
            <a:off x="10110900" y="6298964"/>
            <a:ext cx="1879201" cy="4275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blip>
          <a:srcRect/>
          <a:stretch/>
        </p:blipFill>
        <p:spPr>
          <a:xfrm>
            <a:off x="0" y="-5080"/>
            <a:ext cx="12192000" cy="686815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90881"/>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solidFill>
                  <a:srgbClr val="00B0F0"/>
                </a:solidFill>
                <a:latin typeface="Roboto"/>
                <a:ea typeface="Roboto"/>
                <a:cs typeface="Roboto"/>
                <a:sym typeface="Roboto"/>
              </a:rPr>
              <a:t>¿</a:t>
            </a:r>
            <a:r>
              <a:rPr lang="es-AR" sz="4000" dirty="0" smtClean="0">
                <a:solidFill>
                  <a:srgbClr val="00B0F0"/>
                </a:solidFill>
                <a:latin typeface="Roboto"/>
                <a:ea typeface="Roboto"/>
                <a:cs typeface="Roboto"/>
                <a:sym typeface="Roboto"/>
              </a:rPr>
              <a:t>Porque usar CSS?</a:t>
            </a:r>
            <a:endParaRPr sz="4000" b="0" dirty="0">
              <a:solidFill>
                <a:srgbClr val="00B0F0"/>
              </a:solidFill>
              <a:latin typeface="Roboto"/>
              <a:ea typeface="Roboto"/>
              <a:cs typeface="Roboto"/>
              <a:sym typeface="Roboto"/>
            </a:endParaRPr>
          </a:p>
        </p:txBody>
      </p:sp>
      <p:sp>
        <p:nvSpPr>
          <p:cNvPr id="3" name="CuadroTexto 2"/>
          <p:cNvSpPr txBox="1"/>
          <p:nvPr/>
        </p:nvSpPr>
        <p:spPr>
          <a:xfrm>
            <a:off x="0" y="1179400"/>
            <a:ext cx="12191999" cy="615553"/>
          </a:xfrm>
          <a:prstGeom prst="rect">
            <a:avLst/>
          </a:prstGeom>
          <a:noFill/>
        </p:spPr>
        <p:txBody>
          <a:bodyPr wrap="square" rtlCol="0">
            <a:spAutoFit/>
          </a:bodyPr>
          <a:lstStyle/>
          <a:p>
            <a:pPr algn="ctr"/>
            <a:r>
              <a:rPr lang="es-MX" sz="3400" dirty="0" smtClean="0">
                <a:solidFill>
                  <a:schemeClr val="bg1"/>
                </a:solidFill>
                <a:latin typeface="Roboto" panose="020B0604020202020204" charset="0"/>
                <a:ea typeface="Roboto" panose="020B0604020202020204" charset="0"/>
              </a:rPr>
              <a:t>Debajo vemos el resultado de HTML combinado con CSS</a:t>
            </a:r>
            <a:endParaRPr lang="en-US" sz="3400" dirty="0">
              <a:solidFill>
                <a:schemeClr val="bg1"/>
              </a:solidFill>
              <a:latin typeface="Roboto" panose="020B0604020202020204" charset="0"/>
              <a:ea typeface="Roboto" panose="020B060402020202020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424" y="1850372"/>
            <a:ext cx="6153150" cy="4419600"/>
          </a:xfrm>
          <a:prstGeom prst="rect">
            <a:avLst/>
          </a:prstGeom>
        </p:spPr>
      </p:pic>
    </p:spTree>
    <p:extLst>
      <p:ext uri="{BB962C8B-B14F-4D97-AF65-F5344CB8AC3E}">
        <p14:creationId xmlns:p14="http://schemas.microsoft.com/office/powerpoint/2010/main" val="618246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a:solidFill>
                  <a:srgbClr val="00B0F0"/>
                </a:solidFill>
                <a:latin typeface="Roboto"/>
                <a:ea typeface="Roboto"/>
                <a:cs typeface="Roboto"/>
                <a:sym typeface="Roboto"/>
              </a:rPr>
              <a:t>¿Porque usar CSS?</a:t>
            </a:r>
            <a:endParaRPr sz="4000" b="0" dirty="0">
              <a:solidFill>
                <a:srgbClr val="00B0F0"/>
              </a:solidFill>
              <a:latin typeface="Roboto"/>
              <a:ea typeface="Roboto"/>
              <a:cs typeface="Roboto"/>
              <a:sym typeface="Roboto"/>
            </a:endParaRPr>
          </a:p>
        </p:txBody>
      </p:sp>
      <p:sp>
        <p:nvSpPr>
          <p:cNvPr id="4" name="Rectángulo 3"/>
          <p:cNvSpPr/>
          <p:nvPr/>
        </p:nvSpPr>
        <p:spPr>
          <a:xfrm>
            <a:off x="360218" y="1898073"/>
            <a:ext cx="11471564" cy="3539430"/>
          </a:xfrm>
          <a:prstGeom prst="rect">
            <a:avLst/>
          </a:prstGeom>
        </p:spPr>
        <p:txBody>
          <a:bodyPr wrap="square">
            <a:spAutoFit/>
          </a:bodyPr>
          <a:lstStyle/>
          <a:p>
            <a:r>
              <a:rPr lang="es-MX" sz="2800" dirty="0">
                <a:solidFill>
                  <a:schemeClr val="bg1"/>
                </a:solidFill>
                <a:latin typeface="Roboto" panose="020B0604020202020204" charset="0"/>
                <a:ea typeface="Roboto" panose="020B0604020202020204" charset="0"/>
              </a:rPr>
              <a:t>HTML y CSS tienen una relación muy fuerte entre ellos, ya que el HTML es un lenguaje de marcado (constituye la base de un sitio web) y CSS define el estilo de la página (toda la parte estética).</a:t>
            </a:r>
          </a:p>
          <a:p>
            <a:endParaRPr lang="es-MX" sz="2800" dirty="0">
              <a:solidFill>
                <a:schemeClr val="bg1"/>
              </a:solidFill>
              <a:latin typeface="Roboto" panose="020B0604020202020204" charset="0"/>
              <a:ea typeface="Roboto" panose="020B0604020202020204" charset="0"/>
            </a:endParaRPr>
          </a:p>
          <a:p>
            <a:r>
              <a:rPr lang="es-MX" sz="2800" dirty="0">
                <a:solidFill>
                  <a:schemeClr val="bg1"/>
                </a:solidFill>
                <a:latin typeface="Roboto" panose="020B0604020202020204" charset="0"/>
                <a:ea typeface="Roboto" panose="020B0604020202020204" charset="0"/>
              </a:rPr>
              <a:t>A pesar de que las Hojas de Estilo en Cascada no son imprescindibles, son importantes para darle forma y apariencia a tu página web. Si solo usas HTML tu página se verá desnuda y no destacará entre la competencia.</a:t>
            </a:r>
            <a:endParaRPr lang="en-US" sz="28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776799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322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Ventajas de usar CSS</a:t>
            </a:r>
            <a:endParaRPr sz="4000" b="0" dirty="0">
              <a:solidFill>
                <a:srgbClr val="00B0F0"/>
              </a:solidFill>
              <a:latin typeface="Roboto"/>
              <a:ea typeface="Roboto"/>
              <a:cs typeface="Roboto"/>
              <a:sym typeface="Roboto"/>
            </a:endParaRPr>
          </a:p>
        </p:txBody>
      </p:sp>
      <p:sp>
        <p:nvSpPr>
          <p:cNvPr id="4" name="Rectángulo 3"/>
          <p:cNvSpPr/>
          <p:nvPr/>
        </p:nvSpPr>
        <p:spPr>
          <a:xfrm>
            <a:off x="360218" y="1433615"/>
            <a:ext cx="11471564" cy="4801314"/>
          </a:xfrm>
          <a:prstGeom prst="rect">
            <a:avLst/>
          </a:prstGeom>
        </p:spPr>
        <p:txBody>
          <a:bodyPr wrap="square">
            <a:spAutoFit/>
          </a:bodyPr>
          <a:lstStyle/>
          <a:p>
            <a:r>
              <a:rPr lang="es-MX" sz="1800" b="1" dirty="0">
                <a:solidFill>
                  <a:srgbClr val="00B050"/>
                </a:solidFill>
                <a:latin typeface="Roboto" panose="020B0604020202020204" charset="0"/>
                <a:ea typeface="Roboto" panose="020B0604020202020204" charset="0"/>
              </a:rPr>
              <a:t>1.- Separación del contenido y presentación.</a:t>
            </a:r>
          </a:p>
          <a:p>
            <a:r>
              <a:rPr lang="es-MX" sz="1800" dirty="0">
                <a:solidFill>
                  <a:schemeClr val="bg1"/>
                </a:solidFill>
                <a:latin typeface="Roboto" panose="020B0604020202020204" charset="0"/>
                <a:ea typeface="Roboto" panose="020B0604020202020204" charset="0"/>
              </a:rPr>
              <a:t>Las hojas de estilo generalmente se encuentran en archivos separados del código principal </a:t>
            </a:r>
            <a:r>
              <a:rPr lang="es-MX" sz="1800" dirty="0" smtClean="0">
                <a:solidFill>
                  <a:schemeClr val="bg1"/>
                </a:solidFill>
                <a:latin typeface="Roboto" panose="020B0604020202020204" charset="0"/>
                <a:ea typeface="Roboto" panose="020B0604020202020204" charset="0"/>
              </a:rPr>
              <a:t>(</a:t>
            </a:r>
            <a:r>
              <a:rPr lang="es-MX" sz="1800" dirty="0" err="1" smtClean="0">
                <a:solidFill>
                  <a:schemeClr val="bg1"/>
                </a:solidFill>
                <a:latin typeface="Roboto" panose="020B0604020202020204" charset="0"/>
                <a:ea typeface="Roboto" panose="020B0604020202020204" charset="0"/>
              </a:rPr>
              <a:t>html</a:t>
            </a:r>
            <a:r>
              <a:rPr lang="es-MX" sz="1800" dirty="0" smtClean="0">
                <a:solidFill>
                  <a:schemeClr val="bg1"/>
                </a:solidFill>
                <a:latin typeface="Roboto" panose="020B0604020202020204" charset="0"/>
                <a:ea typeface="Roboto" panose="020B0604020202020204" charset="0"/>
              </a:rPr>
              <a:t>, </a:t>
            </a:r>
            <a:r>
              <a:rPr lang="es-MX" sz="1800" dirty="0">
                <a:solidFill>
                  <a:schemeClr val="bg1"/>
                </a:solidFill>
                <a:latin typeface="Roboto" panose="020B0604020202020204" charset="0"/>
                <a:ea typeface="Roboto" panose="020B0604020202020204" charset="0"/>
              </a:rPr>
              <a:t>por ejemplo). Esto nos va a permitir que en un equipo de trabajo, programador y diseñador puedan realizar sus tareas de forma independiente aunque paralela, sin correr el riesgo de que haya interferencias entre ambos, y ello no alterará el resultado final.</a:t>
            </a:r>
          </a:p>
          <a:p>
            <a:r>
              <a:rPr lang="es-MX" sz="1800" b="1" dirty="0">
                <a:solidFill>
                  <a:srgbClr val="00B050"/>
                </a:solidFill>
                <a:latin typeface="Roboto" panose="020B0604020202020204" charset="0"/>
                <a:ea typeface="Roboto" panose="020B0604020202020204" charset="0"/>
              </a:rPr>
              <a:t>2.- Flexibilidad.</a:t>
            </a:r>
          </a:p>
          <a:p>
            <a:r>
              <a:rPr lang="es-MX" sz="1800" dirty="0">
                <a:solidFill>
                  <a:schemeClr val="bg1"/>
                </a:solidFill>
                <a:latin typeface="Roboto" panose="020B0604020202020204" charset="0"/>
                <a:ea typeface="Roboto" panose="020B0604020202020204" charset="0"/>
              </a:rPr>
              <a:t>Podríamos comparar las hojas de estilo con la ropa que guardamos en nuestros cajones. Nosotros somos los mismos, pero dependiendo de la temporada variamos nuestra apariencia.</a:t>
            </a:r>
          </a:p>
          <a:p>
            <a:r>
              <a:rPr lang="es-MX" sz="1800" dirty="0">
                <a:solidFill>
                  <a:schemeClr val="bg1"/>
                </a:solidFill>
                <a:latin typeface="Roboto" panose="020B0604020202020204" charset="0"/>
                <a:ea typeface="Roboto" panose="020B0604020202020204" charset="0"/>
              </a:rPr>
              <a:t>En el caso de las hojas de estilo sucede lo mismo: podemos cambiar en cualquier momento alguna parte o la totalidad del diseño de nuestras páginas con sólo modificar nuestra hoja de estilo, sin que ello suponga modificar el contenido.</a:t>
            </a:r>
          </a:p>
          <a:p>
            <a:r>
              <a:rPr lang="es-MX" sz="1800" b="1" dirty="0">
                <a:solidFill>
                  <a:srgbClr val="00B050"/>
                </a:solidFill>
                <a:latin typeface="Roboto" panose="020B0604020202020204" charset="0"/>
                <a:ea typeface="Roboto" panose="020B0604020202020204" charset="0"/>
              </a:rPr>
              <a:t>3.- Unificación del diseño de las páginas del sitio.</a:t>
            </a:r>
          </a:p>
          <a:p>
            <a:r>
              <a:rPr lang="es-MX" sz="1800" dirty="0">
                <a:solidFill>
                  <a:schemeClr val="bg1"/>
                </a:solidFill>
                <a:latin typeface="Roboto" panose="020B0604020202020204" charset="0"/>
                <a:ea typeface="Roboto" panose="020B0604020202020204" charset="0"/>
              </a:rPr>
              <a:t>Un sitio web, ya sea dinámico o estático, suele estar formado por unas cuantas páginas. Mantener una misma apariencia se puede volver una tarea pesada y tediosa si tenemos que copiar y pegar código cada vez que creemos una página nueva, o que deseemos modificar una misma cosa en todas.</a:t>
            </a:r>
          </a:p>
          <a:p>
            <a:r>
              <a:rPr lang="es-MX" sz="1800" dirty="0">
                <a:solidFill>
                  <a:schemeClr val="bg1"/>
                </a:solidFill>
                <a:latin typeface="Roboto" panose="020B0604020202020204" charset="0"/>
                <a:ea typeface="Roboto" panose="020B0604020202020204" charset="0"/>
              </a:rPr>
              <a:t>Enlazando a cada una de nuestras páginas nuestras hojas de estilo, agilizamos este proceso y minimizamos el trabajo</a:t>
            </a:r>
            <a:r>
              <a:rPr lang="es-MX" sz="1800" dirty="0" smtClean="0">
                <a:solidFill>
                  <a:schemeClr val="bg1"/>
                </a:solidFill>
                <a:latin typeface="Roboto" panose="020B0604020202020204" charset="0"/>
                <a:ea typeface="Roboto" panose="020B0604020202020204" charset="0"/>
              </a:rPr>
              <a:t>.</a:t>
            </a:r>
            <a:endParaRPr lang="es-MX" sz="18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4030500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Ventajas de usar CSS</a:t>
            </a:r>
            <a:endParaRPr sz="4000" b="0" dirty="0">
              <a:solidFill>
                <a:srgbClr val="00B0F0"/>
              </a:solidFill>
              <a:latin typeface="Roboto"/>
              <a:ea typeface="Roboto"/>
              <a:cs typeface="Roboto"/>
              <a:sym typeface="Roboto"/>
            </a:endParaRPr>
          </a:p>
        </p:txBody>
      </p:sp>
      <p:sp>
        <p:nvSpPr>
          <p:cNvPr id="4" name="Rectángulo 3"/>
          <p:cNvSpPr/>
          <p:nvPr/>
        </p:nvSpPr>
        <p:spPr>
          <a:xfrm>
            <a:off x="360218" y="940130"/>
            <a:ext cx="11471564" cy="5632311"/>
          </a:xfrm>
          <a:prstGeom prst="rect">
            <a:avLst/>
          </a:prstGeom>
        </p:spPr>
        <p:txBody>
          <a:bodyPr wrap="square">
            <a:spAutoFit/>
          </a:bodyPr>
          <a:lstStyle/>
          <a:p>
            <a:r>
              <a:rPr lang="es-MX" sz="1800" b="1" dirty="0" smtClean="0">
                <a:solidFill>
                  <a:srgbClr val="00B050"/>
                </a:solidFill>
                <a:latin typeface="Roboto" panose="020B0604020202020204" charset="0"/>
                <a:ea typeface="Roboto" panose="020B0604020202020204" charset="0"/>
              </a:rPr>
              <a:t>4</a:t>
            </a:r>
            <a:r>
              <a:rPr lang="es-MX" sz="1800" b="1" dirty="0">
                <a:solidFill>
                  <a:srgbClr val="00B050"/>
                </a:solidFill>
                <a:latin typeface="Roboto" panose="020B0604020202020204" charset="0"/>
                <a:ea typeface="Roboto" panose="020B0604020202020204" charset="0"/>
              </a:rPr>
              <a:t>.- Optimización de los tiempos de carga y de tráfico en el servidor.</a:t>
            </a:r>
          </a:p>
          <a:p>
            <a:r>
              <a:rPr lang="es-MX" sz="1800" dirty="0">
                <a:solidFill>
                  <a:schemeClr val="bg1"/>
                </a:solidFill>
                <a:latin typeface="Roboto" panose="020B0604020202020204" charset="0"/>
                <a:ea typeface="Roboto" panose="020B0604020202020204" charset="0"/>
              </a:rPr>
              <a:t>Al haber dividido contenido y apariencia obtenemos archivos más ligeros, y esto nos reporta dos beneficios: por un lado, reducimos notablemente los tiempos de carga del sitio en el navegador. A esto debemos unir la capacidad de éste para mantener nuestra hoja de estilo en caché.</a:t>
            </a:r>
          </a:p>
          <a:p>
            <a:r>
              <a:rPr lang="es-MX" sz="1800" dirty="0">
                <a:solidFill>
                  <a:schemeClr val="bg1"/>
                </a:solidFill>
                <a:latin typeface="Roboto" panose="020B0604020202020204" charset="0"/>
                <a:ea typeface="Roboto" panose="020B0604020202020204" charset="0"/>
              </a:rPr>
              <a:t>Por otro lado, reducimos el volumen de tráfico de nuestro servidor, que siempre es de agradecer, tanto si disfrutamos de servicios gratuitos en que solemos tener cuotas muy reducidas, como si pagamos por tener alojamiento propio.</a:t>
            </a:r>
          </a:p>
          <a:p>
            <a:r>
              <a:rPr lang="es-MX" sz="1800" b="1" dirty="0">
                <a:solidFill>
                  <a:srgbClr val="00B050"/>
                </a:solidFill>
                <a:latin typeface="Roboto" panose="020B0604020202020204" charset="0"/>
                <a:ea typeface="Roboto" panose="020B0604020202020204" charset="0"/>
              </a:rPr>
              <a:t>5.- Precisión o elasticidad.</a:t>
            </a:r>
          </a:p>
          <a:p>
            <a:r>
              <a:rPr lang="es-MX" sz="1800" dirty="0">
                <a:solidFill>
                  <a:schemeClr val="bg1"/>
                </a:solidFill>
                <a:latin typeface="Roboto" panose="020B0604020202020204" charset="0"/>
                <a:ea typeface="Roboto" panose="020B0604020202020204" charset="0"/>
              </a:rPr>
              <a:t>Desde el momento en que </a:t>
            </a:r>
            <a:r>
              <a:rPr lang="es-MX" sz="1800" dirty="0" smtClean="0">
                <a:solidFill>
                  <a:schemeClr val="bg1"/>
                </a:solidFill>
                <a:latin typeface="Roboto" panose="020B0604020202020204" charset="0"/>
                <a:ea typeface="Roboto" panose="020B0604020202020204" charset="0"/>
              </a:rPr>
              <a:t>usemos CSS</a:t>
            </a:r>
            <a:r>
              <a:rPr lang="es-MX" sz="1800" dirty="0">
                <a:solidFill>
                  <a:schemeClr val="bg1"/>
                </a:solidFill>
                <a:latin typeface="Roboto" panose="020B0604020202020204" charset="0"/>
                <a:ea typeface="Roboto" panose="020B0604020202020204" charset="0"/>
              </a:rPr>
              <a:t> </a:t>
            </a:r>
            <a:r>
              <a:rPr lang="es-MX" sz="1800" dirty="0" smtClean="0">
                <a:solidFill>
                  <a:schemeClr val="bg1"/>
                </a:solidFill>
                <a:latin typeface="Roboto" panose="020B0604020202020204" charset="0"/>
                <a:ea typeface="Roboto" panose="020B0604020202020204" charset="0"/>
              </a:rPr>
              <a:t>, </a:t>
            </a:r>
            <a:r>
              <a:rPr lang="es-MX" sz="1800" dirty="0">
                <a:solidFill>
                  <a:schemeClr val="bg1"/>
                </a:solidFill>
                <a:latin typeface="Roboto" panose="020B0604020202020204" charset="0"/>
                <a:ea typeface="Roboto" panose="020B0604020202020204" charset="0"/>
              </a:rPr>
              <a:t>el tamaño y posicionamiento de los elementos que formen nuestras páginas podrá ser exacto. Podremos indicarle al navegador en qué píxel debe colocar ésta o aquélla imagen, o qué alto y ancho deberá mostrar.</a:t>
            </a:r>
          </a:p>
          <a:p>
            <a:r>
              <a:rPr lang="es-MX" sz="1800" dirty="0">
                <a:solidFill>
                  <a:schemeClr val="bg1"/>
                </a:solidFill>
                <a:latin typeface="Roboto" panose="020B0604020202020204" charset="0"/>
                <a:ea typeface="Roboto" panose="020B0604020202020204" charset="0"/>
              </a:rPr>
              <a:t>Pero al mismo tiempo, podremos emplear medidas variables o relativas que nos permitan expandir el contenido hasta ocupar la totalidad de la ventana de navegación a nuestro antojo, o contraerla a sólo una parte de la misma, con independencia de la resolución de pantalla del usuario.</a:t>
            </a:r>
          </a:p>
          <a:p>
            <a:r>
              <a:rPr lang="es-MX" sz="1800" b="1" dirty="0">
                <a:solidFill>
                  <a:srgbClr val="00B050"/>
                </a:solidFill>
                <a:latin typeface="Roboto" panose="020B0604020202020204" charset="0"/>
                <a:ea typeface="Roboto" panose="020B0604020202020204" charset="0"/>
              </a:rPr>
              <a:t>6.- Accesibilidad y estructuración.</a:t>
            </a:r>
          </a:p>
          <a:p>
            <a:r>
              <a:rPr lang="es-MX" sz="1800" dirty="0">
                <a:solidFill>
                  <a:schemeClr val="bg1"/>
                </a:solidFill>
                <a:latin typeface="Roboto" panose="020B0604020202020204" charset="0"/>
                <a:ea typeface="Roboto" panose="020B0604020202020204" charset="0"/>
              </a:rPr>
              <a:t>La combinación de CSS y marcadores descriptivos va a posibilitar que nuestra página se vea correctamente con o sin hoja de estilos, puesto que en cualquier caso, la información se mantendrá estructurada y ordenada.</a:t>
            </a:r>
          </a:p>
          <a:p>
            <a:r>
              <a:rPr lang="es-MX" sz="1800" dirty="0">
                <a:solidFill>
                  <a:schemeClr val="bg1"/>
                </a:solidFill>
                <a:latin typeface="Roboto" panose="020B0604020202020204" charset="0"/>
                <a:ea typeface="Roboto" panose="020B0604020202020204" charset="0"/>
              </a:rPr>
              <a:t>Esto supone que podrá ser accesible sin ningún tipo de problemas tanto por navegadores antiguos o sin soporte para CSS, como para personas con algún tipo discapacidad.</a:t>
            </a:r>
          </a:p>
          <a:p>
            <a:r>
              <a:rPr lang="es-MX" sz="1800" dirty="0" smtClean="0">
                <a:solidFill>
                  <a:schemeClr val="bg1"/>
                </a:solidFill>
                <a:latin typeface="Roboto" panose="020B0604020202020204" charset="0"/>
                <a:ea typeface="Roboto" panose="020B0604020202020204" charset="0"/>
              </a:rPr>
              <a:t>a </a:t>
            </a:r>
            <a:r>
              <a:rPr lang="es-MX" sz="1800" dirty="0">
                <a:solidFill>
                  <a:schemeClr val="bg1"/>
                </a:solidFill>
                <a:latin typeface="Roboto" panose="020B0604020202020204" charset="0"/>
                <a:ea typeface="Roboto" panose="020B0604020202020204" charset="0"/>
              </a:rPr>
              <a:t>esta tecnología.</a:t>
            </a:r>
          </a:p>
        </p:txBody>
      </p:sp>
    </p:spTree>
    <p:extLst>
      <p:ext uri="{BB962C8B-B14F-4D97-AF65-F5344CB8AC3E}">
        <p14:creationId xmlns:p14="http://schemas.microsoft.com/office/powerpoint/2010/main" val="185468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322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Ventajas de usar CSS</a:t>
            </a:r>
            <a:endParaRPr sz="4000" b="0" dirty="0">
              <a:solidFill>
                <a:srgbClr val="00B0F0"/>
              </a:solidFill>
              <a:latin typeface="Roboto"/>
              <a:ea typeface="Roboto"/>
              <a:cs typeface="Roboto"/>
              <a:sym typeface="Roboto"/>
            </a:endParaRPr>
          </a:p>
        </p:txBody>
      </p:sp>
      <p:sp>
        <p:nvSpPr>
          <p:cNvPr id="4" name="Rectángulo 3"/>
          <p:cNvSpPr/>
          <p:nvPr/>
        </p:nvSpPr>
        <p:spPr>
          <a:xfrm>
            <a:off x="360218" y="1288473"/>
            <a:ext cx="11471564" cy="5078313"/>
          </a:xfrm>
          <a:prstGeom prst="rect">
            <a:avLst/>
          </a:prstGeom>
        </p:spPr>
        <p:txBody>
          <a:bodyPr wrap="square">
            <a:spAutoFit/>
          </a:bodyPr>
          <a:lstStyle/>
          <a:p>
            <a:r>
              <a:rPr lang="es-MX" sz="1800" b="1" dirty="0" smtClean="0">
                <a:solidFill>
                  <a:srgbClr val="00B050"/>
                </a:solidFill>
                <a:latin typeface="Roboto" panose="020B0604020202020204" charset="0"/>
                <a:ea typeface="Roboto" panose="020B0604020202020204" charset="0"/>
              </a:rPr>
              <a:t>7</a:t>
            </a:r>
            <a:r>
              <a:rPr lang="es-MX" sz="1800" b="1" dirty="0">
                <a:solidFill>
                  <a:srgbClr val="00B050"/>
                </a:solidFill>
                <a:latin typeface="Roboto" panose="020B0604020202020204" charset="0"/>
                <a:ea typeface="Roboto" panose="020B0604020202020204" charset="0"/>
              </a:rPr>
              <a:t>.- Limpieza del código fuente.</a:t>
            </a:r>
          </a:p>
          <a:p>
            <a:r>
              <a:rPr lang="es-MX" sz="1800" dirty="0">
                <a:solidFill>
                  <a:schemeClr val="bg1"/>
                </a:solidFill>
                <a:latin typeface="Roboto" panose="020B0604020202020204" charset="0"/>
                <a:ea typeface="Roboto" panose="020B0604020202020204" charset="0"/>
              </a:rPr>
              <a:t>Si escribimos una hoja de estilo independiente, el código fuente de nuestra web va a resultar menos farragoso y agilizaremos las tareas de localización de las líneas que busquemos.</a:t>
            </a:r>
          </a:p>
          <a:p>
            <a:r>
              <a:rPr lang="es-MX" sz="1800" b="1" dirty="0">
                <a:solidFill>
                  <a:srgbClr val="00B050"/>
                </a:solidFill>
                <a:latin typeface="Roboto" panose="020B0604020202020204" charset="0"/>
                <a:ea typeface="Roboto" panose="020B0604020202020204" charset="0"/>
              </a:rPr>
              <a:t>8.- Compatibilidad y continuidad.</a:t>
            </a:r>
          </a:p>
          <a:p>
            <a:r>
              <a:rPr lang="es-MX" sz="1800" dirty="0">
                <a:solidFill>
                  <a:schemeClr val="bg1"/>
                </a:solidFill>
                <a:latin typeface="Roboto" panose="020B0604020202020204" charset="0"/>
                <a:ea typeface="Roboto" panose="020B0604020202020204" charset="0"/>
              </a:rPr>
              <a:t>Las reglas establecidas por la especificación CSS-1 fijaron los estándares del diseño, y se mantienen y respetan en la CSS-2. Es de prever que en el nivel 3 sucederá lo mismo con respecto a su predecesor.</a:t>
            </a:r>
          </a:p>
          <a:p>
            <a:r>
              <a:rPr lang="es-MX" sz="1800" dirty="0">
                <a:solidFill>
                  <a:schemeClr val="bg1"/>
                </a:solidFill>
                <a:latin typeface="Roboto" panose="020B0604020202020204" charset="0"/>
                <a:ea typeface="Roboto" panose="020B0604020202020204" charset="0"/>
              </a:rPr>
              <a:t>Pero lo realmente interesante es que los navegadores que no soporten CSS-3 no tendrán problemas a la hora de asimilar el contenido CSS puesto que siempre les quedará la compatibilidad de CSS-2, o la CSS-1 en su caso. La compatibilidad de las especificaciones CSS anteriores estará siempre garantizada.</a:t>
            </a:r>
          </a:p>
          <a:p>
            <a:r>
              <a:rPr lang="es-MX" sz="1800" b="1" dirty="0">
                <a:solidFill>
                  <a:srgbClr val="00B050"/>
                </a:solidFill>
                <a:latin typeface="Roboto" panose="020B0604020202020204" charset="0"/>
                <a:ea typeface="Roboto" panose="020B0604020202020204" charset="0"/>
              </a:rPr>
              <a:t>9.- Estandarización frente a especificaciones propietarias.</a:t>
            </a:r>
          </a:p>
          <a:p>
            <a:r>
              <a:rPr lang="es-MX" sz="1800" dirty="0">
                <a:solidFill>
                  <a:schemeClr val="bg1"/>
                </a:solidFill>
                <a:latin typeface="Roboto" panose="020B0604020202020204" charset="0"/>
                <a:ea typeface="Roboto" panose="020B0604020202020204" charset="0"/>
              </a:rPr>
              <a:t>La adopción de estándares por la W3C ofrece la ventaja de la compatibilidad del código entre los diferentes navegadores web. El uso de “soluciones propietarias”, como es el caso de muchas etiquetas o patrones usadas por Microsoft.</a:t>
            </a:r>
          </a:p>
          <a:p>
            <a:r>
              <a:rPr lang="es-MX" sz="1800" dirty="0">
                <a:solidFill>
                  <a:schemeClr val="bg1"/>
                </a:solidFill>
                <a:latin typeface="Roboto" panose="020B0604020202020204" charset="0"/>
                <a:ea typeface="Roboto" panose="020B0604020202020204" charset="0"/>
              </a:rPr>
              <a:t>En su interpretación de lo que es y no es CSS, dificulta la creación de páginas web, porque supone tener que escribir dos códigos distintos para obtener un mismo resultado, en función del tipo de navegador que use el visitante.</a:t>
            </a:r>
          </a:p>
          <a:p>
            <a:r>
              <a:rPr lang="es-MX" sz="1800" dirty="0">
                <a:solidFill>
                  <a:schemeClr val="bg1"/>
                </a:solidFill>
                <a:latin typeface="Roboto" panose="020B0604020202020204" charset="0"/>
                <a:ea typeface="Roboto" panose="020B0604020202020204" charset="0"/>
              </a:rPr>
              <a:t>El uso del estándar CSS de la W3C evitará visualizaciones incorrectas de nuestras páginas en distintos navegadores</a:t>
            </a:r>
            <a:r>
              <a:rPr lang="es-MX" sz="1800" dirty="0" smtClean="0">
                <a:solidFill>
                  <a:schemeClr val="bg1"/>
                </a:solidFill>
                <a:latin typeface="Roboto" panose="020B0604020202020204" charset="0"/>
                <a:ea typeface="Roboto" panose="020B0604020202020204" charset="0"/>
              </a:rPr>
              <a:t>.</a:t>
            </a:r>
            <a:endParaRPr lang="es-MX" sz="18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1578105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Ventajas de usar CSS</a:t>
            </a:r>
            <a:endParaRPr sz="4000" b="0" dirty="0">
              <a:solidFill>
                <a:srgbClr val="00B0F0"/>
              </a:solidFill>
              <a:latin typeface="Roboto"/>
              <a:ea typeface="Roboto"/>
              <a:cs typeface="Roboto"/>
              <a:sym typeface="Roboto"/>
            </a:endParaRPr>
          </a:p>
        </p:txBody>
      </p:sp>
      <p:sp>
        <p:nvSpPr>
          <p:cNvPr id="4" name="Rectángulo 3"/>
          <p:cNvSpPr/>
          <p:nvPr/>
        </p:nvSpPr>
        <p:spPr>
          <a:xfrm>
            <a:off x="360218" y="1288473"/>
            <a:ext cx="11471564" cy="4524315"/>
          </a:xfrm>
          <a:prstGeom prst="rect">
            <a:avLst/>
          </a:prstGeom>
        </p:spPr>
        <p:txBody>
          <a:bodyPr wrap="square">
            <a:spAutoFit/>
          </a:bodyPr>
          <a:lstStyle/>
          <a:p>
            <a:r>
              <a:rPr lang="es-MX" sz="2400" b="1" dirty="0" smtClean="0">
                <a:solidFill>
                  <a:srgbClr val="00B050"/>
                </a:solidFill>
                <a:latin typeface="Roboto" panose="020B0604020202020204" charset="0"/>
                <a:ea typeface="Roboto" panose="020B0604020202020204" charset="0"/>
              </a:rPr>
              <a:t>10</a:t>
            </a:r>
            <a:r>
              <a:rPr lang="es-MX" sz="2400" b="1" dirty="0">
                <a:solidFill>
                  <a:srgbClr val="00B050"/>
                </a:solidFill>
                <a:latin typeface="Roboto" panose="020B0604020202020204" charset="0"/>
                <a:ea typeface="Roboto" panose="020B0604020202020204" charset="0"/>
              </a:rPr>
              <a:t>.- Permite la diferenciación de estilos para imprimir / visualizar en pantalla.</a:t>
            </a:r>
          </a:p>
          <a:p>
            <a:r>
              <a:rPr lang="es-MX" sz="2400" dirty="0">
                <a:solidFill>
                  <a:schemeClr val="bg1"/>
                </a:solidFill>
                <a:latin typeface="Roboto" panose="020B0604020202020204" charset="0"/>
                <a:ea typeface="Roboto" panose="020B0604020202020204" charset="0"/>
              </a:rPr>
              <a:t>El uso de CSS nos va a permitir también maquetar separadamente el contenido de nuestra web para ser mostrado en pantalla o para ser impreso.</a:t>
            </a:r>
          </a:p>
          <a:p>
            <a:r>
              <a:rPr lang="es-MX" sz="2400" dirty="0">
                <a:solidFill>
                  <a:schemeClr val="bg1"/>
                </a:solidFill>
                <a:latin typeface="Roboto" panose="020B0604020202020204" charset="0"/>
                <a:ea typeface="Roboto" panose="020B0604020202020204" charset="0"/>
              </a:rPr>
              <a:t>Tengamos en cuenta que las necesidades y propiedades de un folio de papel y de un monitor nunca van a ser las mismas, y gracias a CSS podremos determinar cómo queremos que se imprima lo que mostramos en la pantalla, manteniendo siempre una apariencia limpia, ordenada y agradable visualmente.</a:t>
            </a:r>
          </a:p>
          <a:p>
            <a:r>
              <a:rPr lang="es-MX" sz="2400" dirty="0">
                <a:solidFill>
                  <a:schemeClr val="bg1"/>
                </a:solidFill>
                <a:latin typeface="Roboto" panose="020B0604020202020204" charset="0"/>
                <a:ea typeface="Roboto" panose="020B0604020202020204" charset="0"/>
              </a:rPr>
              <a:t>Espero que estas pequeñas reflexiones hayan servido para animarte a dar el gran salto y vestir a tu web con un bonito traje CSS hecho a medida. Y si aún no te animas a usar CSS en tu sitio, te invitamos a conocer CSS </a:t>
            </a:r>
            <a:r>
              <a:rPr lang="es-MX" sz="2400" dirty="0" smtClean="0">
                <a:solidFill>
                  <a:schemeClr val="bg1"/>
                </a:solidFill>
                <a:latin typeface="Roboto" panose="020B0604020202020204" charset="0"/>
                <a:ea typeface="Roboto" panose="020B0604020202020204" charset="0"/>
              </a:rPr>
              <a:t>Reinicia, </a:t>
            </a:r>
            <a:r>
              <a:rPr lang="es-MX" sz="2400" dirty="0">
                <a:solidFill>
                  <a:schemeClr val="bg1"/>
                </a:solidFill>
                <a:latin typeface="Roboto" panose="020B0604020202020204" charset="0"/>
                <a:ea typeface="Roboto" panose="020B0604020202020204" charset="0"/>
              </a:rPr>
              <a:t>una iniciativa que busca que sitios web en nuestro idioma se reinventen gracias a esta tecnología.</a:t>
            </a:r>
          </a:p>
        </p:txBody>
      </p:sp>
    </p:spTree>
    <p:extLst>
      <p:ext uri="{BB962C8B-B14F-4D97-AF65-F5344CB8AC3E}">
        <p14:creationId xmlns:p14="http://schemas.microsoft.com/office/powerpoint/2010/main" val="76741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706582"/>
            <a:ext cx="12192000" cy="2687782"/>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8000" dirty="0" smtClean="0">
                <a:solidFill>
                  <a:schemeClr val="lt1"/>
                </a:solidFill>
                <a:latin typeface="Roboto"/>
                <a:ea typeface="Roboto"/>
                <a:cs typeface="Roboto"/>
                <a:sym typeface="Roboto"/>
              </a:rPr>
              <a:t>¿Cómo utilizo CSS?</a:t>
            </a:r>
            <a:endParaRPr sz="8000" b="0" dirty="0">
              <a:solidFill>
                <a:schemeClr val="lt1"/>
              </a:solidFill>
              <a:latin typeface="Roboto"/>
              <a:ea typeface="Roboto"/>
              <a:cs typeface="Roboto"/>
              <a:sym typeface="Roboto"/>
            </a:endParaRPr>
          </a:p>
        </p:txBody>
      </p:sp>
      <p:pic>
        <p:nvPicPr>
          <p:cNvPr id="5122" name="Picture 2" descr="Distintas formas de incluir estilos CSS en una página 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2918834"/>
            <a:ext cx="7429500"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02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Como utilizo CSS</a:t>
            </a:r>
            <a:endParaRPr sz="4000" b="0" dirty="0">
              <a:solidFill>
                <a:srgbClr val="00B0F0"/>
              </a:solidFill>
              <a:latin typeface="Roboto"/>
              <a:ea typeface="Roboto"/>
              <a:cs typeface="Roboto"/>
              <a:sym typeface="Roboto"/>
            </a:endParaRPr>
          </a:p>
        </p:txBody>
      </p:sp>
      <p:sp>
        <p:nvSpPr>
          <p:cNvPr id="4" name="Rectángulo 3"/>
          <p:cNvSpPr/>
          <p:nvPr/>
        </p:nvSpPr>
        <p:spPr>
          <a:xfrm>
            <a:off x="360218" y="1288473"/>
            <a:ext cx="11471564" cy="461665"/>
          </a:xfrm>
          <a:prstGeom prst="rect">
            <a:avLst/>
          </a:prstGeom>
        </p:spPr>
        <p:txBody>
          <a:bodyPr wrap="square">
            <a:spAutoFit/>
          </a:bodyPr>
          <a:lstStyle/>
          <a:p>
            <a:pPr algn="ctr"/>
            <a:r>
              <a:rPr lang="es-MX" sz="2400" dirty="0" smtClean="0">
                <a:solidFill>
                  <a:srgbClr val="00B050"/>
                </a:solidFill>
                <a:latin typeface="Roboto" panose="020B0604020202020204" charset="0"/>
                <a:ea typeface="Roboto" panose="020B0604020202020204" charset="0"/>
              </a:rPr>
              <a:t>Existen 3 maneras de utilizar CSS</a:t>
            </a:r>
            <a:endParaRPr lang="es-MX" sz="2400" dirty="0">
              <a:solidFill>
                <a:srgbClr val="00B050"/>
              </a:solidFill>
              <a:latin typeface="Roboto" panose="020B0604020202020204" charset="0"/>
              <a:ea typeface="Roboto" panose="020B0604020202020204" charset="0"/>
            </a:endParaRPr>
          </a:p>
        </p:txBody>
      </p:sp>
      <p:sp>
        <p:nvSpPr>
          <p:cNvPr id="2" name="Rectángulo 1"/>
          <p:cNvSpPr/>
          <p:nvPr/>
        </p:nvSpPr>
        <p:spPr>
          <a:xfrm>
            <a:off x="360218" y="2133600"/>
            <a:ext cx="11471564" cy="523220"/>
          </a:xfrm>
          <a:prstGeom prst="rect">
            <a:avLst/>
          </a:prstGeom>
        </p:spPr>
        <p:txBody>
          <a:bodyPr wrap="square">
            <a:spAutoFit/>
          </a:bodyPr>
          <a:lstStyle/>
          <a:p>
            <a:r>
              <a:rPr lang="es-MX" sz="2800" dirty="0" smtClean="0">
                <a:solidFill>
                  <a:schemeClr val="bg1"/>
                </a:solidFill>
                <a:latin typeface="Roboto" panose="020B0604020202020204" charset="0"/>
                <a:ea typeface="Roboto" panose="020B0604020202020204" charset="0"/>
              </a:rPr>
              <a:t>1- </a:t>
            </a:r>
            <a:r>
              <a:rPr lang="es-MX" sz="2800" b="1" dirty="0">
                <a:solidFill>
                  <a:schemeClr val="bg1"/>
                </a:solidFill>
                <a:latin typeface="Roboto" panose="020B0604020202020204" charset="0"/>
                <a:ea typeface="Roboto" panose="020B0604020202020204" charset="0"/>
              </a:rPr>
              <a:t>CSS en línea empleando un </a:t>
            </a:r>
            <a:r>
              <a:rPr lang="es-MX" sz="2800" b="1" dirty="0" smtClean="0">
                <a:solidFill>
                  <a:schemeClr val="bg1"/>
                </a:solidFill>
                <a:latin typeface="Roboto" panose="020B0604020202020204" charset="0"/>
                <a:ea typeface="Roboto" panose="020B0604020202020204" charset="0"/>
              </a:rPr>
              <a:t>atributo (método menos recomendado)</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525" y="3040282"/>
            <a:ext cx="8362950" cy="1905000"/>
          </a:xfrm>
          <a:prstGeom prst="rect">
            <a:avLst/>
          </a:prstGeom>
        </p:spPr>
      </p:pic>
    </p:spTree>
    <p:extLst>
      <p:ext uri="{BB962C8B-B14F-4D97-AF65-F5344CB8AC3E}">
        <p14:creationId xmlns:p14="http://schemas.microsoft.com/office/powerpoint/2010/main" val="3943665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Como utilizo CSS</a:t>
            </a:r>
            <a:endParaRPr sz="4000" b="0" dirty="0">
              <a:solidFill>
                <a:srgbClr val="00B0F0"/>
              </a:solidFill>
              <a:latin typeface="Roboto"/>
              <a:ea typeface="Roboto"/>
              <a:cs typeface="Roboto"/>
              <a:sym typeface="Roboto"/>
            </a:endParaRPr>
          </a:p>
        </p:txBody>
      </p:sp>
      <p:sp>
        <p:nvSpPr>
          <p:cNvPr id="4" name="Rectángulo 3"/>
          <p:cNvSpPr/>
          <p:nvPr/>
        </p:nvSpPr>
        <p:spPr>
          <a:xfrm>
            <a:off x="360218" y="1288473"/>
            <a:ext cx="11471564" cy="461665"/>
          </a:xfrm>
          <a:prstGeom prst="rect">
            <a:avLst/>
          </a:prstGeom>
        </p:spPr>
        <p:txBody>
          <a:bodyPr wrap="square">
            <a:spAutoFit/>
          </a:bodyPr>
          <a:lstStyle/>
          <a:p>
            <a:pPr algn="ctr"/>
            <a:r>
              <a:rPr lang="es-MX" sz="2400" dirty="0" smtClean="0">
                <a:solidFill>
                  <a:srgbClr val="00B050"/>
                </a:solidFill>
                <a:latin typeface="Roboto" panose="020B0604020202020204" charset="0"/>
                <a:ea typeface="Roboto" panose="020B0604020202020204" charset="0"/>
              </a:rPr>
              <a:t>Existen 3 maneras de utilizar CSS</a:t>
            </a:r>
            <a:endParaRPr lang="es-MX" sz="2400" dirty="0">
              <a:solidFill>
                <a:srgbClr val="00B050"/>
              </a:solidFill>
              <a:latin typeface="Roboto" panose="020B0604020202020204" charset="0"/>
              <a:ea typeface="Roboto" panose="020B0604020202020204" charset="0"/>
            </a:endParaRPr>
          </a:p>
        </p:txBody>
      </p:sp>
      <p:sp>
        <p:nvSpPr>
          <p:cNvPr id="2" name="Rectángulo 1"/>
          <p:cNvSpPr/>
          <p:nvPr/>
        </p:nvSpPr>
        <p:spPr>
          <a:xfrm>
            <a:off x="360218" y="2133600"/>
            <a:ext cx="11471564" cy="523220"/>
          </a:xfrm>
          <a:prstGeom prst="rect">
            <a:avLst/>
          </a:prstGeom>
        </p:spPr>
        <p:txBody>
          <a:bodyPr wrap="square">
            <a:spAutoFit/>
          </a:bodyPr>
          <a:lstStyle/>
          <a:p>
            <a:r>
              <a:rPr lang="es-MX" sz="2800" dirty="0" smtClean="0">
                <a:solidFill>
                  <a:schemeClr val="bg1"/>
                </a:solidFill>
                <a:latin typeface="Roboto" panose="020B0604020202020204" charset="0"/>
                <a:ea typeface="Roboto" panose="020B0604020202020204" charset="0"/>
              </a:rPr>
              <a:t>2-</a:t>
            </a:r>
            <a:r>
              <a:rPr lang="es-MX" sz="2800" b="1" dirty="0" smtClean="0">
                <a:solidFill>
                  <a:schemeClr val="bg1"/>
                </a:solidFill>
                <a:latin typeface="Roboto" panose="020B0604020202020204" charset="0"/>
                <a:ea typeface="Roboto" panose="020B0604020202020204" charset="0"/>
              </a:rPr>
              <a:t>CSS </a:t>
            </a:r>
            <a:r>
              <a:rPr lang="es-MX" sz="2800" b="1" dirty="0">
                <a:solidFill>
                  <a:schemeClr val="bg1"/>
                </a:solidFill>
                <a:latin typeface="Roboto" panose="020B0604020202020204" charset="0"/>
                <a:ea typeface="Roboto" panose="020B0604020202020204" charset="0"/>
              </a:rPr>
              <a:t>incrustado en el documento </a:t>
            </a:r>
            <a:r>
              <a:rPr lang="es-MX" sz="2800" b="1" dirty="0" smtClean="0">
                <a:solidFill>
                  <a:schemeClr val="bg1"/>
                </a:solidFill>
                <a:latin typeface="Roboto" panose="020B0604020202020204" charset="0"/>
                <a:ea typeface="Roboto" panose="020B0604020202020204" charset="0"/>
              </a:rPr>
              <a:t>HTML</a:t>
            </a: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787" y="3040282"/>
            <a:ext cx="7972425" cy="2314575"/>
          </a:xfrm>
          <a:prstGeom prst="rect">
            <a:avLst/>
          </a:prstGeom>
        </p:spPr>
      </p:pic>
    </p:spTree>
    <p:extLst>
      <p:ext uri="{BB962C8B-B14F-4D97-AF65-F5344CB8AC3E}">
        <p14:creationId xmlns:p14="http://schemas.microsoft.com/office/powerpoint/2010/main" val="1976095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Como utilizo CSS</a:t>
            </a:r>
            <a:endParaRPr sz="4000" b="0" dirty="0">
              <a:solidFill>
                <a:srgbClr val="00B0F0"/>
              </a:solidFill>
              <a:latin typeface="Roboto"/>
              <a:ea typeface="Roboto"/>
              <a:cs typeface="Roboto"/>
              <a:sym typeface="Roboto"/>
            </a:endParaRPr>
          </a:p>
        </p:txBody>
      </p:sp>
      <p:sp>
        <p:nvSpPr>
          <p:cNvPr id="4" name="Rectángulo 3"/>
          <p:cNvSpPr/>
          <p:nvPr/>
        </p:nvSpPr>
        <p:spPr>
          <a:xfrm>
            <a:off x="360218" y="1288473"/>
            <a:ext cx="11471564" cy="461665"/>
          </a:xfrm>
          <a:prstGeom prst="rect">
            <a:avLst/>
          </a:prstGeom>
        </p:spPr>
        <p:txBody>
          <a:bodyPr wrap="square">
            <a:spAutoFit/>
          </a:bodyPr>
          <a:lstStyle/>
          <a:p>
            <a:pPr algn="ctr"/>
            <a:r>
              <a:rPr lang="es-MX" sz="2400" dirty="0" smtClean="0">
                <a:solidFill>
                  <a:srgbClr val="00B050"/>
                </a:solidFill>
                <a:latin typeface="Roboto" panose="020B0604020202020204" charset="0"/>
                <a:ea typeface="Roboto" panose="020B0604020202020204" charset="0"/>
              </a:rPr>
              <a:t>Existen 3 maneras de utilizar CSS</a:t>
            </a:r>
            <a:endParaRPr lang="es-MX" sz="2400" dirty="0">
              <a:solidFill>
                <a:srgbClr val="00B050"/>
              </a:solidFill>
              <a:latin typeface="Roboto" panose="020B0604020202020204" charset="0"/>
              <a:ea typeface="Roboto" panose="020B0604020202020204" charset="0"/>
            </a:endParaRPr>
          </a:p>
        </p:txBody>
      </p:sp>
      <p:sp>
        <p:nvSpPr>
          <p:cNvPr id="2" name="Rectángulo 1"/>
          <p:cNvSpPr/>
          <p:nvPr/>
        </p:nvSpPr>
        <p:spPr>
          <a:xfrm>
            <a:off x="360218" y="2133600"/>
            <a:ext cx="11471564" cy="738664"/>
          </a:xfrm>
          <a:prstGeom prst="rect">
            <a:avLst/>
          </a:prstGeom>
        </p:spPr>
        <p:txBody>
          <a:bodyPr wrap="square">
            <a:spAutoFit/>
          </a:bodyPr>
          <a:lstStyle/>
          <a:p>
            <a:r>
              <a:rPr lang="es-MX" sz="2800" dirty="0" smtClean="0">
                <a:solidFill>
                  <a:schemeClr val="bg1"/>
                </a:solidFill>
                <a:latin typeface="Roboto" panose="020B0604020202020204" charset="0"/>
                <a:ea typeface="Roboto" panose="020B0604020202020204" charset="0"/>
              </a:rPr>
              <a:t>3-</a:t>
            </a:r>
            <a:r>
              <a:rPr lang="es-MX" sz="2800" b="1" dirty="0" smtClean="0">
                <a:solidFill>
                  <a:schemeClr val="bg1"/>
                </a:solidFill>
                <a:latin typeface="Roboto" panose="020B0604020202020204" charset="0"/>
                <a:ea typeface="Roboto" panose="020B0604020202020204" charset="0"/>
              </a:rPr>
              <a:t>CSS </a:t>
            </a:r>
            <a:r>
              <a:rPr lang="es-MX" sz="2800" b="1" dirty="0">
                <a:solidFill>
                  <a:schemeClr val="bg1"/>
                </a:solidFill>
                <a:latin typeface="Roboto" panose="020B0604020202020204" charset="0"/>
                <a:ea typeface="Roboto" panose="020B0604020202020204" charset="0"/>
              </a:rPr>
              <a:t>en un documento CSS externo</a:t>
            </a:r>
          </a:p>
          <a:p>
            <a:endParaRPr lang="es-MX" dirty="0">
              <a:solidFill>
                <a:schemeClr val="bg1"/>
              </a:solidFill>
              <a:latin typeface="Roboto" panose="020B0604020202020204" charset="0"/>
              <a:ea typeface="Roboto" panose="020B0604020202020204" charset="0"/>
            </a:endParaRPr>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l="543" t="1405" r="826" b="3583"/>
          <a:stretch/>
        </p:blipFill>
        <p:spPr>
          <a:xfrm>
            <a:off x="493482" y="2871153"/>
            <a:ext cx="8325614" cy="2381250"/>
          </a:xfrm>
          <a:prstGeom prst="rect">
            <a:avLst/>
          </a:prstGeom>
        </p:spPr>
      </p:pic>
      <p:pic>
        <p:nvPicPr>
          <p:cNvPr id="7" name="Imagen 6"/>
          <p:cNvPicPr>
            <a:picLocks noChangeAspect="1"/>
          </p:cNvPicPr>
          <p:nvPr/>
        </p:nvPicPr>
        <p:blipFill rotWithShape="1">
          <a:blip r:embed="rId4">
            <a:extLst>
              <a:ext uri="{28A0092B-C50C-407E-A947-70E740481C1C}">
                <a14:useLocalDpi xmlns:a14="http://schemas.microsoft.com/office/drawing/2010/main" val="0"/>
              </a:ext>
            </a:extLst>
          </a:blip>
          <a:srcRect r="36279"/>
          <a:stretch/>
        </p:blipFill>
        <p:spPr>
          <a:xfrm>
            <a:off x="5891332" y="2871153"/>
            <a:ext cx="5879760" cy="2381250"/>
          </a:xfrm>
          <a:prstGeom prst="rect">
            <a:avLst/>
          </a:prstGeom>
        </p:spPr>
      </p:pic>
    </p:spTree>
    <p:extLst>
      <p:ext uri="{BB962C8B-B14F-4D97-AF65-F5344CB8AC3E}">
        <p14:creationId xmlns:p14="http://schemas.microsoft.com/office/powerpoint/2010/main" val="4070525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93" name="Google Shape;9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94" name="Google Shape;94;p2"/>
          <p:cNvPicPr preferRelativeResize="0"/>
          <p:nvPr/>
        </p:nvPicPr>
        <p:blipFill rotWithShape="1">
          <a:blip r:embed="rId3">
            <a:alphaModFix/>
          </a:blip>
          <a:srcRect/>
          <a:stretch/>
        </p:blipFill>
        <p:spPr>
          <a:xfrm>
            <a:off x="0" y="-5080"/>
            <a:ext cx="12182984" cy="686308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706582"/>
            <a:ext cx="12192000" cy="2687782"/>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8000" dirty="0" smtClean="0">
                <a:solidFill>
                  <a:schemeClr val="lt1"/>
                </a:solidFill>
                <a:latin typeface="Roboto"/>
                <a:ea typeface="Roboto"/>
                <a:cs typeface="Roboto"/>
                <a:sym typeface="Roboto"/>
              </a:rPr>
              <a:t>¿Cuál es la sintaxis CSS?</a:t>
            </a:r>
            <a:endParaRPr sz="8000" b="0" dirty="0">
              <a:solidFill>
                <a:schemeClr val="lt1"/>
              </a:solidFill>
              <a:latin typeface="Roboto"/>
              <a:ea typeface="Roboto"/>
              <a:cs typeface="Roboto"/>
              <a:sym typeface="Roboto"/>
            </a:endParaRPr>
          </a:p>
        </p:txBody>
      </p:sp>
      <p:pic>
        <p:nvPicPr>
          <p:cNvPr id="1026" name="Picture 2" descr="Qué Es CSS? | EXTASSIS NETwork Tutoria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524" y="3144982"/>
            <a:ext cx="6356951" cy="282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852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Sintaxis CSS</a:t>
            </a:r>
            <a:endParaRPr sz="4000" b="0" dirty="0">
              <a:solidFill>
                <a:srgbClr val="00B0F0"/>
              </a:solidFill>
              <a:latin typeface="Roboto"/>
              <a:ea typeface="Roboto"/>
              <a:cs typeface="Roboto"/>
              <a:sym typeface="Roboto"/>
            </a:endParaRPr>
          </a:p>
        </p:txBody>
      </p:sp>
      <p:sp>
        <p:nvSpPr>
          <p:cNvPr id="2" name="Rectángulo 1"/>
          <p:cNvSpPr/>
          <p:nvPr/>
        </p:nvSpPr>
        <p:spPr>
          <a:xfrm>
            <a:off x="360218" y="1447193"/>
            <a:ext cx="11471564" cy="1046440"/>
          </a:xfrm>
          <a:prstGeom prst="rect">
            <a:avLst/>
          </a:prstGeom>
        </p:spPr>
        <p:txBody>
          <a:bodyPr wrap="square">
            <a:spAutoFit/>
          </a:bodyPr>
          <a:lstStyle/>
          <a:p>
            <a:pPr algn="ctr"/>
            <a:r>
              <a:rPr lang="es-MX" sz="2400" dirty="0">
                <a:solidFill>
                  <a:schemeClr val="bg1"/>
                </a:solidFill>
                <a:latin typeface="Roboto" panose="020B0604020202020204" charset="0"/>
                <a:ea typeface="Roboto" panose="020B0604020202020204" charset="0"/>
              </a:rPr>
              <a:t>Se considera sintaxis al orden y relación de los elementos que componen una correcta instrucción CSS así como las funciones que cumples.</a:t>
            </a:r>
            <a:endParaRPr lang="es-MX" sz="2400" b="1" dirty="0">
              <a:solidFill>
                <a:schemeClr val="bg1"/>
              </a:solidFill>
              <a:latin typeface="Roboto" panose="020B0604020202020204" charset="0"/>
              <a:ea typeface="Roboto" panose="020B0604020202020204" charset="0"/>
            </a:endParaRPr>
          </a:p>
          <a:p>
            <a:endParaRPr lang="es-MX" dirty="0">
              <a:solidFill>
                <a:schemeClr val="bg1"/>
              </a:solidFill>
              <a:latin typeface="Roboto" panose="020B0604020202020204" charset="0"/>
              <a:ea typeface="Roboto" panose="020B060402020202020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375" y="2973864"/>
            <a:ext cx="5429250" cy="1905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97964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61290"/>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¿Qué es una regla CSS?</a:t>
            </a:r>
            <a:endParaRPr sz="4000" b="0" dirty="0">
              <a:solidFill>
                <a:srgbClr val="00B0F0"/>
              </a:solidFill>
              <a:latin typeface="Roboto"/>
              <a:ea typeface="Roboto"/>
              <a:cs typeface="Roboto"/>
              <a:sym typeface="Roboto"/>
            </a:endParaRPr>
          </a:p>
        </p:txBody>
      </p:sp>
      <p:sp>
        <p:nvSpPr>
          <p:cNvPr id="4" name="Rectángulo 3"/>
          <p:cNvSpPr/>
          <p:nvPr/>
        </p:nvSpPr>
        <p:spPr>
          <a:xfrm>
            <a:off x="360217" y="2620930"/>
            <a:ext cx="11471564" cy="461665"/>
          </a:xfrm>
          <a:prstGeom prst="rect">
            <a:avLst/>
          </a:prstGeom>
        </p:spPr>
        <p:txBody>
          <a:bodyPr wrap="square">
            <a:spAutoFit/>
          </a:bodyPr>
          <a:lstStyle/>
          <a:p>
            <a:pPr algn="ctr"/>
            <a:r>
              <a:rPr lang="es-MX" sz="2400" b="1" dirty="0">
                <a:solidFill>
                  <a:srgbClr val="00B050"/>
                </a:solidFill>
                <a:latin typeface="Roboto" panose="020B0604020202020204" charset="0"/>
                <a:ea typeface="Roboto" panose="020B0604020202020204" charset="0"/>
              </a:rPr>
              <a:t>Partes de una regla CSS</a:t>
            </a:r>
          </a:p>
        </p:txBody>
      </p:sp>
      <p:sp>
        <p:nvSpPr>
          <p:cNvPr id="8" name="Rectángulo 7"/>
          <p:cNvSpPr/>
          <p:nvPr/>
        </p:nvSpPr>
        <p:spPr>
          <a:xfrm>
            <a:off x="554171" y="3301469"/>
            <a:ext cx="11277610" cy="2246769"/>
          </a:xfrm>
          <a:prstGeom prst="rect">
            <a:avLst/>
          </a:prstGeom>
        </p:spPr>
        <p:txBody>
          <a:bodyPr wrap="square">
            <a:spAutoFit/>
          </a:bodyPr>
          <a:lstStyle/>
          <a:p>
            <a:r>
              <a:rPr lang="es-MX" sz="2000" dirty="0">
                <a:solidFill>
                  <a:schemeClr val="bg1"/>
                </a:solidFill>
                <a:latin typeface="Roboto" panose="020B0604020202020204" charset="0"/>
                <a:ea typeface="Roboto" panose="020B0604020202020204" charset="0"/>
              </a:rPr>
              <a:t>Una regla CSS está formada principalmente por un sector y una declaración, dentro de la declaración se encuentran las propiedades con su respectivo valor.</a:t>
            </a:r>
          </a:p>
          <a:p>
            <a:endParaRPr lang="es-MX" sz="2000" dirty="0">
              <a:solidFill>
                <a:schemeClr val="bg1"/>
              </a:solidFill>
              <a:latin typeface="Roboto" panose="020B0604020202020204" charset="0"/>
              <a:ea typeface="Roboto" panose="020B0604020202020204" charset="0"/>
            </a:endParaRPr>
          </a:p>
          <a:p>
            <a:r>
              <a:rPr lang="es-MX" sz="2000" dirty="0" smtClean="0">
                <a:solidFill>
                  <a:srgbClr val="00B050"/>
                </a:solidFill>
                <a:latin typeface="Roboto" panose="020B0604020202020204" charset="0"/>
                <a:ea typeface="Roboto" panose="020B0604020202020204" charset="0"/>
              </a:rPr>
              <a:t>*El </a:t>
            </a:r>
            <a:r>
              <a:rPr lang="es-MX" sz="2000" dirty="0">
                <a:solidFill>
                  <a:srgbClr val="00B050"/>
                </a:solidFill>
                <a:latin typeface="Roboto" panose="020B0604020202020204" charset="0"/>
                <a:ea typeface="Roboto" panose="020B0604020202020204" charset="0"/>
              </a:rPr>
              <a:t>selector.-</a:t>
            </a:r>
            <a:r>
              <a:rPr lang="es-MX" sz="2000" dirty="0">
                <a:solidFill>
                  <a:schemeClr val="bg1"/>
                </a:solidFill>
                <a:latin typeface="Roboto" panose="020B0604020202020204" charset="0"/>
                <a:ea typeface="Roboto" panose="020B0604020202020204" charset="0"/>
              </a:rPr>
              <a:t> el selector es quien indica a que elemento HTML se aplica el código CSS (el estilo)</a:t>
            </a:r>
          </a:p>
          <a:p>
            <a:r>
              <a:rPr lang="es-MX" sz="2000" dirty="0" smtClean="0">
                <a:solidFill>
                  <a:srgbClr val="00B050"/>
                </a:solidFill>
                <a:latin typeface="Roboto" panose="020B0604020202020204" charset="0"/>
                <a:ea typeface="Roboto" panose="020B0604020202020204" charset="0"/>
              </a:rPr>
              <a:t>*La </a:t>
            </a:r>
            <a:r>
              <a:rPr lang="es-MX" sz="2000" dirty="0">
                <a:solidFill>
                  <a:srgbClr val="00B050"/>
                </a:solidFill>
                <a:latin typeface="Roboto" panose="020B0604020202020204" charset="0"/>
                <a:ea typeface="Roboto" panose="020B0604020202020204" charset="0"/>
              </a:rPr>
              <a:t>propiedad.-</a:t>
            </a:r>
            <a:r>
              <a:rPr lang="es-MX" sz="2000" dirty="0">
                <a:solidFill>
                  <a:schemeClr val="bg1"/>
                </a:solidFill>
                <a:latin typeface="Roboto" panose="020B0604020202020204" charset="0"/>
                <a:ea typeface="Roboto" panose="020B0604020202020204" charset="0"/>
              </a:rPr>
              <a:t> es la característica que se desea definir, por ejemplo: color (el color).</a:t>
            </a:r>
          </a:p>
          <a:p>
            <a:r>
              <a:rPr lang="es-MX" sz="2000" dirty="0" smtClean="0">
                <a:solidFill>
                  <a:srgbClr val="00B050"/>
                </a:solidFill>
                <a:latin typeface="Roboto" panose="020B0604020202020204" charset="0"/>
                <a:ea typeface="Roboto" panose="020B0604020202020204" charset="0"/>
              </a:rPr>
              <a:t>*Valor</a:t>
            </a:r>
            <a:r>
              <a:rPr lang="es-MX" sz="2000" dirty="0">
                <a:solidFill>
                  <a:srgbClr val="00B050"/>
                </a:solidFill>
                <a:latin typeface="Roboto" panose="020B0604020202020204" charset="0"/>
                <a:ea typeface="Roboto" panose="020B0604020202020204" charset="0"/>
              </a:rPr>
              <a:t>.-</a:t>
            </a:r>
            <a:r>
              <a:rPr lang="es-MX" sz="2000" dirty="0">
                <a:solidFill>
                  <a:schemeClr val="bg1"/>
                </a:solidFill>
                <a:latin typeface="Roboto" panose="020B0604020202020204" charset="0"/>
                <a:ea typeface="Roboto" panose="020B0604020202020204" charset="0"/>
              </a:rPr>
              <a:t> es el valor que tomará la propiedad, por ejemplo: </a:t>
            </a:r>
            <a:r>
              <a:rPr lang="es-MX" sz="2000" dirty="0" err="1">
                <a:solidFill>
                  <a:schemeClr val="bg1"/>
                </a:solidFill>
                <a:latin typeface="Roboto" panose="020B0604020202020204" charset="0"/>
                <a:ea typeface="Roboto" panose="020B0604020202020204" charset="0"/>
              </a:rPr>
              <a:t>green</a:t>
            </a:r>
            <a:r>
              <a:rPr lang="es-MX" sz="2000" dirty="0">
                <a:solidFill>
                  <a:schemeClr val="bg1"/>
                </a:solidFill>
                <a:latin typeface="Roboto" panose="020B0604020202020204" charset="0"/>
                <a:ea typeface="Roboto" panose="020B0604020202020204" charset="0"/>
              </a:rPr>
              <a:t> (verde).</a:t>
            </a:r>
          </a:p>
          <a:p>
            <a:r>
              <a:rPr lang="es-MX" sz="2000" dirty="0" smtClean="0">
                <a:solidFill>
                  <a:srgbClr val="00B050"/>
                </a:solidFill>
                <a:latin typeface="Roboto" panose="020B0604020202020204" charset="0"/>
                <a:ea typeface="Roboto" panose="020B0604020202020204" charset="0"/>
              </a:rPr>
              <a:t>*Punto </a:t>
            </a:r>
            <a:r>
              <a:rPr lang="es-MX" sz="2000" dirty="0">
                <a:solidFill>
                  <a:srgbClr val="00B050"/>
                </a:solidFill>
                <a:latin typeface="Roboto" panose="020B0604020202020204" charset="0"/>
                <a:ea typeface="Roboto" panose="020B0604020202020204" charset="0"/>
              </a:rPr>
              <a:t>y coma (;).- </a:t>
            </a:r>
            <a:r>
              <a:rPr lang="es-MX" sz="2000" dirty="0">
                <a:solidFill>
                  <a:schemeClr val="bg1"/>
                </a:solidFill>
                <a:latin typeface="Roboto" panose="020B0604020202020204" charset="0"/>
                <a:ea typeface="Roboto" panose="020B0604020202020204" charset="0"/>
              </a:rPr>
              <a:t>una declaración siempre se debe terminar con un punto y coma simple (;)</a:t>
            </a:r>
            <a:endParaRPr lang="en-US" sz="2000" dirty="0">
              <a:solidFill>
                <a:schemeClr val="bg1"/>
              </a:solidFill>
              <a:latin typeface="Roboto" panose="020B0604020202020204" charset="0"/>
              <a:ea typeface="Roboto" panose="020B0604020202020204" charset="0"/>
            </a:endParaRPr>
          </a:p>
        </p:txBody>
      </p:sp>
      <p:sp>
        <p:nvSpPr>
          <p:cNvPr id="9" name="Rectángulo 8"/>
          <p:cNvSpPr/>
          <p:nvPr/>
        </p:nvSpPr>
        <p:spPr>
          <a:xfrm>
            <a:off x="457195" y="1426042"/>
            <a:ext cx="11277609" cy="1015663"/>
          </a:xfrm>
          <a:prstGeom prst="rect">
            <a:avLst/>
          </a:prstGeom>
        </p:spPr>
        <p:txBody>
          <a:bodyPr wrap="square">
            <a:spAutoFit/>
          </a:bodyPr>
          <a:lstStyle/>
          <a:p>
            <a:r>
              <a:rPr lang="es-MX" sz="2000" dirty="0">
                <a:solidFill>
                  <a:schemeClr val="bg1"/>
                </a:solidFill>
                <a:latin typeface="Roboto" panose="020B0604020202020204" charset="0"/>
                <a:ea typeface="Roboto" panose="020B0604020202020204" charset="0"/>
              </a:rPr>
              <a:t>Una regla CSS es la forma adecuada de escribir una instrucción mediante código CSS, es decir la manera en que se debe escribir código CSS para que este sea interpretado y aplicado correctamente por el navegador web.</a:t>
            </a:r>
            <a:endParaRPr lang="en-US" sz="20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2945179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61290"/>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¿Qué es una regla CSS?</a:t>
            </a:r>
            <a:endParaRPr sz="4000" b="0" dirty="0">
              <a:solidFill>
                <a:srgbClr val="00B0F0"/>
              </a:solidFill>
              <a:latin typeface="Roboto"/>
              <a:ea typeface="Roboto"/>
              <a:cs typeface="Roboto"/>
              <a:sym typeface="Roboto"/>
            </a:endParaRPr>
          </a:p>
        </p:txBody>
      </p:sp>
      <p:sp>
        <p:nvSpPr>
          <p:cNvPr id="4" name="Rectángulo 3"/>
          <p:cNvSpPr/>
          <p:nvPr/>
        </p:nvSpPr>
        <p:spPr>
          <a:xfrm>
            <a:off x="360218" y="1332016"/>
            <a:ext cx="11471564" cy="461665"/>
          </a:xfrm>
          <a:prstGeom prst="rect">
            <a:avLst/>
          </a:prstGeom>
        </p:spPr>
        <p:txBody>
          <a:bodyPr wrap="square">
            <a:spAutoFit/>
          </a:bodyPr>
          <a:lstStyle/>
          <a:p>
            <a:pPr algn="ctr"/>
            <a:r>
              <a:rPr lang="es-MX" sz="2400" b="1" dirty="0" smtClean="0">
                <a:solidFill>
                  <a:srgbClr val="00B050"/>
                </a:solidFill>
                <a:latin typeface="Roboto" panose="020B0604020202020204" charset="0"/>
                <a:ea typeface="Roboto" panose="020B0604020202020204" charset="0"/>
              </a:rPr>
              <a:t>Ejemplo de </a:t>
            </a:r>
            <a:r>
              <a:rPr lang="es-MX" sz="2400" b="1" dirty="0">
                <a:solidFill>
                  <a:srgbClr val="00B050"/>
                </a:solidFill>
                <a:latin typeface="Roboto" panose="020B0604020202020204" charset="0"/>
                <a:ea typeface="Roboto" panose="020B0604020202020204" charset="0"/>
              </a:rPr>
              <a:t>una regla CSS</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950" y="1955536"/>
            <a:ext cx="10201522" cy="845722"/>
          </a:xfrm>
          <a:prstGeom prst="rect">
            <a:avLst/>
          </a:prstGeom>
        </p:spPr>
      </p:pic>
      <p:sp>
        <p:nvSpPr>
          <p:cNvPr id="3" name="Rectángulo 2"/>
          <p:cNvSpPr/>
          <p:nvPr/>
        </p:nvSpPr>
        <p:spPr>
          <a:xfrm>
            <a:off x="360218" y="2962610"/>
            <a:ext cx="11471564" cy="2462213"/>
          </a:xfrm>
          <a:prstGeom prst="rect">
            <a:avLst/>
          </a:prstGeom>
        </p:spPr>
        <p:txBody>
          <a:bodyPr wrap="square">
            <a:spAutoFit/>
          </a:bodyPr>
          <a:lstStyle/>
          <a:p>
            <a:r>
              <a:rPr lang="es-MX" sz="2200" dirty="0">
                <a:solidFill>
                  <a:schemeClr val="bg1"/>
                </a:solidFill>
                <a:latin typeface="Roboto" panose="020B0604020202020204" charset="0"/>
                <a:ea typeface="Roboto" panose="020B0604020202020204" charset="0"/>
              </a:rPr>
              <a:t>En el ejemplo podemos identificar las partes:</a:t>
            </a:r>
          </a:p>
          <a:p>
            <a:endParaRPr lang="es-MX" sz="2200" dirty="0">
              <a:solidFill>
                <a:schemeClr val="bg1"/>
              </a:solidFill>
              <a:latin typeface="Roboto" panose="020B0604020202020204" charset="0"/>
              <a:ea typeface="Roboto" panose="020B0604020202020204" charset="0"/>
            </a:endParaRPr>
          </a:p>
          <a:p>
            <a:r>
              <a:rPr lang="es-MX" sz="2200" dirty="0">
                <a:solidFill>
                  <a:schemeClr val="bg1"/>
                </a:solidFill>
                <a:latin typeface="Roboto" panose="020B0604020202020204" charset="0"/>
                <a:ea typeface="Roboto" panose="020B0604020202020204" charset="0"/>
              </a:rPr>
              <a:t>El selector apunta aún elemento de HTML, en este caso un &lt;h1&gt;.</a:t>
            </a:r>
          </a:p>
          <a:p>
            <a:r>
              <a:rPr lang="es-MX" sz="2200" dirty="0">
                <a:solidFill>
                  <a:schemeClr val="bg1"/>
                </a:solidFill>
                <a:latin typeface="Roboto" panose="020B0604020202020204" charset="0"/>
                <a:ea typeface="Roboto" panose="020B0604020202020204" charset="0"/>
              </a:rPr>
              <a:t>La declaración siempre va dentro de llaves y contienen a la propiedad y su valor cerrada por un punto y coma, en nuestro caso (</a:t>
            </a:r>
            <a:r>
              <a:rPr lang="es-MX" sz="2200" dirty="0" err="1">
                <a:solidFill>
                  <a:schemeClr val="bg1"/>
                </a:solidFill>
                <a:latin typeface="Roboto" panose="020B0604020202020204" charset="0"/>
                <a:ea typeface="Roboto" panose="020B0604020202020204" charset="0"/>
              </a:rPr>
              <a:t>color:red</a:t>
            </a:r>
            <a:r>
              <a:rPr lang="es-MX" sz="2200" dirty="0">
                <a:solidFill>
                  <a:schemeClr val="bg1"/>
                </a:solidFill>
                <a:latin typeface="Roboto" panose="020B0604020202020204" charset="0"/>
                <a:ea typeface="Roboto" panose="020B0604020202020204" charset="0"/>
              </a:rPr>
              <a:t>;).</a:t>
            </a:r>
          </a:p>
          <a:p>
            <a:r>
              <a:rPr lang="es-MX" sz="2200" dirty="0">
                <a:solidFill>
                  <a:schemeClr val="bg1"/>
                </a:solidFill>
                <a:latin typeface="Roboto" panose="020B0604020202020204" charset="0"/>
                <a:ea typeface="Roboto" panose="020B0604020202020204" charset="0"/>
              </a:rPr>
              <a:t>En el ejemplo se define la propiedad de color, o color de letra (color).</a:t>
            </a:r>
          </a:p>
          <a:p>
            <a:r>
              <a:rPr lang="es-MX" sz="2200" dirty="0">
                <a:solidFill>
                  <a:schemeClr val="bg1"/>
                </a:solidFill>
                <a:latin typeface="Roboto" panose="020B0604020202020204" charset="0"/>
                <a:ea typeface="Roboto" panose="020B0604020202020204" charset="0"/>
              </a:rPr>
              <a:t>El valor del color es red en ingles, rojo en español.</a:t>
            </a:r>
            <a:endParaRPr lang="en-US" sz="22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5116952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706582"/>
            <a:ext cx="12192000" cy="2687782"/>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8000" dirty="0" smtClean="0">
                <a:solidFill>
                  <a:schemeClr val="lt1"/>
                </a:solidFill>
                <a:latin typeface="Roboto"/>
                <a:ea typeface="Roboto"/>
                <a:cs typeface="Roboto"/>
                <a:sym typeface="Roboto"/>
              </a:rPr>
              <a:t>¿Selectores CSS?</a:t>
            </a:r>
            <a:endParaRPr sz="8000" b="0" dirty="0">
              <a:solidFill>
                <a:schemeClr val="lt1"/>
              </a:solidFill>
              <a:latin typeface="Roboto"/>
              <a:ea typeface="Roboto"/>
              <a:cs typeface="Roboto"/>
              <a:sym typeface="Roboto"/>
            </a:endParaRPr>
          </a:p>
        </p:txBody>
      </p:sp>
      <p:pic>
        <p:nvPicPr>
          <p:cNvPr id="2050" name="Picture 2" descr="Selectores de C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062" y="2951019"/>
            <a:ext cx="7369876" cy="2507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270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Selectores CSS</a:t>
            </a:r>
            <a:endParaRPr sz="4000" b="0" dirty="0">
              <a:solidFill>
                <a:srgbClr val="00B0F0"/>
              </a:solidFill>
              <a:latin typeface="Roboto"/>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algn="ctr"/>
            <a:r>
              <a:rPr lang="es-MX" sz="2400" dirty="0" smtClean="0">
                <a:solidFill>
                  <a:srgbClr val="00B050"/>
                </a:solidFill>
                <a:latin typeface="Roboto" panose="020B0604020202020204" charset="0"/>
                <a:ea typeface="Roboto" panose="020B0604020202020204" charset="0"/>
              </a:rPr>
              <a:t>BASICOS:</a:t>
            </a:r>
            <a:endParaRPr lang="es-MX" sz="2400" dirty="0">
              <a:solidFill>
                <a:srgbClr val="00B050"/>
              </a:solidFill>
              <a:latin typeface="Roboto" panose="020B0604020202020204" charset="0"/>
              <a:ea typeface="Roboto" panose="020B0604020202020204" charset="0"/>
            </a:endParaRPr>
          </a:p>
        </p:txBody>
      </p:sp>
      <p:sp>
        <p:nvSpPr>
          <p:cNvPr id="6" name="Rectángulo 5"/>
          <p:cNvSpPr/>
          <p:nvPr/>
        </p:nvSpPr>
        <p:spPr>
          <a:xfrm>
            <a:off x="360219" y="1510218"/>
            <a:ext cx="11471563" cy="3539430"/>
          </a:xfrm>
          <a:prstGeom prst="rect">
            <a:avLst/>
          </a:prstGeom>
        </p:spPr>
        <p:txBody>
          <a:bodyPr wrap="square">
            <a:spAutoFit/>
          </a:bodyPr>
          <a:lstStyle/>
          <a:p>
            <a:r>
              <a:rPr lang="es-MX" sz="2800" dirty="0">
                <a:solidFill>
                  <a:srgbClr val="00B050"/>
                </a:solidFill>
              </a:rPr>
              <a:t>Selector de </a:t>
            </a:r>
            <a:r>
              <a:rPr lang="es-MX" sz="2800" dirty="0" smtClean="0">
                <a:solidFill>
                  <a:srgbClr val="00B050"/>
                </a:solidFill>
              </a:rPr>
              <a:t>tipo o etiqueta</a:t>
            </a:r>
            <a:endParaRPr lang="es-MX" sz="2800" dirty="0">
              <a:solidFill>
                <a:srgbClr val="00B050"/>
              </a:solidFill>
            </a:endParaRPr>
          </a:p>
          <a:p>
            <a:r>
              <a:rPr lang="es-MX" sz="2000" dirty="0">
                <a:solidFill>
                  <a:schemeClr val="bg1"/>
                </a:solidFill>
              </a:rPr>
              <a:t>Selecciona todos los elementos que coinciden con el nombre del elemento especificado</a:t>
            </a:r>
            <a:r>
              <a:rPr lang="es-MX" sz="2000" dirty="0" smtClean="0">
                <a:solidFill>
                  <a:schemeClr val="bg1"/>
                </a:solidFill>
              </a:rPr>
              <a:t>.</a:t>
            </a:r>
          </a:p>
          <a:p>
            <a:r>
              <a:rPr lang="es-MX" sz="2000" dirty="0" smtClean="0">
                <a:solidFill>
                  <a:schemeClr val="bg1"/>
                </a:solidFill>
              </a:rPr>
              <a:t>Ejemplo: h1{ propiedad: valor; }</a:t>
            </a:r>
            <a:endParaRPr lang="es-MX" sz="2000" dirty="0">
              <a:solidFill>
                <a:schemeClr val="bg1"/>
              </a:solidFill>
            </a:endParaRPr>
          </a:p>
          <a:p>
            <a:r>
              <a:rPr lang="es-MX" sz="2800" dirty="0" smtClean="0">
                <a:solidFill>
                  <a:srgbClr val="00B050"/>
                </a:solidFill>
              </a:rPr>
              <a:t>Selector </a:t>
            </a:r>
            <a:r>
              <a:rPr lang="es-MX" sz="2800" dirty="0">
                <a:solidFill>
                  <a:srgbClr val="00B050"/>
                </a:solidFill>
              </a:rPr>
              <a:t>de clase</a:t>
            </a:r>
          </a:p>
          <a:p>
            <a:r>
              <a:rPr lang="es-MX" sz="2000" dirty="0">
                <a:solidFill>
                  <a:schemeClr val="bg1"/>
                </a:solidFill>
              </a:rPr>
              <a:t>Selecciona todos los elementos que tienen el atributo de </a:t>
            </a:r>
            <a:r>
              <a:rPr lang="es-MX" sz="2000" dirty="0" err="1">
                <a:solidFill>
                  <a:schemeClr val="bg1"/>
                </a:solidFill>
              </a:rPr>
              <a:t>class</a:t>
            </a:r>
            <a:r>
              <a:rPr lang="es-MX" sz="2000" dirty="0">
                <a:solidFill>
                  <a:schemeClr val="bg1"/>
                </a:solidFill>
              </a:rPr>
              <a:t> especificado</a:t>
            </a:r>
            <a:r>
              <a:rPr lang="es-MX" sz="2000" dirty="0" smtClean="0">
                <a:solidFill>
                  <a:schemeClr val="bg1"/>
                </a:solidFill>
              </a:rPr>
              <a:t>.</a:t>
            </a:r>
          </a:p>
          <a:p>
            <a:r>
              <a:rPr lang="es-MX" sz="2000" dirty="0">
                <a:solidFill>
                  <a:schemeClr val="bg1"/>
                </a:solidFill>
              </a:rPr>
              <a:t>Ejemplo: </a:t>
            </a:r>
            <a:r>
              <a:rPr lang="es-MX" sz="2000" dirty="0" smtClean="0">
                <a:solidFill>
                  <a:schemeClr val="bg1"/>
                </a:solidFill>
              </a:rPr>
              <a:t>.</a:t>
            </a:r>
            <a:r>
              <a:rPr lang="es-MX" sz="2000" dirty="0" err="1" smtClean="0">
                <a:solidFill>
                  <a:schemeClr val="bg1"/>
                </a:solidFill>
              </a:rPr>
              <a:t>nombreDeLaClase</a:t>
            </a:r>
            <a:r>
              <a:rPr lang="es-MX" sz="2000" dirty="0" smtClean="0">
                <a:solidFill>
                  <a:schemeClr val="bg1"/>
                </a:solidFill>
              </a:rPr>
              <a:t> { propiedad: valor; }</a:t>
            </a:r>
            <a:endParaRPr lang="es-MX" sz="2000" dirty="0">
              <a:solidFill>
                <a:schemeClr val="bg1"/>
              </a:solidFill>
            </a:endParaRPr>
          </a:p>
          <a:p>
            <a:r>
              <a:rPr lang="es-MX" sz="2800" dirty="0" smtClean="0">
                <a:solidFill>
                  <a:srgbClr val="00B050"/>
                </a:solidFill>
              </a:rPr>
              <a:t>Selector </a:t>
            </a:r>
            <a:r>
              <a:rPr lang="es-MX" sz="2800" dirty="0">
                <a:solidFill>
                  <a:srgbClr val="00B050"/>
                </a:solidFill>
              </a:rPr>
              <a:t>de ID</a:t>
            </a:r>
          </a:p>
          <a:p>
            <a:r>
              <a:rPr lang="es-MX" sz="2000" dirty="0">
                <a:solidFill>
                  <a:schemeClr val="bg1"/>
                </a:solidFill>
              </a:rPr>
              <a:t>Selecciona un elemento basándose en el valor de su atributo id. Solo puede haber un elemento con un determinado ID dentro de un </a:t>
            </a:r>
            <a:r>
              <a:rPr lang="es-MX" sz="2000" dirty="0" smtClean="0">
                <a:solidFill>
                  <a:schemeClr val="bg1"/>
                </a:solidFill>
              </a:rPr>
              <a:t>documento. No se puede </a:t>
            </a:r>
            <a:r>
              <a:rPr lang="es-MX" sz="2000" dirty="0" err="1" smtClean="0">
                <a:solidFill>
                  <a:schemeClr val="bg1"/>
                </a:solidFill>
              </a:rPr>
              <a:t>puede</a:t>
            </a:r>
            <a:r>
              <a:rPr lang="es-MX" sz="2000" dirty="0" smtClean="0">
                <a:solidFill>
                  <a:schemeClr val="bg1"/>
                </a:solidFill>
              </a:rPr>
              <a:t> repetir.</a:t>
            </a:r>
          </a:p>
          <a:p>
            <a:r>
              <a:rPr lang="es-MX" sz="2000" dirty="0">
                <a:solidFill>
                  <a:schemeClr val="bg1"/>
                </a:solidFill>
              </a:rPr>
              <a:t>Ejemplo: </a:t>
            </a:r>
            <a:r>
              <a:rPr lang="es-MX" sz="2000" dirty="0" smtClean="0">
                <a:solidFill>
                  <a:schemeClr val="bg1"/>
                </a:solidFill>
              </a:rPr>
              <a:t>#</a:t>
            </a:r>
            <a:r>
              <a:rPr lang="es-MX" sz="2000" dirty="0" err="1" smtClean="0">
                <a:solidFill>
                  <a:schemeClr val="bg1"/>
                </a:solidFill>
              </a:rPr>
              <a:t>nombreDeId</a:t>
            </a:r>
            <a:r>
              <a:rPr lang="es-MX" sz="2000" dirty="0" smtClean="0">
                <a:solidFill>
                  <a:schemeClr val="bg1"/>
                </a:solidFill>
              </a:rPr>
              <a:t> { propiedad: valor; }</a:t>
            </a:r>
            <a:endParaRPr lang="es-MX" sz="2000" dirty="0">
              <a:solidFill>
                <a:schemeClr val="bg1"/>
              </a:solidFill>
            </a:endParaRPr>
          </a:p>
        </p:txBody>
      </p:sp>
    </p:spTree>
    <p:extLst>
      <p:ext uri="{BB962C8B-B14F-4D97-AF65-F5344CB8AC3E}">
        <p14:creationId xmlns:p14="http://schemas.microsoft.com/office/powerpoint/2010/main" val="2108226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Selectores CSS</a:t>
            </a:r>
            <a:endParaRPr sz="4000" b="0" dirty="0">
              <a:solidFill>
                <a:srgbClr val="00B0F0"/>
              </a:solidFill>
              <a:latin typeface="Roboto"/>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algn="ctr"/>
            <a:r>
              <a:rPr lang="es-MX" sz="2400" dirty="0" smtClean="0">
                <a:solidFill>
                  <a:srgbClr val="00B050"/>
                </a:solidFill>
                <a:latin typeface="Roboto" panose="020B0604020202020204" charset="0"/>
                <a:ea typeface="Roboto" panose="020B0604020202020204" charset="0"/>
              </a:rPr>
              <a:t>BASICOS:</a:t>
            </a:r>
            <a:endParaRPr lang="es-MX" sz="2400" dirty="0">
              <a:solidFill>
                <a:srgbClr val="00B050"/>
              </a:solidFill>
              <a:latin typeface="Roboto" panose="020B0604020202020204" charset="0"/>
              <a:ea typeface="Roboto" panose="020B0604020202020204" charset="0"/>
            </a:endParaRPr>
          </a:p>
        </p:txBody>
      </p:sp>
      <p:sp>
        <p:nvSpPr>
          <p:cNvPr id="6" name="Rectángulo 5"/>
          <p:cNvSpPr/>
          <p:nvPr/>
        </p:nvSpPr>
        <p:spPr>
          <a:xfrm>
            <a:off x="360219" y="1787385"/>
            <a:ext cx="11471563" cy="3108543"/>
          </a:xfrm>
          <a:prstGeom prst="rect">
            <a:avLst/>
          </a:prstGeom>
        </p:spPr>
        <p:txBody>
          <a:bodyPr wrap="square">
            <a:spAutoFit/>
          </a:bodyPr>
          <a:lstStyle/>
          <a:p>
            <a:r>
              <a:rPr lang="es-MX" sz="2800" dirty="0" smtClean="0">
                <a:solidFill>
                  <a:srgbClr val="00B050"/>
                </a:solidFill>
              </a:rPr>
              <a:t>Selector </a:t>
            </a:r>
            <a:r>
              <a:rPr lang="es-MX" sz="2800" dirty="0">
                <a:solidFill>
                  <a:srgbClr val="00B050"/>
                </a:solidFill>
              </a:rPr>
              <a:t>universal</a:t>
            </a:r>
          </a:p>
          <a:p>
            <a:r>
              <a:rPr lang="es-MX" sz="2000" dirty="0">
                <a:solidFill>
                  <a:schemeClr val="bg1"/>
                </a:solidFill>
              </a:rPr>
              <a:t>Selecciona todos los elementos. Opcionalmente, puede estar restringido a un espacio de nombre específico o a todos los espacios de nombres</a:t>
            </a:r>
            <a:r>
              <a:rPr lang="es-MX" sz="2000" dirty="0" smtClean="0">
                <a:solidFill>
                  <a:schemeClr val="bg1"/>
                </a:solidFill>
              </a:rPr>
              <a:t>.</a:t>
            </a:r>
          </a:p>
          <a:p>
            <a:r>
              <a:rPr lang="es-MX" sz="2000" dirty="0">
                <a:solidFill>
                  <a:schemeClr val="bg1"/>
                </a:solidFill>
              </a:rPr>
              <a:t>Ejemplo: </a:t>
            </a:r>
            <a:r>
              <a:rPr lang="es-MX" sz="2000" dirty="0" smtClean="0">
                <a:solidFill>
                  <a:schemeClr val="bg1"/>
                </a:solidFill>
              </a:rPr>
              <a:t>*{ propiedad: valor; }</a:t>
            </a:r>
          </a:p>
          <a:p>
            <a:endParaRPr lang="es-MX" sz="2000" dirty="0" smtClean="0">
              <a:solidFill>
                <a:schemeClr val="bg1"/>
              </a:solidFill>
            </a:endParaRPr>
          </a:p>
          <a:p>
            <a:r>
              <a:rPr lang="es-MX" sz="2800" dirty="0" smtClean="0">
                <a:solidFill>
                  <a:srgbClr val="00B050"/>
                </a:solidFill>
              </a:rPr>
              <a:t>Selector de Atributo</a:t>
            </a:r>
            <a:endParaRPr lang="es-MX" sz="2000" dirty="0" smtClean="0">
              <a:solidFill>
                <a:schemeClr val="bg1"/>
              </a:solidFill>
            </a:endParaRPr>
          </a:p>
          <a:p>
            <a:r>
              <a:rPr lang="es-MX" sz="2000" dirty="0">
                <a:solidFill>
                  <a:schemeClr val="bg1"/>
                </a:solidFill>
              </a:rPr>
              <a:t>Selecciona elementos basándose en el valor de un determinado atributo</a:t>
            </a:r>
            <a:r>
              <a:rPr lang="es-MX" sz="2000" dirty="0" smtClean="0">
                <a:solidFill>
                  <a:schemeClr val="bg1"/>
                </a:solidFill>
              </a:rPr>
              <a:t>.</a:t>
            </a:r>
          </a:p>
          <a:p>
            <a:r>
              <a:rPr lang="es-MX" sz="2000" dirty="0" smtClean="0">
                <a:solidFill>
                  <a:schemeClr val="bg1"/>
                </a:solidFill>
              </a:rPr>
              <a:t>Ejemplo: </a:t>
            </a:r>
            <a:r>
              <a:rPr lang="en-US" sz="2000" dirty="0" smtClean="0">
                <a:solidFill>
                  <a:schemeClr val="bg1"/>
                </a:solidFill>
              </a:rPr>
              <a:t>[</a:t>
            </a:r>
            <a:r>
              <a:rPr lang="en-US" sz="2000" dirty="0" err="1" smtClean="0">
                <a:solidFill>
                  <a:schemeClr val="bg1"/>
                </a:solidFill>
              </a:rPr>
              <a:t>autoplay</a:t>
            </a:r>
            <a:r>
              <a:rPr lang="en-US" sz="2000" dirty="0" smtClean="0">
                <a:solidFill>
                  <a:schemeClr val="bg1"/>
                </a:solidFill>
              </a:rPr>
              <a:t>]{ </a:t>
            </a:r>
            <a:r>
              <a:rPr lang="en-US" sz="2000" dirty="0" err="1" smtClean="0">
                <a:solidFill>
                  <a:schemeClr val="bg1"/>
                </a:solidFill>
              </a:rPr>
              <a:t>propiedad</a:t>
            </a:r>
            <a:r>
              <a:rPr lang="en-US" sz="2000" dirty="0" smtClean="0">
                <a:solidFill>
                  <a:schemeClr val="bg1"/>
                </a:solidFill>
              </a:rPr>
              <a:t>: valor; } S</a:t>
            </a:r>
            <a:r>
              <a:rPr lang="es-MX" sz="2000" dirty="0" err="1" smtClean="0">
                <a:solidFill>
                  <a:schemeClr val="bg1"/>
                </a:solidFill>
              </a:rPr>
              <a:t>eleccionará</a:t>
            </a:r>
            <a:r>
              <a:rPr lang="es-MX" sz="2000" dirty="0" smtClean="0">
                <a:solidFill>
                  <a:schemeClr val="bg1"/>
                </a:solidFill>
              </a:rPr>
              <a:t> </a:t>
            </a:r>
            <a:r>
              <a:rPr lang="es-MX" sz="2000" dirty="0">
                <a:solidFill>
                  <a:schemeClr val="bg1"/>
                </a:solidFill>
              </a:rPr>
              <a:t>todos los elementos que tengan el atributo "</a:t>
            </a:r>
            <a:r>
              <a:rPr lang="es-MX" sz="2000" dirty="0" err="1">
                <a:solidFill>
                  <a:schemeClr val="bg1"/>
                </a:solidFill>
              </a:rPr>
              <a:t>autoplay</a:t>
            </a:r>
            <a:r>
              <a:rPr lang="es-MX" sz="2000" dirty="0">
                <a:solidFill>
                  <a:schemeClr val="bg1"/>
                </a:solidFill>
              </a:rPr>
              <a:t>" establecido</a:t>
            </a:r>
          </a:p>
        </p:txBody>
      </p:sp>
    </p:spTree>
    <p:extLst>
      <p:ext uri="{BB962C8B-B14F-4D97-AF65-F5344CB8AC3E}">
        <p14:creationId xmlns:p14="http://schemas.microsoft.com/office/powerpoint/2010/main" val="3541825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Selectores CSS</a:t>
            </a:r>
            <a:endParaRPr sz="4000" b="0" dirty="0">
              <a:solidFill>
                <a:srgbClr val="00B0F0"/>
              </a:solidFill>
              <a:latin typeface="Roboto"/>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algn="ctr"/>
            <a:r>
              <a:rPr lang="es-MX" sz="2400" dirty="0" smtClean="0">
                <a:solidFill>
                  <a:srgbClr val="00B050"/>
                </a:solidFill>
                <a:latin typeface="Roboto" panose="020B0604020202020204" charset="0"/>
                <a:ea typeface="Roboto" panose="020B0604020202020204" charset="0"/>
              </a:rPr>
              <a:t>COMBINADOS:</a:t>
            </a:r>
            <a:endParaRPr lang="es-MX" sz="2400" dirty="0">
              <a:solidFill>
                <a:srgbClr val="00B050"/>
              </a:solidFill>
              <a:latin typeface="Roboto" panose="020B0604020202020204" charset="0"/>
              <a:ea typeface="Roboto" panose="020B0604020202020204" charset="0"/>
            </a:endParaRPr>
          </a:p>
        </p:txBody>
      </p:sp>
      <p:sp>
        <p:nvSpPr>
          <p:cNvPr id="5" name="Rectángulo 4"/>
          <p:cNvSpPr/>
          <p:nvPr/>
        </p:nvSpPr>
        <p:spPr>
          <a:xfrm>
            <a:off x="682172" y="1602798"/>
            <a:ext cx="10856686" cy="4339650"/>
          </a:xfrm>
          <a:prstGeom prst="rect">
            <a:avLst/>
          </a:prstGeom>
        </p:spPr>
        <p:txBody>
          <a:bodyPr wrap="square">
            <a:spAutoFit/>
          </a:bodyPr>
          <a:lstStyle/>
          <a:p>
            <a:r>
              <a:rPr lang="es-MX" sz="2800" dirty="0" err="1">
                <a:solidFill>
                  <a:srgbClr val="00B050"/>
                </a:solidFill>
              </a:rPr>
              <a:t>Combinador</a:t>
            </a:r>
            <a:r>
              <a:rPr lang="es-MX" sz="2800" dirty="0">
                <a:solidFill>
                  <a:srgbClr val="00B050"/>
                </a:solidFill>
              </a:rPr>
              <a:t> de hermanos adyacentes</a:t>
            </a:r>
          </a:p>
          <a:p>
            <a:r>
              <a:rPr lang="es-MX" sz="2000" dirty="0">
                <a:solidFill>
                  <a:schemeClr val="bg1"/>
                </a:solidFill>
              </a:rPr>
              <a:t>El </a:t>
            </a:r>
            <a:r>
              <a:rPr lang="es-MX" sz="2000" dirty="0" err="1">
                <a:solidFill>
                  <a:schemeClr val="bg1"/>
                </a:solidFill>
              </a:rPr>
              <a:t>combinador</a:t>
            </a:r>
            <a:r>
              <a:rPr lang="es-MX" sz="2000" dirty="0">
                <a:solidFill>
                  <a:schemeClr val="bg1"/>
                </a:solidFill>
              </a:rPr>
              <a:t> + selecciona hermanos adyacentes. Esto quiere decir que el segundo elemento sigue directamente al primero y ambos comparten el mismo elemento padre.</a:t>
            </a:r>
          </a:p>
          <a:p>
            <a:r>
              <a:rPr lang="es-MX" sz="2000" dirty="0">
                <a:solidFill>
                  <a:schemeClr val="bg1"/>
                </a:solidFill>
              </a:rPr>
              <a:t>Sintaxis: A + B</a:t>
            </a:r>
          </a:p>
          <a:p>
            <a:r>
              <a:rPr lang="es-MX" sz="2000" dirty="0">
                <a:solidFill>
                  <a:schemeClr val="bg1"/>
                </a:solidFill>
              </a:rPr>
              <a:t>Ejemplo: La regla h2 + p se aplicará a todos los elementos &lt;p&gt; que siguen directamente a un elemento &lt;h2&gt;.</a:t>
            </a:r>
          </a:p>
          <a:p>
            <a:r>
              <a:rPr lang="es-MX" sz="2800" dirty="0" err="1">
                <a:solidFill>
                  <a:srgbClr val="00B050"/>
                </a:solidFill>
              </a:rPr>
              <a:t>Combinador</a:t>
            </a:r>
            <a:r>
              <a:rPr lang="es-MX" sz="2800" dirty="0">
                <a:solidFill>
                  <a:srgbClr val="00B050"/>
                </a:solidFill>
              </a:rPr>
              <a:t> general de hermanos</a:t>
            </a:r>
          </a:p>
          <a:p>
            <a:r>
              <a:rPr lang="es-MX" sz="2000" dirty="0">
                <a:solidFill>
                  <a:schemeClr val="bg1"/>
                </a:solidFill>
              </a:rPr>
              <a:t>El </a:t>
            </a:r>
            <a:r>
              <a:rPr lang="es-MX" sz="2000" dirty="0" err="1">
                <a:solidFill>
                  <a:schemeClr val="bg1"/>
                </a:solidFill>
              </a:rPr>
              <a:t>combinador</a:t>
            </a:r>
            <a:r>
              <a:rPr lang="es-MX" sz="2000" dirty="0">
                <a:solidFill>
                  <a:schemeClr val="bg1"/>
                </a:solidFill>
              </a:rPr>
              <a:t> ~ selecciona hermanos. Esto quiere decir que el segundo elemento sigue al primero (no necesariamente de forma inmediata) y ambos comparten el mismo elemento padre.</a:t>
            </a:r>
          </a:p>
          <a:p>
            <a:r>
              <a:rPr lang="es-MX" sz="2000" dirty="0">
                <a:solidFill>
                  <a:schemeClr val="bg1"/>
                </a:solidFill>
              </a:rPr>
              <a:t>Sintaxis: A ~ B</a:t>
            </a:r>
          </a:p>
          <a:p>
            <a:r>
              <a:rPr lang="es-MX" sz="2000" dirty="0">
                <a:solidFill>
                  <a:schemeClr val="bg1"/>
                </a:solidFill>
              </a:rPr>
              <a:t>Ejemplo: La regla p ~ </a:t>
            </a:r>
            <a:r>
              <a:rPr lang="es-MX" sz="2000" dirty="0" err="1">
                <a:solidFill>
                  <a:schemeClr val="bg1"/>
                </a:solidFill>
              </a:rPr>
              <a:t>span</a:t>
            </a:r>
            <a:r>
              <a:rPr lang="es-MX" sz="2000" dirty="0">
                <a:solidFill>
                  <a:schemeClr val="bg1"/>
                </a:solidFill>
              </a:rPr>
              <a:t> se aplicará a todos los elementos &lt;</a:t>
            </a:r>
            <a:r>
              <a:rPr lang="es-MX" sz="2000" dirty="0" err="1">
                <a:solidFill>
                  <a:schemeClr val="bg1"/>
                </a:solidFill>
              </a:rPr>
              <a:t>span</a:t>
            </a:r>
            <a:r>
              <a:rPr lang="es-MX" sz="2000" dirty="0">
                <a:solidFill>
                  <a:schemeClr val="bg1"/>
                </a:solidFill>
              </a:rPr>
              <a:t>&gt; que siguen un elemento &lt;p</a:t>
            </a:r>
            <a:r>
              <a:rPr lang="es-MX" sz="2000" dirty="0" smtClean="0">
                <a:solidFill>
                  <a:schemeClr val="bg1"/>
                </a:solidFill>
              </a:rPr>
              <a:t>&gt;.</a:t>
            </a:r>
            <a:endParaRPr lang="es-MX" sz="2000" dirty="0">
              <a:solidFill>
                <a:schemeClr val="bg1"/>
              </a:solidFill>
            </a:endParaRPr>
          </a:p>
        </p:txBody>
      </p:sp>
    </p:spTree>
    <p:extLst>
      <p:ext uri="{BB962C8B-B14F-4D97-AF65-F5344CB8AC3E}">
        <p14:creationId xmlns:p14="http://schemas.microsoft.com/office/powerpoint/2010/main" val="3294246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Selectores CSS</a:t>
            </a:r>
            <a:endParaRPr sz="4000" b="0" dirty="0">
              <a:solidFill>
                <a:srgbClr val="00B0F0"/>
              </a:solidFill>
              <a:latin typeface="Roboto"/>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algn="ctr"/>
            <a:r>
              <a:rPr lang="es-MX" sz="2400" dirty="0">
                <a:solidFill>
                  <a:srgbClr val="00B050"/>
                </a:solidFill>
                <a:latin typeface="Roboto" panose="020B0604020202020204" charset="0"/>
                <a:ea typeface="Roboto" panose="020B0604020202020204" charset="0"/>
              </a:rPr>
              <a:t>COMBINADOS</a:t>
            </a:r>
            <a:r>
              <a:rPr lang="es-MX" sz="2400" dirty="0" smtClean="0">
                <a:solidFill>
                  <a:srgbClr val="00B050"/>
                </a:solidFill>
                <a:latin typeface="Roboto" panose="020B0604020202020204" charset="0"/>
                <a:ea typeface="Roboto" panose="020B0604020202020204" charset="0"/>
              </a:rPr>
              <a:t>:</a:t>
            </a:r>
            <a:endParaRPr lang="es-MX" sz="2400" dirty="0">
              <a:solidFill>
                <a:srgbClr val="00B050"/>
              </a:solidFill>
              <a:latin typeface="Roboto" panose="020B0604020202020204" charset="0"/>
              <a:ea typeface="Roboto" panose="020B0604020202020204" charset="0"/>
            </a:endParaRPr>
          </a:p>
        </p:txBody>
      </p:sp>
      <p:sp>
        <p:nvSpPr>
          <p:cNvPr id="5" name="Rectángulo 4"/>
          <p:cNvSpPr/>
          <p:nvPr/>
        </p:nvSpPr>
        <p:spPr>
          <a:xfrm>
            <a:off x="667657" y="1299394"/>
            <a:ext cx="10856686" cy="5078313"/>
          </a:xfrm>
          <a:prstGeom prst="rect">
            <a:avLst/>
          </a:prstGeom>
        </p:spPr>
        <p:txBody>
          <a:bodyPr wrap="square">
            <a:spAutoFit/>
          </a:bodyPr>
          <a:lstStyle/>
          <a:p>
            <a:r>
              <a:rPr lang="es-MX" sz="2800" dirty="0" err="1" smtClean="0">
                <a:solidFill>
                  <a:srgbClr val="00B050"/>
                </a:solidFill>
              </a:rPr>
              <a:t>Combinador</a:t>
            </a:r>
            <a:r>
              <a:rPr lang="es-MX" sz="2800" dirty="0" smtClean="0">
                <a:solidFill>
                  <a:srgbClr val="00B050"/>
                </a:solidFill>
              </a:rPr>
              <a:t> </a:t>
            </a:r>
            <a:r>
              <a:rPr lang="es-MX" sz="2800" dirty="0">
                <a:solidFill>
                  <a:srgbClr val="00B050"/>
                </a:solidFill>
              </a:rPr>
              <a:t>de hijo</a:t>
            </a:r>
          </a:p>
          <a:p>
            <a:r>
              <a:rPr lang="es-MX" sz="2000" dirty="0">
                <a:solidFill>
                  <a:schemeClr val="bg1"/>
                </a:solidFill>
              </a:rPr>
              <a:t>El </a:t>
            </a:r>
            <a:r>
              <a:rPr lang="es-MX" sz="2000" dirty="0" err="1">
                <a:solidFill>
                  <a:schemeClr val="bg1"/>
                </a:solidFill>
              </a:rPr>
              <a:t>combinador</a:t>
            </a:r>
            <a:r>
              <a:rPr lang="es-MX" sz="2000" dirty="0">
                <a:solidFill>
                  <a:schemeClr val="bg1"/>
                </a:solidFill>
              </a:rPr>
              <a:t> &gt; selecciona los elementos que son hijos directos del primer elemento.</a:t>
            </a:r>
          </a:p>
          <a:p>
            <a:r>
              <a:rPr lang="es-MX" sz="2000" dirty="0">
                <a:solidFill>
                  <a:schemeClr val="bg1"/>
                </a:solidFill>
              </a:rPr>
              <a:t>Sintaxis: A &gt; B</a:t>
            </a:r>
          </a:p>
          <a:p>
            <a:r>
              <a:rPr lang="es-MX" sz="2000" dirty="0">
                <a:solidFill>
                  <a:schemeClr val="bg1"/>
                </a:solidFill>
              </a:rPr>
              <a:t>Ejemplo: La regla </a:t>
            </a:r>
            <a:r>
              <a:rPr lang="es-MX" sz="2000" dirty="0" err="1">
                <a:solidFill>
                  <a:schemeClr val="bg1"/>
                </a:solidFill>
              </a:rPr>
              <a:t>ul</a:t>
            </a:r>
            <a:r>
              <a:rPr lang="es-MX" sz="2000" dirty="0">
                <a:solidFill>
                  <a:schemeClr val="bg1"/>
                </a:solidFill>
              </a:rPr>
              <a:t> &gt; li se aplicará a todos los elementos &lt;li&gt; que son hijos directos de un elemento &lt;</a:t>
            </a:r>
            <a:r>
              <a:rPr lang="es-MX" sz="2000" dirty="0" err="1">
                <a:solidFill>
                  <a:schemeClr val="bg1"/>
                </a:solidFill>
              </a:rPr>
              <a:t>ul</a:t>
            </a:r>
            <a:r>
              <a:rPr lang="es-MX" sz="2000" dirty="0">
                <a:solidFill>
                  <a:schemeClr val="bg1"/>
                </a:solidFill>
              </a:rPr>
              <a:t>&gt;.</a:t>
            </a:r>
          </a:p>
          <a:p>
            <a:r>
              <a:rPr lang="es-MX" sz="2800" dirty="0" err="1">
                <a:solidFill>
                  <a:srgbClr val="00B050"/>
                </a:solidFill>
              </a:rPr>
              <a:t>Combinador</a:t>
            </a:r>
            <a:r>
              <a:rPr lang="es-MX" sz="2800" dirty="0">
                <a:solidFill>
                  <a:srgbClr val="00B050"/>
                </a:solidFill>
              </a:rPr>
              <a:t> de descendientes</a:t>
            </a:r>
          </a:p>
          <a:p>
            <a:r>
              <a:rPr lang="es-MX" sz="2000" dirty="0">
                <a:solidFill>
                  <a:schemeClr val="bg1"/>
                </a:solidFill>
              </a:rPr>
              <a:t>El </a:t>
            </a:r>
            <a:r>
              <a:rPr lang="es-MX" sz="2000" dirty="0" err="1">
                <a:solidFill>
                  <a:schemeClr val="bg1"/>
                </a:solidFill>
              </a:rPr>
              <a:t>combinador</a:t>
            </a:r>
            <a:r>
              <a:rPr lang="es-MX" sz="2000" dirty="0">
                <a:solidFill>
                  <a:schemeClr val="bg1"/>
                </a:solidFill>
              </a:rPr>
              <a:t>   (espacio) selecciona los elementos que son descendientes del primer elemento.</a:t>
            </a:r>
          </a:p>
          <a:p>
            <a:r>
              <a:rPr lang="es-MX" sz="2000" dirty="0">
                <a:solidFill>
                  <a:schemeClr val="bg1"/>
                </a:solidFill>
              </a:rPr>
              <a:t>Sintaxis: A B</a:t>
            </a:r>
          </a:p>
          <a:p>
            <a:r>
              <a:rPr lang="es-MX" sz="2000" dirty="0">
                <a:solidFill>
                  <a:schemeClr val="bg1"/>
                </a:solidFill>
              </a:rPr>
              <a:t>Ejemplo: La regla div </a:t>
            </a:r>
            <a:r>
              <a:rPr lang="es-MX" sz="2000" dirty="0" err="1">
                <a:solidFill>
                  <a:schemeClr val="bg1"/>
                </a:solidFill>
              </a:rPr>
              <a:t>span</a:t>
            </a:r>
            <a:r>
              <a:rPr lang="es-MX" sz="2000" dirty="0">
                <a:solidFill>
                  <a:schemeClr val="bg1"/>
                </a:solidFill>
              </a:rPr>
              <a:t> se aplicará a todos los elementos &lt;</a:t>
            </a:r>
            <a:r>
              <a:rPr lang="es-MX" sz="2000" dirty="0" err="1">
                <a:solidFill>
                  <a:schemeClr val="bg1"/>
                </a:solidFill>
              </a:rPr>
              <a:t>span</a:t>
            </a:r>
            <a:r>
              <a:rPr lang="es-MX" sz="2000" dirty="0">
                <a:solidFill>
                  <a:schemeClr val="bg1"/>
                </a:solidFill>
              </a:rPr>
              <a:t>&gt; que están dentro de un elemento &lt;div&gt;.</a:t>
            </a:r>
          </a:p>
          <a:p>
            <a:r>
              <a:rPr lang="es-MX" sz="2800" dirty="0" err="1">
                <a:solidFill>
                  <a:srgbClr val="00B050"/>
                </a:solidFill>
              </a:rPr>
              <a:t>Combinador</a:t>
            </a:r>
            <a:r>
              <a:rPr lang="es-MX" sz="2800" dirty="0">
                <a:solidFill>
                  <a:srgbClr val="00B050"/>
                </a:solidFill>
              </a:rPr>
              <a:t> de columna </a:t>
            </a:r>
          </a:p>
          <a:p>
            <a:r>
              <a:rPr lang="es-MX" sz="2000" dirty="0">
                <a:solidFill>
                  <a:schemeClr val="bg1"/>
                </a:solidFill>
              </a:rPr>
              <a:t>El </a:t>
            </a:r>
            <a:r>
              <a:rPr lang="es-MX" sz="2000" dirty="0" err="1">
                <a:solidFill>
                  <a:schemeClr val="bg1"/>
                </a:solidFill>
              </a:rPr>
              <a:t>combinador</a:t>
            </a:r>
            <a:r>
              <a:rPr lang="es-MX" sz="2000" dirty="0">
                <a:solidFill>
                  <a:schemeClr val="bg1"/>
                </a:solidFill>
              </a:rPr>
              <a:t> || selecciona los elementos especificados pertenecientes a una columna.</a:t>
            </a:r>
          </a:p>
          <a:p>
            <a:r>
              <a:rPr lang="es-MX" sz="2000" dirty="0">
                <a:solidFill>
                  <a:schemeClr val="bg1"/>
                </a:solidFill>
              </a:rPr>
              <a:t>Sintaxis: A || B</a:t>
            </a:r>
          </a:p>
          <a:p>
            <a:r>
              <a:rPr lang="es-MX" sz="2000" dirty="0">
                <a:solidFill>
                  <a:schemeClr val="bg1"/>
                </a:solidFill>
              </a:rPr>
              <a:t>Ejemplo: col || </a:t>
            </a:r>
            <a:r>
              <a:rPr lang="es-MX" sz="2000" dirty="0" err="1">
                <a:solidFill>
                  <a:schemeClr val="bg1"/>
                </a:solidFill>
              </a:rPr>
              <a:t>td</a:t>
            </a:r>
            <a:r>
              <a:rPr lang="es-MX" sz="2000" dirty="0">
                <a:solidFill>
                  <a:schemeClr val="bg1"/>
                </a:solidFill>
              </a:rPr>
              <a:t> seleccionará todos los elementos &lt;</a:t>
            </a:r>
            <a:r>
              <a:rPr lang="es-MX" sz="2000" dirty="0" err="1">
                <a:solidFill>
                  <a:schemeClr val="bg1"/>
                </a:solidFill>
              </a:rPr>
              <a:t>td</a:t>
            </a:r>
            <a:r>
              <a:rPr lang="es-MX" sz="2000" dirty="0">
                <a:solidFill>
                  <a:schemeClr val="bg1"/>
                </a:solidFill>
              </a:rPr>
              <a:t>&gt; que pertenezcan al ámbito de &lt;col&gt;.</a:t>
            </a:r>
            <a:endParaRPr lang="en-US" sz="2000" dirty="0">
              <a:solidFill>
                <a:schemeClr val="bg1"/>
              </a:solidFill>
            </a:endParaRPr>
          </a:p>
        </p:txBody>
      </p:sp>
    </p:spTree>
    <p:extLst>
      <p:ext uri="{BB962C8B-B14F-4D97-AF65-F5344CB8AC3E}">
        <p14:creationId xmlns:p14="http://schemas.microsoft.com/office/powerpoint/2010/main" val="25251221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Selectores CSS</a:t>
            </a:r>
            <a:endParaRPr sz="4000" b="0" dirty="0">
              <a:solidFill>
                <a:srgbClr val="00B0F0"/>
              </a:solidFill>
              <a:latin typeface="Roboto"/>
              <a:ea typeface="Roboto"/>
              <a:cs typeface="Roboto"/>
              <a:sym typeface="Roboto"/>
            </a:endParaRPr>
          </a:p>
        </p:txBody>
      </p:sp>
      <p:pic>
        <p:nvPicPr>
          <p:cNvPr id="7170" name="Picture 2" descr="Jerarquía CSS - Cómo evitar el uso de !important en CSS - Cómo  sobreescribir a un important CSS - El Maquetador Web, Maquetación  Freelance, Curso HTML HTML5 CSS Tutorial Diseño Responsive Adap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471" y="1283996"/>
            <a:ext cx="6793057" cy="472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023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706582"/>
            <a:ext cx="12192000" cy="2687782"/>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8000" dirty="0">
                <a:solidFill>
                  <a:schemeClr val="lt1"/>
                </a:solidFill>
                <a:latin typeface="Roboto"/>
                <a:ea typeface="Roboto"/>
                <a:cs typeface="Roboto"/>
                <a:sym typeface="Roboto"/>
              </a:rPr>
              <a:t>¿</a:t>
            </a:r>
            <a:r>
              <a:rPr lang="es-AR" sz="8000" dirty="0" smtClean="0">
                <a:solidFill>
                  <a:schemeClr val="lt1"/>
                </a:solidFill>
                <a:latin typeface="Roboto"/>
                <a:ea typeface="Roboto"/>
                <a:cs typeface="Roboto"/>
                <a:sym typeface="Roboto"/>
              </a:rPr>
              <a:t>Que es CSS?</a:t>
            </a:r>
            <a:endParaRPr sz="8000" b="0" dirty="0">
              <a:solidFill>
                <a:schemeClr val="lt1"/>
              </a:solidFill>
              <a:latin typeface="Roboto"/>
              <a:ea typeface="Roboto"/>
              <a:cs typeface="Roboto"/>
              <a:sym typeface="Roboto"/>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809" y="2625436"/>
            <a:ext cx="3678382" cy="3678382"/>
          </a:xfrm>
          <a:prstGeom prst="rect">
            <a:avLst/>
          </a:prstGeom>
        </p:spPr>
      </p:pic>
    </p:spTree>
    <p:extLst>
      <p:ext uri="{BB962C8B-B14F-4D97-AF65-F5344CB8AC3E}">
        <p14:creationId xmlns:p14="http://schemas.microsoft.com/office/powerpoint/2010/main" val="41224920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Selectores CSS</a:t>
            </a:r>
            <a:endParaRPr sz="4000" b="0" dirty="0">
              <a:solidFill>
                <a:srgbClr val="00B0F0"/>
              </a:solidFill>
              <a:latin typeface="Roboto"/>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algn="ctr"/>
            <a:r>
              <a:rPr lang="es-MX" sz="2400" dirty="0" smtClean="0">
                <a:solidFill>
                  <a:srgbClr val="00B050"/>
                </a:solidFill>
                <a:latin typeface="Roboto" panose="020B0604020202020204" charset="0"/>
                <a:ea typeface="Roboto" panose="020B0604020202020204" charset="0"/>
              </a:rPr>
              <a:t>EJEMPLO COMBINADOS:</a:t>
            </a:r>
            <a:endParaRPr lang="es-MX" sz="2400" dirty="0">
              <a:solidFill>
                <a:srgbClr val="00B050"/>
              </a:solidFill>
              <a:latin typeface="Roboto" panose="020B0604020202020204" charset="0"/>
              <a:ea typeface="Roboto" panose="020B0604020202020204" charset="0"/>
            </a:endParaRPr>
          </a:p>
        </p:txBody>
      </p:sp>
      <p:sp>
        <p:nvSpPr>
          <p:cNvPr id="4" name="CuadroTexto 3"/>
          <p:cNvSpPr txBox="1"/>
          <p:nvPr/>
        </p:nvSpPr>
        <p:spPr>
          <a:xfrm>
            <a:off x="5846618" y="2602017"/>
            <a:ext cx="5870518" cy="3108543"/>
          </a:xfrm>
          <a:prstGeom prst="rect">
            <a:avLst/>
          </a:prstGeom>
          <a:noFill/>
        </p:spPr>
        <p:txBody>
          <a:bodyPr wrap="none" rtlCol="0">
            <a:spAutoFit/>
          </a:bodyPr>
          <a:lstStyle/>
          <a:p>
            <a:r>
              <a:rPr lang="es-MX" sz="2800" dirty="0" smtClean="0">
                <a:solidFill>
                  <a:srgbClr val="FFFF00"/>
                </a:solidFill>
              </a:rPr>
              <a:t>Etiqueta</a:t>
            </a:r>
            <a:r>
              <a:rPr lang="es-MX" sz="2800" dirty="0" smtClean="0">
                <a:solidFill>
                  <a:schemeClr val="bg1"/>
                </a:solidFill>
              </a:rPr>
              <a:t> </a:t>
            </a:r>
            <a:r>
              <a:rPr lang="es-MX" sz="2800" dirty="0" smtClean="0">
                <a:solidFill>
                  <a:srgbClr val="FFC000"/>
                </a:solidFill>
              </a:rPr>
              <a:t>.clase </a:t>
            </a:r>
            <a:r>
              <a:rPr lang="es-MX" sz="2800" dirty="0" smtClean="0">
                <a:solidFill>
                  <a:schemeClr val="bg1"/>
                </a:solidFill>
              </a:rPr>
              <a:t>= </a:t>
            </a:r>
            <a:r>
              <a:rPr lang="es-MX" sz="2800" dirty="0" smtClean="0">
                <a:solidFill>
                  <a:srgbClr val="FFFF00"/>
                </a:solidFill>
              </a:rPr>
              <a:t>p</a:t>
            </a:r>
            <a:r>
              <a:rPr lang="es-MX" sz="2800" dirty="0" smtClean="0">
                <a:solidFill>
                  <a:schemeClr val="bg1"/>
                </a:solidFill>
              </a:rPr>
              <a:t> </a:t>
            </a:r>
            <a:r>
              <a:rPr lang="es-MX" sz="2800" dirty="0" smtClean="0">
                <a:solidFill>
                  <a:srgbClr val="FFC000"/>
                </a:solidFill>
              </a:rPr>
              <a:t>.</a:t>
            </a:r>
            <a:r>
              <a:rPr lang="es-MX" sz="2800" dirty="0" err="1" smtClean="0">
                <a:solidFill>
                  <a:srgbClr val="FFC000"/>
                </a:solidFill>
              </a:rPr>
              <a:t>orange</a:t>
            </a:r>
            <a:endParaRPr lang="es-MX" sz="2800" dirty="0" smtClean="0">
              <a:solidFill>
                <a:srgbClr val="FFC000"/>
              </a:solidFill>
            </a:endParaRPr>
          </a:p>
          <a:p>
            <a:endParaRPr lang="en-US" sz="2800" dirty="0" smtClean="0">
              <a:solidFill>
                <a:srgbClr val="FFC000"/>
              </a:solidFill>
            </a:endParaRPr>
          </a:p>
          <a:p>
            <a:r>
              <a:rPr lang="es-MX" sz="2800" dirty="0" smtClean="0">
                <a:solidFill>
                  <a:srgbClr val="FFC000"/>
                </a:solidFill>
              </a:rPr>
              <a:t>.clase </a:t>
            </a:r>
            <a:r>
              <a:rPr lang="es-MX" sz="2800" dirty="0" smtClean="0">
                <a:solidFill>
                  <a:srgbClr val="FFFF00"/>
                </a:solidFill>
              </a:rPr>
              <a:t>Etiqueta</a:t>
            </a:r>
            <a:r>
              <a:rPr lang="es-MX" sz="2800" dirty="0" smtClean="0">
                <a:solidFill>
                  <a:schemeClr val="bg1"/>
                </a:solidFill>
              </a:rPr>
              <a:t> = </a:t>
            </a:r>
            <a:r>
              <a:rPr lang="es-MX" sz="2800" dirty="0" smtClean="0">
                <a:solidFill>
                  <a:srgbClr val="FFC000"/>
                </a:solidFill>
              </a:rPr>
              <a:t>.titulo1 </a:t>
            </a:r>
            <a:r>
              <a:rPr lang="es-MX" sz="2800" dirty="0" smtClean="0">
                <a:solidFill>
                  <a:srgbClr val="FFFF00"/>
                </a:solidFill>
              </a:rPr>
              <a:t>p</a:t>
            </a:r>
          </a:p>
          <a:p>
            <a:endParaRPr lang="es-MX" sz="2800" dirty="0" smtClean="0">
              <a:solidFill>
                <a:srgbClr val="FF0000"/>
              </a:solidFill>
            </a:endParaRPr>
          </a:p>
          <a:p>
            <a:r>
              <a:rPr lang="es-MX" sz="2800" dirty="0" smtClean="0">
                <a:solidFill>
                  <a:srgbClr val="FF0000"/>
                </a:solidFill>
              </a:rPr>
              <a:t>#id </a:t>
            </a:r>
            <a:r>
              <a:rPr lang="es-MX" sz="2800" dirty="0" smtClean="0">
                <a:solidFill>
                  <a:srgbClr val="FFC000"/>
                </a:solidFill>
              </a:rPr>
              <a:t>.clase </a:t>
            </a:r>
            <a:r>
              <a:rPr lang="es-MX" sz="2800" dirty="0" smtClean="0">
                <a:solidFill>
                  <a:srgbClr val="FFFF00"/>
                </a:solidFill>
              </a:rPr>
              <a:t>Etiqueta</a:t>
            </a:r>
            <a:r>
              <a:rPr lang="es-MX" sz="2800" dirty="0" smtClean="0">
                <a:solidFill>
                  <a:schemeClr val="bg1"/>
                </a:solidFill>
              </a:rPr>
              <a:t> = </a:t>
            </a:r>
            <a:r>
              <a:rPr lang="es-MX" sz="2800" dirty="0" smtClean="0">
                <a:solidFill>
                  <a:srgbClr val="FF0000"/>
                </a:solidFill>
              </a:rPr>
              <a:t>#box1 </a:t>
            </a:r>
            <a:r>
              <a:rPr lang="es-MX" sz="2800" dirty="0" smtClean="0">
                <a:solidFill>
                  <a:srgbClr val="FFC000"/>
                </a:solidFill>
              </a:rPr>
              <a:t>.</a:t>
            </a:r>
            <a:r>
              <a:rPr lang="es-MX" sz="2800" dirty="0" err="1" smtClean="0">
                <a:solidFill>
                  <a:srgbClr val="FFC000"/>
                </a:solidFill>
              </a:rPr>
              <a:t>items</a:t>
            </a:r>
            <a:r>
              <a:rPr lang="es-MX" sz="2800" dirty="0" smtClean="0">
                <a:solidFill>
                  <a:srgbClr val="FFC000"/>
                </a:solidFill>
              </a:rPr>
              <a:t> </a:t>
            </a:r>
            <a:r>
              <a:rPr lang="es-MX" sz="2800" dirty="0" smtClean="0">
                <a:solidFill>
                  <a:srgbClr val="FFFF00"/>
                </a:solidFill>
              </a:rPr>
              <a:t>p</a:t>
            </a:r>
          </a:p>
          <a:p>
            <a:endParaRPr lang="es-MX" sz="2800" dirty="0" smtClean="0">
              <a:solidFill>
                <a:schemeClr val="bg1"/>
              </a:solidFill>
            </a:endParaRPr>
          </a:p>
          <a:p>
            <a:endParaRPr lang="es-MX" sz="2800" dirty="0" smtClean="0">
              <a:solidFill>
                <a:schemeClr val="bg1"/>
              </a:solidFill>
            </a:endParaRPr>
          </a:p>
        </p:txBody>
      </p:sp>
      <p:sp>
        <p:nvSpPr>
          <p:cNvPr id="5" name="CuadroTexto 4"/>
          <p:cNvSpPr txBox="1"/>
          <p:nvPr/>
        </p:nvSpPr>
        <p:spPr>
          <a:xfrm>
            <a:off x="686128" y="2648925"/>
            <a:ext cx="5021944" cy="400110"/>
          </a:xfrm>
          <a:prstGeom prst="rect">
            <a:avLst/>
          </a:prstGeom>
          <a:solidFill>
            <a:schemeClr val="tx1">
              <a:lumMod val="95000"/>
              <a:lumOff val="5000"/>
            </a:schemeClr>
          </a:solidFill>
          <a:ln>
            <a:solidFill>
              <a:srgbClr val="00B0F0"/>
            </a:solidFill>
          </a:ln>
        </p:spPr>
        <p:txBody>
          <a:bodyPr wrap="square" rtlCol="0">
            <a:spAutoFit/>
          </a:bodyPr>
          <a:lstStyle/>
          <a:p>
            <a:r>
              <a:rPr lang="es-MX" sz="2000" dirty="0" smtClean="0">
                <a:solidFill>
                  <a:srgbClr val="FFFF00"/>
                </a:solidFill>
              </a:rPr>
              <a:t>&lt;p&gt;&lt;</a:t>
            </a:r>
            <a:r>
              <a:rPr lang="es-MX" sz="2000" dirty="0" err="1" smtClean="0">
                <a:solidFill>
                  <a:srgbClr val="FFFF00"/>
                </a:solidFill>
              </a:rPr>
              <a:t>span</a:t>
            </a:r>
            <a:r>
              <a:rPr lang="es-MX" sz="2000" dirty="0" smtClean="0">
                <a:solidFill>
                  <a:srgbClr val="FFFF00"/>
                </a:solidFill>
              </a:rPr>
              <a:t> </a:t>
            </a:r>
            <a:r>
              <a:rPr lang="es-MX" sz="2000" dirty="0" err="1" smtClean="0">
                <a:solidFill>
                  <a:srgbClr val="FFC000"/>
                </a:solidFill>
              </a:rPr>
              <a:t>class</a:t>
            </a:r>
            <a:r>
              <a:rPr lang="es-MX" sz="2000" dirty="0" smtClean="0">
                <a:solidFill>
                  <a:srgbClr val="FFC000"/>
                </a:solidFill>
              </a:rPr>
              <a:t>=“</a:t>
            </a:r>
            <a:r>
              <a:rPr lang="es-MX" sz="2000" dirty="0" err="1" smtClean="0">
                <a:solidFill>
                  <a:srgbClr val="FFC000"/>
                </a:solidFill>
              </a:rPr>
              <a:t>orange</a:t>
            </a:r>
            <a:r>
              <a:rPr lang="es-MX" sz="2000" dirty="0" smtClean="0">
                <a:solidFill>
                  <a:srgbClr val="FFC000"/>
                </a:solidFill>
              </a:rPr>
              <a:t>”</a:t>
            </a:r>
            <a:r>
              <a:rPr lang="es-MX" sz="2000" dirty="0" smtClean="0">
                <a:solidFill>
                  <a:srgbClr val="FFFF00"/>
                </a:solidFill>
              </a:rPr>
              <a:t>&gt;&lt;/</a:t>
            </a:r>
            <a:r>
              <a:rPr lang="es-MX" sz="2000" dirty="0" err="1" smtClean="0">
                <a:solidFill>
                  <a:srgbClr val="FFFF00"/>
                </a:solidFill>
              </a:rPr>
              <a:t>span</a:t>
            </a:r>
            <a:r>
              <a:rPr lang="es-MX" sz="2000" dirty="0" smtClean="0">
                <a:solidFill>
                  <a:srgbClr val="FFFF00"/>
                </a:solidFill>
              </a:rPr>
              <a:t>&gt;&lt;/p&gt;</a:t>
            </a:r>
            <a:endParaRPr lang="en-US" sz="2000" dirty="0">
              <a:solidFill>
                <a:srgbClr val="FFFF00"/>
              </a:solidFill>
            </a:endParaRPr>
          </a:p>
        </p:txBody>
      </p:sp>
      <p:sp>
        <p:nvSpPr>
          <p:cNvPr id="6" name="CuadroTexto 5"/>
          <p:cNvSpPr txBox="1"/>
          <p:nvPr/>
        </p:nvSpPr>
        <p:spPr>
          <a:xfrm flipH="1">
            <a:off x="2406500" y="1894872"/>
            <a:ext cx="1913709" cy="584775"/>
          </a:xfrm>
          <a:prstGeom prst="rect">
            <a:avLst/>
          </a:prstGeom>
          <a:noFill/>
        </p:spPr>
        <p:txBody>
          <a:bodyPr wrap="square" rtlCol="0">
            <a:spAutoFit/>
          </a:bodyPr>
          <a:lstStyle/>
          <a:p>
            <a:r>
              <a:rPr lang="es-MX" sz="3200" dirty="0" smtClean="0">
                <a:solidFill>
                  <a:schemeClr val="bg1"/>
                </a:solidFill>
              </a:rPr>
              <a:t>HTML</a:t>
            </a:r>
            <a:endParaRPr lang="en-US" sz="3200" dirty="0">
              <a:solidFill>
                <a:schemeClr val="bg1"/>
              </a:solidFill>
            </a:endParaRPr>
          </a:p>
        </p:txBody>
      </p:sp>
      <p:sp>
        <p:nvSpPr>
          <p:cNvPr id="8" name="CuadroTexto 7"/>
          <p:cNvSpPr txBox="1"/>
          <p:nvPr/>
        </p:nvSpPr>
        <p:spPr>
          <a:xfrm flipH="1">
            <a:off x="7815404" y="1891671"/>
            <a:ext cx="1913709" cy="584775"/>
          </a:xfrm>
          <a:prstGeom prst="rect">
            <a:avLst/>
          </a:prstGeom>
          <a:noFill/>
        </p:spPr>
        <p:txBody>
          <a:bodyPr wrap="square" rtlCol="0">
            <a:spAutoFit/>
          </a:bodyPr>
          <a:lstStyle/>
          <a:p>
            <a:r>
              <a:rPr lang="es-MX" sz="3200" dirty="0" smtClean="0">
                <a:solidFill>
                  <a:schemeClr val="bg1"/>
                </a:solidFill>
              </a:rPr>
              <a:t>CSS</a:t>
            </a:r>
            <a:endParaRPr lang="en-US" sz="3200" dirty="0">
              <a:solidFill>
                <a:schemeClr val="bg1"/>
              </a:solidFill>
            </a:endParaRPr>
          </a:p>
        </p:txBody>
      </p:sp>
      <p:sp>
        <p:nvSpPr>
          <p:cNvPr id="7" name="CuadroTexto 6"/>
          <p:cNvSpPr txBox="1"/>
          <p:nvPr/>
        </p:nvSpPr>
        <p:spPr>
          <a:xfrm>
            <a:off x="686128" y="3510700"/>
            <a:ext cx="5021944" cy="400110"/>
          </a:xfrm>
          <a:prstGeom prst="rect">
            <a:avLst/>
          </a:prstGeom>
          <a:solidFill>
            <a:schemeClr val="tx1">
              <a:lumMod val="95000"/>
              <a:lumOff val="5000"/>
            </a:schemeClr>
          </a:solidFill>
          <a:ln>
            <a:solidFill>
              <a:srgbClr val="00B0F0"/>
            </a:solidFill>
          </a:ln>
        </p:spPr>
        <p:txBody>
          <a:bodyPr wrap="square" rtlCol="0">
            <a:spAutoFit/>
          </a:bodyPr>
          <a:lstStyle/>
          <a:p>
            <a:r>
              <a:rPr lang="es-MX" sz="2000" dirty="0" smtClean="0">
                <a:solidFill>
                  <a:srgbClr val="FFFF00"/>
                </a:solidFill>
              </a:rPr>
              <a:t>&lt;div </a:t>
            </a:r>
            <a:r>
              <a:rPr lang="es-MX" sz="2000" dirty="0" err="1" smtClean="0">
                <a:solidFill>
                  <a:srgbClr val="FFC000"/>
                </a:solidFill>
              </a:rPr>
              <a:t>class</a:t>
            </a:r>
            <a:r>
              <a:rPr lang="es-MX" sz="2000" dirty="0" smtClean="0">
                <a:solidFill>
                  <a:srgbClr val="FFC000"/>
                </a:solidFill>
              </a:rPr>
              <a:t>=”titulo1”</a:t>
            </a:r>
            <a:r>
              <a:rPr lang="es-MX" sz="2000" dirty="0" smtClean="0">
                <a:solidFill>
                  <a:srgbClr val="FFFF00"/>
                </a:solidFill>
              </a:rPr>
              <a:t>&gt;&lt;p&gt;</a:t>
            </a:r>
            <a:r>
              <a:rPr lang="es-MX" sz="2000" dirty="0" err="1" smtClean="0">
                <a:solidFill>
                  <a:schemeClr val="bg1"/>
                </a:solidFill>
              </a:rPr>
              <a:t>lorem</a:t>
            </a:r>
            <a:r>
              <a:rPr lang="es-MX" sz="2000" dirty="0" smtClean="0">
                <a:solidFill>
                  <a:srgbClr val="FFFF00"/>
                </a:solidFill>
              </a:rPr>
              <a:t>&lt;/p&gt;&lt;/div&gt;</a:t>
            </a:r>
            <a:endParaRPr lang="en-US" sz="2000" dirty="0">
              <a:solidFill>
                <a:srgbClr val="FFFF00"/>
              </a:solidFill>
            </a:endParaRPr>
          </a:p>
        </p:txBody>
      </p:sp>
      <p:sp>
        <p:nvSpPr>
          <p:cNvPr id="9" name="CuadroTexto 8"/>
          <p:cNvSpPr txBox="1"/>
          <p:nvPr/>
        </p:nvSpPr>
        <p:spPr>
          <a:xfrm>
            <a:off x="686128" y="4185466"/>
            <a:ext cx="5021944" cy="1631216"/>
          </a:xfrm>
          <a:prstGeom prst="rect">
            <a:avLst/>
          </a:prstGeom>
          <a:solidFill>
            <a:schemeClr val="tx1">
              <a:lumMod val="95000"/>
              <a:lumOff val="5000"/>
            </a:schemeClr>
          </a:solidFill>
          <a:ln>
            <a:solidFill>
              <a:srgbClr val="00B0F0"/>
            </a:solidFill>
          </a:ln>
        </p:spPr>
        <p:txBody>
          <a:bodyPr wrap="square" rtlCol="0">
            <a:spAutoFit/>
          </a:bodyPr>
          <a:lstStyle/>
          <a:p>
            <a:r>
              <a:rPr lang="es-MX" sz="2000" dirty="0">
                <a:solidFill>
                  <a:srgbClr val="FFFF00"/>
                </a:solidFill>
              </a:rPr>
              <a:t>&lt;</a:t>
            </a:r>
            <a:r>
              <a:rPr lang="es-MX" sz="2000" dirty="0" smtClean="0">
                <a:solidFill>
                  <a:srgbClr val="FFFF00"/>
                </a:solidFill>
              </a:rPr>
              <a:t>div</a:t>
            </a:r>
            <a:r>
              <a:rPr lang="es-MX" sz="2000" dirty="0" smtClean="0">
                <a:solidFill>
                  <a:srgbClr val="FFC000"/>
                </a:solidFill>
              </a:rPr>
              <a:t> </a:t>
            </a:r>
            <a:r>
              <a:rPr lang="es-MX" sz="2000" dirty="0" smtClean="0">
                <a:solidFill>
                  <a:srgbClr val="FF0000"/>
                </a:solidFill>
              </a:rPr>
              <a:t>id=”box1”</a:t>
            </a:r>
            <a:r>
              <a:rPr lang="es-MX" sz="2000" dirty="0" smtClean="0">
                <a:solidFill>
                  <a:srgbClr val="FFFF00"/>
                </a:solidFill>
              </a:rPr>
              <a:t>&gt;</a:t>
            </a:r>
          </a:p>
          <a:p>
            <a:r>
              <a:rPr lang="es-MX" sz="2000" dirty="0">
                <a:solidFill>
                  <a:srgbClr val="FFFF00"/>
                </a:solidFill>
              </a:rPr>
              <a:t> </a:t>
            </a:r>
            <a:r>
              <a:rPr lang="es-MX" sz="2000" dirty="0" smtClean="0">
                <a:solidFill>
                  <a:srgbClr val="FFFF00"/>
                </a:solidFill>
              </a:rPr>
              <a:t>  &lt;div</a:t>
            </a:r>
            <a:r>
              <a:rPr lang="es-MX" sz="2000" dirty="0" smtClean="0">
                <a:solidFill>
                  <a:srgbClr val="FFC000"/>
                </a:solidFill>
              </a:rPr>
              <a:t> </a:t>
            </a:r>
            <a:r>
              <a:rPr lang="es-MX" sz="2000" dirty="0" err="1" smtClean="0">
                <a:solidFill>
                  <a:srgbClr val="FFC000"/>
                </a:solidFill>
              </a:rPr>
              <a:t>class</a:t>
            </a:r>
            <a:r>
              <a:rPr lang="es-MX" sz="2000" dirty="0" smtClean="0">
                <a:solidFill>
                  <a:srgbClr val="FFC000"/>
                </a:solidFill>
              </a:rPr>
              <a:t>=“</a:t>
            </a:r>
            <a:r>
              <a:rPr lang="es-MX" sz="2000" dirty="0" err="1" smtClean="0">
                <a:solidFill>
                  <a:srgbClr val="FFC000"/>
                </a:solidFill>
              </a:rPr>
              <a:t>items</a:t>
            </a:r>
            <a:r>
              <a:rPr lang="es-MX" sz="2000" dirty="0" smtClean="0">
                <a:solidFill>
                  <a:srgbClr val="FFC000"/>
                </a:solidFill>
              </a:rPr>
              <a:t>”&gt;</a:t>
            </a:r>
          </a:p>
          <a:p>
            <a:r>
              <a:rPr lang="es-MX" sz="2000" dirty="0" smtClean="0">
                <a:solidFill>
                  <a:srgbClr val="FFFF00"/>
                </a:solidFill>
              </a:rPr>
              <a:t>        &lt;p&gt;</a:t>
            </a:r>
            <a:r>
              <a:rPr lang="es-MX" sz="2000" dirty="0" err="1" smtClean="0">
                <a:solidFill>
                  <a:schemeClr val="bg1"/>
                </a:solidFill>
              </a:rPr>
              <a:t>lorem</a:t>
            </a:r>
            <a:r>
              <a:rPr lang="es-MX" sz="2000" dirty="0" smtClean="0">
                <a:solidFill>
                  <a:srgbClr val="FFFF00"/>
                </a:solidFill>
              </a:rPr>
              <a:t>&lt;/p&gt;</a:t>
            </a:r>
            <a:endParaRPr lang="es-MX" sz="2000" dirty="0">
              <a:solidFill>
                <a:srgbClr val="FFFF00"/>
              </a:solidFill>
            </a:endParaRPr>
          </a:p>
          <a:p>
            <a:r>
              <a:rPr lang="es-MX" sz="2000" dirty="0" smtClean="0">
                <a:solidFill>
                  <a:srgbClr val="FFFF00"/>
                </a:solidFill>
              </a:rPr>
              <a:t>   &lt;/div&gt;</a:t>
            </a:r>
          </a:p>
          <a:p>
            <a:r>
              <a:rPr lang="es-MX" sz="2000" dirty="0" smtClean="0">
                <a:solidFill>
                  <a:srgbClr val="FFFF00"/>
                </a:solidFill>
              </a:rPr>
              <a:t>&lt;/div&gt;</a:t>
            </a:r>
            <a:endParaRPr lang="en-US" sz="2000" dirty="0">
              <a:solidFill>
                <a:srgbClr val="FFFF00"/>
              </a:solidFill>
            </a:endParaRPr>
          </a:p>
        </p:txBody>
      </p:sp>
    </p:spTree>
    <p:extLst>
      <p:ext uri="{BB962C8B-B14F-4D97-AF65-F5344CB8AC3E}">
        <p14:creationId xmlns:p14="http://schemas.microsoft.com/office/powerpoint/2010/main" val="901356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Selectores CSS</a:t>
            </a:r>
            <a:endParaRPr sz="4000" b="0" dirty="0">
              <a:solidFill>
                <a:srgbClr val="00B0F0"/>
              </a:solidFill>
              <a:latin typeface="Roboto"/>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algn="ctr"/>
            <a:r>
              <a:rPr lang="es-MX" sz="2400" dirty="0" smtClean="0">
                <a:solidFill>
                  <a:srgbClr val="00B050"/>
                </a:solidFill>
                <a:latin typeface="Roboto" panose="020B0604020202020204" charset="0"/>
                <a:ea typeface="Roboto" panose="020B0604020202020204" charset="0"/>
              </a:rPr>
              <a:t>EJEMPLO COMBINADOS:</a:t>
            </a:r>
            <a:endParaRPr lang="es-MX" sz="2400" dirty="0">
              <a:solidFill>
                <a:srgbClr val="00B050"/>
              </a:solidFill>
              <a:latin typeface="Roboto" panose="020B0604020202020204" charset="0"/>
              <a:ea typeface="Roboto" panose="020B0604020202020204" charset="0"/>
            </a:endParaRPr>
          </a:p>
        </p:txBody>
      </p:sp>
      <p:sp>
        <p:nvSpPr>
          <p:cNvPr id="4" name="CuadroTexto 3"/>
          <p:cNvSpPr txBox="1"/>
          <p:nvPr/>
        </p:nvSpPr>
        <p:spPr>
          <a:xfrm>
            <a:off x="5846618" y="2602017"/>
            <a:ext cx="5392823" cy="3970318"/>
          </a:xfrm>
          <a:prstGeom prst="rect">
            <a:avLst/>
          </a:prstGeom>
          <a:noFill/>
        </p:spPr>
        <p:txBody>
          <a:bodyPr wrap="none" rtlCol="0">
            <a:spAutoFit/>
          </a:bodyPr>
          <a:lstStyle/>
          <a:p>
            <a:r>
              <a:rPr lang="es-MX" sz="2800" dirty="0" err="1" smtClean="0">
                <a:solidFill>
                  <a:srgbClr val="FFFF00"/>
                </a:solidFill>
              </a:rPr>
              <a:t>Etiqueta</a:t>
            </a:r>
            <a:r>
              <a:rPr lang="es-MX" sz="2800" dirty="0" err="1" smtClean="0">
                <a:solidFill>
                  <a:srgbClr val="FFC000"/>
                </a:solidFill>
              </a:rPr>
              <a:t>.clase</a:t>
            </a:r>
            <a:r>
              <a:rPr lang="es-MX" sz="2800" dirty="0" smtClean="0">
                <a:solidFill>
                  <a:srgbClr val="FFC000"/>
                </a:solidFill>
              </a:rPr>
              <a:t> </a:t>
            </a:r>
            <a:r>
              <a:rPr lang="es-MX" sz="2800" dirty="0" smtClean="0">
                <a:solidFill>
                  <a:schemeClr val="bg1"/>
                </a:solidFill>
              </a:rPr>
              <a:t>= </a:t>
            </a:r>
            <a:r>
              <a:rPr lang="es-MX" sz="2800" dirty="0" err="1" smtClean="0">
                <a:solidFill>
                  <a:srgbClr val="FFFF00"/>
                </a:solidFill>
              </a:rPr>
              <a:t>div</a:t>
            </a:r>
            <a:r>
              <a:rPr lang="es-MX" sz="2800" dirty="0" err="1" smtClean="0">
                <a:solidFill>
                  <a:srgbClr val="FFC000"/>
                </a:solidFill>
              </a:rPr>
              <a:t>.box</a:t>
            </a:r>
            <a:endParaRPr lang="es-MX" sz="2800" dirty="0" smtClean="0">
              <a:solidFill>
                <a:srgbClr val="FFC000"/>
              </a:solidFill>
            </a:endParaRPr>
          </a:p>
          <a:p>
            <a:endParaRPr lang="es-MX" sz="2800" dirty="0" smtClean="0">
              <a:solidFill>
                <a:srgbClr val="FFFF00"/>
              </a:solidFill>
            </a:endParaRPr>
          </a:p>
          <a:p>
            <a:r>
              <a:rPr lang="es-MX" sz="2800" dirty="0" err="1" smtClean="0">
                <a:solidFill>
                  <a:srgbClr val="FFFF00"/>
                </a:solidFill>
              </a:rPr>
              <a:t>Etiqueta</a:t>
            </a:r>
            <a:r>
              <a:rPr lang="es-MX" sz="2800" dirty="0" err="1" smtClean="0">
                <a:solidFill>
                  <a:srgbClr val="FFC000"/>
                </a:solidFill>
              </a:rPr>
              <a:t>#id</a:t>
            </a:r>
            <a:r>
              <a:rPr lang="es-MX" sz="2800" dirty="0" smtClean="0">
                <a:solidFill>
                  <a:srgbClr val="FFC000"/>
                </a:solidFill>
              </a:rPr>
              <a:t> </a:t>
            </a:r>
            <a:r>
              <a:rPr lang="es-MX" sz="2800" dirty="0">
                <a:solidFill>
                  <a:schemeClr val="bg1"/>
                </a:solidFill>
              </a:rPr>
              <a:t>= </a:t>
            </a:r>
            <a:r>
              <a:rPr lang="es-MX" sz="2800" dirty="0" smtClean="0">
                <a:solidFill>
                  <a:srgbClr val="FFFF00"/>
                </a:solidFill>
              </a:rPr>
              <a:t>div</a:t>
            </a:r>
            <a:r>
              <a:rPr lang="es-MX" sz="2800" dirty="0" smtClean="0">
                <a:solidFill>
                  <a:srgbClr val="FF0000"/>
                </a:solidFill>
              </a:rPr>
              <a:t>#box1</a:t>
            </a:r>
            <a:endParaRPr lang="es-MX" sz="2800" dirty="0">
              <a:solidFill>
                <a:srgbClr val="FF0000"/>
              </a:solidFill>
            </a:endParaRPr>
          </a:p>
          <a:p>
            <a:endParaRPr lang="en-US" sz="2800" dirty="0" smtClean="0">
              <a:solidFill>
                <a:srgbClr val="FFC000"/>
              </a:solidFill>
            </a:endParaRPr>
          </a:p>
          <a:p>
            <a:r>
              <a:rPr lang="es-MX" sz="2800" dirty="0" smtClean="0">
                <a:solidFill>
                  <a:srgbClr val="FFC000"/>
                </a:solidFill>
              </a:rPr>
              <a:t>.</a:t>
            </a:r>
            <a:r>
              <a:rPr lang="es-MX" sz="2800" dirty="0" err="1" smtClean="0">
                <a:solidFill>
                  <a:srgbClr val="FFC000"/>
                </a:solidFill>
              </a:rPr>
              <a:t>clase</a:t>
            </a:r>
            <a:r>
              <a:rPr lang="es-MX" sz="2800" dirty="0" err="1" smtClean="0">
                <a:solidFill>
                  <a:srgbClr val="FF0000"/>
                </a:solidFill>
              </a:rPr>
              <a:t>#id</a:t>
            </a:r>
            <a:r>
              <a:rPr lang="es-MX" sz="2800" dirty="0" smtClean="0">
                <a:solidFill>
                  <a:schemeClr val="bg1"/>
                </a:solidFill>
              </a:rPr>
              <a:t> = </a:t>
            </a:r>
            <a:r>
              <a:rPr lang="es-MX" sz="2800" dirty="0" smtClean="0">
                <a:solidFill>
                  <a:srgbClr val="FFC000"/>
                </a:solidFill>
              </a:rPr>
              <a:t>.box</a:t>
            </a:r>
            <a:r>
              <a:rPr lang="es-MX" sz="2800" dirty="0" smtClean="0">
                <a:solidFill>
                  <a:srgbClr val="FF0000"/>
                </a:solidFill>
              </a:rPr>
              <a:t>#box1</a:t>
            </a:r>
          </a:p>
          <a:p>
            <a:endParaRPr lang="es-MX" sz="2800" dirty="0" smtClean="0">
              <a:solidFill>
                <a:srgbClr val="FF0000"/>
              </a:solidFill>
            </a:endParaRPr>
          </a:p>
          <a:p>
            <a:r>
              <a:rPr lang="es-MX" sz="2800" dirty="0" smtClean="0">
                <a:solidFill>
                  <a:srgbClr val="FF0000"/>
                </a:solidFill>
              </a:rPr>
              <a:t>#</a:t>
            </a:r>
            <a:r>
              <a:rPr lang="es-MX" sz="2800" dirty="0" err="1" smtClean="0">
                <a:solidFill>
                  <a:srgbClr val="FF0000"/>
                </a:solidFill>
              </a:rPr>
              <a:t>id</a:t>
            </a:r>
            <a:r>
              <a:rPr lang="es-MX" sz="2800" dirty="0" err="1" smtClean="0">
                <a:solidFill>
                  <a:srgbClr val="FFC000"/>
                </a:solidFill>
              </a:rPr>
              <a:t>.clase</a:t>
            </a:r>
            <a:r>
              <a:rPr lang="es-MX" sz="2800" dirty="0" smtClean="0">
                <a:solidFill>
                  <a:srgbClr val="FFC000"/>
                </a:solidFill>
              </a:rPr>
              <a:t> </a:t>
            </a:r>
            <a:r>
              <a:rPr lang="es-MX" sz="2800" dirty="0" smtClean="0">
                <a:solidFill>
                  <a:srgbClr val="FFFF00"/>
                </a:solidFill>
              </a:rPr>
              <a:t>Etiqueta</a:t>
            </a:r>
            <a:r>
              <a:rPr lang="es-MX" sz="2800" dirty="0" smtClean="0">
                <a:solidFill>
                  <a:schemeClr val="bg1"/>
                </a:solidFill>
              </a:rPr>
              <a:t> = </a:t>
            </a:r>
            <a:r>
              <a:rPr lang="es-MX" sz="2800" dirty="0" smtClean="0">
                <a:solidFill>
                  <a:srgbClr val="FF0000"/>
                </a:solidFill>
              </a:rPr>
              <a:t>#box1</a:t>
            </a:r>
            <a:r>
              <a:rPr lang="es-MX" sz="2800" dirty="0" smtClean="0">
                <a:solidFill>
                  <a:srgbClr val="FFC000"/>
                </a:solidFill>
              </a:rPr>
              <a:t>.box </a:t>
            </a:r>
            <a:r>
              <a:rPr lang="es-MX" sz="2800" dirty="0" smtClean="0">
                <a:solidFill>
                  <a:srgbClr val="FFFF00"/>
                </a:solidFill>
              </a:rPr>
              <a:t>p</a:t>
            </a:r>
          </a:p>
          <a:p>
            <a:endParaRPr lang="es-MX" sz="2800" dirty="0" smtClean="0">
              <a:solidFill>
                <a:schemeClr val="bg1"/>
              </a:solidFill>
            </a:endParaRPr>
          </a:p>
          <a:p>
            <a:endParaRPr lang="es-MX" sz="2800" dirty="0" smtClean="0">
              <a:solidFill>
                <a:schemeClr val="bg1"/>
              </a:solidFill>
            </a:endParaRPr>
          </a:p>
        </p:txBody>
      </p:sp>
      <p:sp>
        <p:nvSpPr>
          <p:cNvPr id="6" name="CuadroTexto 5"/>
          <p:cNvSpPr txBox="1"/>
          <p:nvPr/>
        </p:nvSpPr>
        <p:spPr>
          <a:xfrm flipH="1">
            <a:off x="2406500" y="1894872"/>
            <a:ext cx="1913709" cy="584775"/>
          </a:xfrm>
          <a:prstGeom prst="rect">
            <a:avLst/>
          </a:prstGeom>
          <a:noFill/>
        </p:spPr>
        <p:txBody>
          <a:bodyPr wrap="square" rtlCol="0">
            <a:spAutoFit/>
          </a:bodyPr>
          <a:lstStyle/>
          <a:p>
            <a:r>
              <a:rPr lang="es-MX" sz="3200" dirty="0" smtClean="0">
                <a:solidFill>
                  <a:schemeClr val="bg1"/>
                </a:solidFill>
              </a:rPr>
              <a:t>HTML</a:t>
            </a:r>
            <a:endParaRPr lang="en-US" sz="3200" dirty="0">
              <a:solidFill>
                <a:schemeClr val="bg1"/>
              </a:solidFill>
            </a:endParaRPr>
          </a:p>
        </p:txBody>
      </p:sp>
      <p:sp>
        <p:nvSpPr>
          <p:cNvPr id="8" name="CuadroTexto 7"/>
          <p:cNvSpPr txBox="1"/>
          <p:nvPr/>
        </p:nvSpPr>
        <p:spPr>
          <a:xfrm flipH="1">
            <a:off x="7815404" y="1891671"/>
            <a:ext cx="1913709" cy="584775"/>
          </a:xfrm>
          <a:prstGeom prst="rect">
            <a:avLst/>
          </a:prstGeom>
          <a:noFill/>
        </p:spPr>
        <p:txBody>
          <a:bodyPr wrap="square" rtlCol="0">
            <a:spAutoFit/>
          </a:bodyPr>
          <a:lstStyle/>
          <a:p>
            <a:r>
              <a:rPr lang="es-MX" sz="3200" dirty="0" smtClean="0">
                <a:solidFill>
                  <a:schemeClr val="bg1"/>
                </a:solidFill>
              </a:rPr>
              <a:t>CSS</a:t>
            </a:r>
            <a:endParaRPr lang="en-US" sz="3200" dirty="0">
              <a:solidFill>
                <a:schemeClr val="bg1"/>
              </a:solidFill>
            </a:endParaRPr>
          </a:p>
        </p:txBody>
      </p:sp>
      <p:sp>
        <p:nvSpPr>
          <p:cNvPr id="9" name="CuadroTexto 8"/>
          <p:cNvSpPr txBox="1"/>
          <p:nvPr/>
        </p:nvSpPr>
        <p:spPr>
          <a:xfrm>
            <a:off x="603001" y="2844292"/>
            <a:ext cx="5021944" cy="2554545"/>
          </a:xfrm>
          <a:prstGeom prst="rect">
            <a:avLst/>
          </a:prstGeom>
          <a:solidFill>
            <a:schemeClr val="tx1">
              <a:lumMod val="95000"/>
              <a:lumOff val="5000"/>
            </a:schemeClr>
          </a:solidFill>
          <a:ln>
            <a:solidFill>
              <a:srgbClr val="00B0F0"/>
            </a:solidFill>
          </a:ln>
        </p:spPr>
        <p:txBody>
          <a:bodyPr wrap="square" rtlCol="0">
            <a:spAutoFit/>
          </a:bodyPr>
          <a:lstStyle/>
          <a:p>
            <a:r>
              <a:rPr lang="es-MX" sz="2000" dirty="0">
                <a:solidFill>
                  <a:srgbClr val="FFFF00"/>
                </a:solidFill>
              </a:rPr>
              <a:t>&lt;</a:t>
            </a:r>
            <a:r>
              <a:rPr lang="es-MX" sz="2000" dirty="0" smtClean="0">
                <a:solidFill>
                  <a:srgbClr val="FFFF00"/>
                </a:solidFill>
              </a:rPr>
              <a:t>div</a:t>
            </a:r>
            <a:r>
              <a:rPr lang="es-MX" sz="2000" dirty="0" smtClean="0">
                <a:solidFill>
                  <a:srgbClr val="FFC000"/>
                </a:solidFill>
              </a:rPr>
              <a:t> </a:t>
            </a:r>
            <a:r>
              <a:rPr lang="es-MX" sz="2000" dirty="0" smtClean="0">
                <a:solidFill>
                  <a:srgbClr val="FF0000"/>
                </a:solidFill>
              </a:rPr>
              <a:t>id=”box1” </a:t>
            </a:r>
            <a:r>
              <a:rPr lang="es-MX" sz="2000" dirty="0" err="1" smtClean="0">
                <a:solidFill>
                  <a:srgbClr val="FFC000"/>
                </a:solidFill>
              </a:rPr>
              <a:t>Class</a:t>
            </a:r>
            <a:r>
              <a:rPr lang="es-MX" sz="2000" dirty="0" smtClean="0">
                <a:solidFill>
                  <a:srgbClr val="FFC000"/>
                </a:solidFill>
              </a:rPr>
              <a:t>=“box”</a:t>
            </a:r>
            <a:r>
              <a:rPr lang="es-MX" sz="2000" dirty="0" smtClean="0">
                <a:solidFill>
                  <a:srgbClr val="FFFF00"/>
                </a:solidFill>
              </a:rPr>
              <a:t>&gt;</a:t>
            </a:r>
          </a:p>
          <a:p>
            <a:r>
              <a:rPr lang="es-MX" sz="2000" dirty="0">
                <a:solidFill>
                  <a:srgbClr val="FFFF00"/>
                </a:solidFill>
              </a:rPr>
              <a:t> </a:t>
            </a:r>
            <a:r>
              <a:rPr lang="es-MX" sz="2000" dirty="0" smtClean="0">
                <a:solidFill>
                  <a:srgbClr val="FFFF00"/>
                </a:solidFill>
              </a:rPr>
              <a:t>   &lt;div</a:t>
            </a:r>
            <a:r>
              <a:rPr lang="es-MX" sz="2000" dirty="0" smtClean="0">
                <a:solidFill>
                  <a:srgbClr val="FFC000"/>
                </a:solidFill>
              </a:rPr>
              <a:t> </a:t>
            </a:r>
            <a:r>
              <a:rPr lang="es-MX" sz="2000" dirty="0" err="1" smtClean="0">
                <a:solidFill>
                  <a:srgbClr val="FFC000"/>
                </a:solidFill>
              </a:rPr>
              <a:t>class</a:t>
            </a:r>
            <a:r>
              <a:rPr lang="es-MX" sz="2000" dirty="0" smtClean="0">
                <a:solidFill>
                  <a:srgbClr val="FFC000"/>
                </a:solidFill>
              </a:rPr>
              <a:t>=“</a:t>
            </a:r>
            <a:r>
              <a:rPr lang="es-MX" sz="2000" dirty="0" err="1" smtClean="0">
                <a:solidFill>
                  <a:srgbClr val="FFC000"/>
                </a:solidFill>
              </a:rPr>
              <a:t>items</a:t>
            </a:r>
            <a:r>
              <a:rPr lang="es-MX" sz="2000" dirty="0" smtClean="0">
                <a:solidFill>
                  <a:srgbClr val="FFC000"/>
                </a:solidFill>
              </a:rPr>
              <a:t>” </a:t>
            </a:r>
            <a:r>
              <a:rPr lang="es-MX" sz="2000" dirty="0" smtClean="0">
                <a:solidFill>
                  <a:srgbClr val="FF0000"/>
                </a:solidFill>
              </a:rPr>
              <a:t>id=“item1”</a:t>
            </a:r>
            <a:r>
              <a:rPr lang="es-MX" sz="2000" dirty="0" smtClean="0">
                <a:solidFill>
                  <a:srgbClr val="FFC000"/>
                </a:solidFill>
              </a:rPr>
              <a:t>&gt;</a:t>
            </a:r>
          </a:p>
          <a:p>
            <a:r>
              <a:rPr lang="es-MX" sz="2000" dirty="0" smtClean="0">
                <a:solidFill>
                  <a:srgbClr val="FFFF00"/>
                </a:solidFill>
              </a:rPr>
              <a:t>        &lt;p&gt;</a:t>
            </a:r>
            <a:r>
              <a:rPr lang="es-MX" sz="2000" dirty="0" err="1" smtClean="0">
                <a:solidFill>
                  <a:schemeClr val="bg1"/>
                </a:solidFill>
              </a:rPr>
              <a:t>lorem</a:t>
            </a:r>
            <a:r>
              <a:rPr lang="es-MX" sz="2000" dirty="0" smtClean="0">
                <a:solidFill>
                  <a:srgbClr val="FFFF00"/>
                </a:solidFill>
              </a:rPr>
              <a:t>&lt;/p&gt;</a:t>
            </a:r>
            <a:endParaRPr lang="es-MX" sz="2000" dirty="0">
              <a:solidFill>
                <a:srgbClr val="FFFF00"/>
              </a:solidFill>
            </a:endParaRPr>
          </a:p>
          <a:p>
            <a:r>
              <a:rPr lang="es-MX" sz="2000" dirty="0" smtClean="0">
                <a:solidFill>
                  <a:srgbClr val="FFFF00"/>
                </a:solidFill>
              </a:rPr>
              <a:t>    &lt;/div&gt;</a:t>
            </a:r>
          </a:p>
          <a:p>
            <a:r>
              <a:rPr lang="es-MX" sz="2000" dirty="0">
                <a:solidFill>
                  <a:srgbClr val="FFFF00"/>
                </a:solidFill>
              </a:rPr>
              <a:t> </a:t>
            </a:r>
            <a:r>
              <a:rPr lang="es-MX" sz="2000" dirty="0" smtClean="0">
                <a:solidFill>
                  <a:srgbClr val="FFFF00"/>
                </a:solidFill>
              </a:rPr>
              <a:t>   &lt;</a:t>
            </a:r>
            <a:r>
              <a:rPr lang="es-MX" sz="2000" dirty="0">
                <a:solidFill>
                  <a:srgbClr val="FFFF00"/>
                </a:solidFill>
              </a:rPr>
              <a:t>div</a:t>
            </a:r>
            <a:r>
              <a:rPr lang="es-MX" sz="2000" dirty="0">
                <a:solidFill>
                  <a:srgbClr val="FFC000"/>
                </a:solidFill>
              </a:rPr>
              <a:t> </a:t>
            </a:r>
            <a:r>
              <a:rPr lang="es-MX" sz="2000" dirty="0" err="1">
                <a:solidFill>
                  <a:srgbClr val="FFC000"/>
                </a:solidFill>
              </a:rPr>
              <a:t>class</a:t>
            </a:r>
            <a:r>
              <a:rPr lang="es-MX" sz="2000" dirty="0">
                <a:solidFill>
                  <a:srgbClr val="FFC000"/>
                </a:solidFill>
              </a:rPr>
              <a:t>=“</a:t>
            </a:r>
            <a:r>
              <a:rPr lang="es-MX" sz="2000" dirty="0" err="1">
                <a:solidFill>
                  <a:srgbClr val="FFC000"/>
                </a:solidFill>
              </a:rPr>
              <a:t>items</a:t>
            </a:r>
            <a:r>
              <a:rPr lang="es-MX" sz="2000" dirty="0">
                <a:solidFill>
                  <a:srgbClr val="FFC000"/>
                </a:solidFill>
              </a:rPr>
              <a:t>” </a:t>
            </a:r>
            <a:r>
              <a:rPr lang="es-MX" sz="2000" dirty="0">
                <a:solidFill>
                  <a:srgbClr val="FF0000"/>
                </a:solidFill>
              </a:rPr>
              <a:t>id=“</a:t>
            </a:r>
            <a:r>
              <a:rPr lang="es-MX" sz="2000" dirty="0" smtClean="0">
                <a:solidFill>
                  <a:srgbClr val="FF0000"/>
                </a:solidFill>
              </a:rPr>
              <a:t>item2”</a:t>
            </a:r>
            <a:r>
              <a:rPr lang="es-MX" sz="2000" dirty="0" smtClean="0">
                <a:solidFill>
                  <a:srgbClr val="FFC000"/>
                </a:solidFill>
              </a:rPr>
              <a:t>&gt;</a:t>
            </a:r>
            <a:endParaRPr lang="es-MX" sz="2000" dirty="0">
              <a:solidFill>
                <a:srgbClr val="FFC000"/>
              </a:solidFill>
            </a:endParaRPr>
          </a:p>
          <a:p>
            <a:r>
              <a:rPr lang="es-MX" sz="2000" dirty="0">
                <a:solidFill>
                  <a:srgbClr val="FFFF00"/>
                </a:solidFill>
              </a:rPr>
              <a:t>        &lt;p&gt;</a:t>
            </a:r>
            <a:r>
              <a:rPr lang="es-MX" sz="2000" dirty="0" err="1">
                <a:solidFill>
                  <a:schemeClr val="bg1"/>
                </a:solidFill>
              </a:rPr>
              <a:t>lorem</a:t>
            </a:r>
            <a:r>
              <a:rPr lang="es-MX" sz="2000" dirty="0">
                <a:solidFill>
                  <a:srgbClr val="FFFF00"/>
                </a:solidFill>
              </a:rPr>
              <a:t>&lt;/p&gt;</a:t>
            </a:r>
          </a:p>
          <a:p>
            <a:r>
              <a:rPr lang="es-MX" sz="2000" dirty="0">
                <a:solidFill>
                  <a:srgbClr val="FFFF00"/>
                </a:solidFill>
              </a:rPr>
              <a:t>   </a:t>
            </a:r>
            <a:r>
              <a:rPr lang="es-MX" sz="2000" dirty="0" smtClean="0">
                <a:solidFill>
                  <a:srgbClr val="FFFF00"/>
                </a:solidFill>
              </a:rPr>
              <a:t> &lt;/</a:t>
            </a:r>
            <a:r>
              <a:rPr lang="es-MX" sz="2000" dirty="0">
                <a:solidFill>
                  <a:srgbClr val="FFFF00"/>
                </a:solidFill>
              </a:rPr>
              <a:t>div&gt;</a:t>
            </a:r>
          </a:p>
          <a:p>
            <a:r>
              <a:rPr lang="es-MX" sz="2000" dirty="0" smtClean="0">
                <a:solidFill>
                  <a:srgbClr val="FFFF00"/>
                </a:solidFill>
              </a:rPr>
              <a:t>&lt;/div&gt;</a:t>
            </a:r>
            <a:endParaRPr lang="en-US" sz="2000" dirty="0">
              <a:solidFill>
                <a:srgbClr val="FFFF00"/>
              </a:solidFill>
            </a:endParaRPr>
          </a:p>
        </p:txBody>
      </p:sp>
    </p:spTree>
    <p:extLst>
      <p:ext uri="{BB962C8B-B14F-4D97-AF65-F5344CB8AC3E}">
        <p14:creationId xmlns:p14="http://schemas.microsoft.com/office/powerpoint/2010/main" val="32302757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a:t>
            </a:r>
            <a:r>
              <a:rPr lang="es-AR" sz="4000" dirty="0" err="1" smtClean="0">
                <a:solidFill>
                  <a:srgbClr val="00B0F0"/>
                </a:solidFill>
                <a:latin typeface="Roboto"/>
                <a:ea typeface="Roboto"/>
                <a:cs typeface="Roboto"/>
                <a:sym typeface="Roboto"/>
              </a:rPr>
              <a:t>important</a:t>
            </a:r>
            <a:endParaRPr sz="4000" b="0" dirty="0">
              <a:solidFill>
                <a:srgbClr val="00B0F0"/>
              </a:solidFill>
              <a:latin typeface="Roboto"/>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algn="ctr"/>
            <a:r>
              <a:rPr lang="es-MX" sz="2400" dirty="0" smtClean="0">
                <a:solidFill>
                  <a:srgbClr val="00B050"/>
                </a:solidFill>
                <a:latin typeface="Roboto" panose="020B0604020202020204" charset="0"/>
                <a:ea typeface="Roboto" panose="020B0604020202020204" charset="0"/>
              </a:rPr>
              <a:t>La Regla !</a:t>
            </a:r>
            <a:r>
              <a:rPr lang="es-MX" sz="2400" dirty="0" err="1" smtClean="0">
                <a:solidFill>
                  <a:srgbClr val="00B050"/>
                </a:solidFill>
                <a:latin typeface="Roboto" panose="020B0604020202020204" charset="0"/>
                <a:ea typeface="Roboto" panose="020B0604020202020204" charset="0"/>
              </a:rPr>
              <a:t>important</a:t>
            </a:r>
            <a:r>
              <a:rPr lang="es-MX" sz="2400" dirty="0" smtClean="0">
                <a:solidFill>
                  <a:srgbClr val="00B050"/>
                </a:solidFill>
                <a:latin typeface="Roboto" panose="020B0604020202020204" charset="0"/>
                <a:ea typeface="Roboto" panose="020B0604020202020204" charset="0"/>
              </a:rPr>
              <a:t>:</a:t>
            </a:r>
            <a:endParaRPr lang="es-MX" sz="2400" dirty="0">
              <a:solidFill>
                <a:srgbClr val="00B050"/>
              </a:solidFill>
              <a:latin typeface="Roboto" panose="020B0604020202020204" charset="0"/>
              <a:ea typeface="Roboto" panose="020B0604020202020204" charset="0"/>
            </a:endParaRPr>
          </a:p>
        </p:txBody>
      </p:sp>
      <p:sp>
        <p:nvSpPr>
          <p:cNvPr id="3" name="Rectángulo 2"/>
          <p:cNvSpPr/>
          <p:nvPr/>
        </p:nvSpPr>
        <p:spPr>
          <a:xfrm>
            <a:off x="360217" y="1530227"/>
            <a:ext cx="11471564" cy="1815882"/>
          </a:xfrm>
          <a:prstGeom prst="rect">
            <a:avLst/>
          </a:prstGeom>
        </p:spPr>
        <p:txBody>
          <a:bodyPr wrap="square">
            <a:spAutoFit/>
          </a:bodyPr>
          <a:lstStyle/>
          <a:p>
            <a:pPr algn="ctr"/>
            <a:r>
              <a:rPr lang="es-MX" sz="2800" dirty="0">
                <a:solidFill>
                  <a:schemeClr val="bg1"/>
                </a:solidFill>
              </a:rPr>
              <a:t>La palabra clave !</a:t>
            </a:r>
            <a:r>
              <a:rPr lang="es-MX" sz="2800" dirty="0" err="1">
                <a:solidFill>
                  <a:schemeClr val="bg1"/>
                </a:solidFill>
              </a:rPr>
              <a:t>important</a:t>
            </a:r>
            <a:r>
              <a:rPr lang="es-MX" sz="2800" dirty="0">
                <a:solidFill>
                  <a:schemeClr val="bg1"/>
                </a:solidFill>
              </a:rPr>
              <a:t> se utiliza para dar mayor prioridad a una instrucciones, de manera que las instrucciones siguientes no puedan sobrescribirla. Se le da prioridad frente a todas las demás especificaciones.</a:t>
            </a:r>
            <a:endParaRPr lang="en-US" sz="2800" dirty="0">
              <a:solidFill>
                <a:schemeClr val="bg1"/>
              </a:solidFill>
            </a:endParaRPr>
          </a:p>
        </p:txBody>
      </p:sp>
      <p:pic>
        <p:nvPicPr>
          <p:cNvPr id="9218" name="Picture 2" descr="CodeByZ – The Most Important CSS Rule You Might Have Mis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6010" y="3346109"/>
            <a:ext cx="5859977" cy="3305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5491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a:t>
            </a:r>
            <a:r>
              <a:rPr lang="es-AR" sz="4000" dirty="0" err="1" smtClean="0">
                <a:solidFill>
                  <a:srgbClr val="00B0F0"/>
                </a:solidFill>
                <a:latin typeface="Roboto"/>
                <a:ea typeface="Roboto"/>
                <a:cs typeface="Roboto"/>
                <a:sym typeface="Roboto"/>
              </a:rPr>
              <a:t>important</a:t>
            </a:r>
            <a:endParaRPr sz="4000" b="0" dirty="0">
              <a:solidFill>
                <a:srgbClr val="00B0F0"/>
              </a:solidFill>
              <a:latin typeface="Roboto"/>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algn="ctr"/>
            <a:r>
              <a:rPr lang="es-MX" sz="2400" dirty="0" smtClean="0">
                <a:solidFill>
                  <a:srgbClr val="00B050"/>
                </a:solidFill>
                <a:latin typeface="Roboto" panose="020B0604020202020204" charset="0"/>
                <a:ea typeface="Roboto" panose="020B0604020202020204" charset="0"/>
              </a:rPr>
              <a:t>La Regla !</a:t>
            </a:r>
            <a:r>
              <a:rPr lang="es-MX" sz="2400" dirty="0" err="1" smtClean="0">
                <a:solidFill>
                  <a:srgbClr val="00B050"/>
                </a:solidFill>
                <a:latin typeface="Roboto" panose="020B0604020202020204" charset="0"/>
                <a:ea typeface="Roboto" panose="020B0604020202020204" charset="0"/>
              </a:rPr>
              <a:t>important</a:t>
            </a:r>
            <a:r>
              <a:rPr lang="es-MX" sz="2400" dirty="0" smtClean="0">
                <a:solidFill>
                  <a:srgbClr val="00B050"/>
                </a:solidFill>
                <a:latin typeface="Roboto" panose="020B0604020202020204" charset="0"/>
                <a:ea typeface="Roboto" panose="020B0604020202020204" charset="0"/>
              </a:rPr>
              <a:t>:</a:t>
            </a:r>
            <a:endParaRPr lang="es-MX" sz="2400" dirty="0">
              <a:solidFill>
                <a:srgbClr val="00B050"/>
              </a:solidFill>
              <a:latin typeface="Roboto" panose="020B0604020202020204" charset="0"/>
              <a:ea typeface="Roboto" panose="020B0604020202020204" charset="0"/>
            </a:endParaRPr>
          </a:p>
        </p:txBody>
      </p:sp>
      <p:sp>
        <p:nvSpPr>
          <p:cNvPr id="3" name="Rectángulo 2"/>
          <p:cNvSpPr/>
          <p:nvPr/>
        </p:nvSpPr>
        <p:spPr>
          <a:xfrm>
            <a:off x="360217" y="1530227"/>
            <a:ext cx="11471564" cy="1384995"/>
          </a:xfrm>
          <a:prstGeom prst="rect">
            <a:avLst/>
          </a:prstGeom>
        </p:spPr>
        <p:txBody>
          <a:bodyPr wrap="square">
            <a:spAutoFit/>
          </a:bodyPr>
          <a:lstStyle/>
          <a:p>
            <a:pPr algn="ctr"/>
            <a:r>
              <a:rPr lang="es-MX" sz="2800" dirty="0" smtClean="0">
                <a:solidFill>
                  <a:schemeClr val="bg1"/>
                </a:solidFill>
              </a:rPr>
              <a:t>Para utilizar la regla !</a:t>
            </a:r>
            <a:r>
              <a:rPr lang="es-MX" sz="2800" dirty="0" err="1" smtClean="0">
                <a:solidFill>
                  <a:schemeClr val="bg1"/>
                </a:solidFill>
              </a:rPr>
              <a:t>important</a:t>
            </a:r>
            <a:r>
              <a:rPr lang="es-MX" sz="2800" dirty="0" smtClean="0">
                <a:solidFill>
                  <a:schemeClr val="bg1"/>
                </a:solidFill>
              </a:rPr>
              <a:t> solo debemos escribir al lado del valor la palabra !</a:t>
            </a:r>
            <a:r>
              <a:rPr lang="es-MX" sz="2800" dirty="0" err="1" smtClean="0">
                <a:solidFill>
                  <a:schemeClr val="bg1"/>
                </a:solidFill>
              </a:rPr>
              <a:t>important</a:t>
            </a:r>
            <a:r>
              <a:rPr lang="es-MX" sz="2800" dirty="0" smtClean="0">
                <a:solidFill>
                  <a:schemeClr val="bg1"/>
                </a:solidFill>
              </a:rPr>
              <a:t> dejando un espacio. De esta manera tendrá mayor jerarquía que cualquier otra.</a:t>
            </a:r>
            <a:endParaRPr lang="en-US" sz="2800" dirty="0">
              <a:solidFill>
                <a:schemeClr val="bg1"/>
              </a:solidFill>
            </a:endParaRPr>
          </a:p>
        </p:txBody>
      </p:sp>
      <p:sp>
        <p:nvSpPr>
          <p:cNvPr id="8" name="CuadroTexto 7"/>
          <p:cNvSpPr txBox="1"/>
          <p:nvPr/>
        </p:nvSpPr>
        <p:spPr>
          <a:xfrm>
            <a:off x="3585027" y="2945999"/>
            <a:ext cx="5021944" cy="3477875"/>
          </a:xfrm>
          <a:prstGeom prst="rect">
            <a:avLst/>
          </a:prstGeom>
          <a:solidFill>
            <a:schemeClr val="tx1">
              <a:lumMod val="95000"/>
              <a:lumOff val="5000"/>
            </a:schemeClr>
          </a:solidFill>
          <a:ln>
            <a:solidFill>
              <a:srgbClr val="00B0F0"/>
            </a:solidFill>
          </a:ln>
        </p:spPr>
        <p:txBody>
          <a:bodyPr wrap="square" rtlCol="0">
            <a:spAutoFit/>
          </a:bodyPr>
          <a:lstStyle/>
          <a:p>
            <a:r>
              <a:rPr lang="es-MX" sz="2000" dirty="0" smtClean="0">
                <a:solidFill>
                  <a:schemeClr val="bg1"/>
                </a:solidFill>
              </a:rPr>
              <a:t>/*Estos son comentarios*/</a:t>
            </a:r>
          </a:p>
          <a:p>
            <a:r>
              <a:rPr lang="es-MX" sz="2000" dirty="0">
                <a:solidFill>
                  <a:srgbClr val="FFFF00"/>
                </a:solidFill>
              </a:rPr>
              <a:t>p</a:t>
            </a:r>
            <a:r>
              <a:rPr lang="es-MX" sz="2000" dirty="0" smtClean="0">
                <a:solidFill>
                  <a:srgbClr val="FFFF00"/>
                </a:solidFill>
              </a:rPr>
              <a:t>{</a:t>
            </a:r>
          </a:p>
          <a:p>
            <a:r>
              <a:rPr lang="es-MX" sz="2000" dirty="0">
                <a:solidFill>
                  <a:srgbClr val="FFFF00"/>
                </a:solidFill>
              </a:rPr>
              <a:t> </a:t>
            </a:r>
            <a:r>
              <a:rPr lang="es-MX" sz="2000" dirty="0" smtClean="0">
                <a:solidFill>
                  <a:srgbClr val="FFFF00"/>
                </a:solidFill>
              </a:rPr>
              <a:t>      </a:t>
            </a:r>
            <a:r>
              <a:rPr lang="es-MX" sz="2000" dirty="0" err="1" smtClean="0">
                <a:solidFill>
                  <a:srgbClr val="00B0F0"/>
                </a:solidFill>
              </a:rPr>
              <a:t>font-family</a:t>
            </a:r>
            <a:r>
              <a:rPr lang="es-MX" sz="2000" dirty="0" smtClean="0">
                <a:solidFill>
                  <a:srgbClr val="00B0F0"/>
                </a:solidFill>
              </a:rPr>
              <a:t>:</a:t>
            </a:r>
            <a:r>
              <a:rPr lang="es-MX" sz="2000" dirty="0" smtClean="0">
                <a:solidFill>
                  <a:srgbClr val="FFFF00"/>
                </a:solidFill>
              </a:rPr>
              <a:t> </a:t>
            </a:r>
            <a:r>
              <a:rPr lang="es-MX" sz="2000" dirty="0" err="1" smtClean="0">
                <a:solidFill>
                  <a:srgbClr val="FFFF00"/>
                </a:solidFill>
              </a:rPr>
              <a:t>serif</a:t>
            </a:r>
            <a:r>
              <a:rPr lang="es-MX" sz="2000" dirty="0" smtClean="0">
                <a:solidFill>
                  <a:srgbClr val="FFFF00"/>
                </a:solidFill>
              </a:rPr>
              <a:t>;</a:t>
            </a:r>
          </a:p>
          <a:p>
            <a:r>
              <a:rPr lang="es-MX" sz="2000" dirty="0" smtClean="0">
                <a:solidFill>
                  <a:srgbClr val="FFFF00"/>
                </a:solidFill>
              </a:rPr>
              <a:t>       </a:t>
            </a:r>
            <a:r>
              <a:rPr lang="es-MX" sz="2000" dirty="0" smtClean="0">
                <a:solidFill>
                  <a:srgbClr val="00B0F0"/>
                </a:solidFill>
              </a:rPr>
              <a:t>color:</a:t>
            </a:r>
            <a:r>
              <a:rPr lang="es-MX" sz="2000" dirty="0" smtClean="0">
                <a:solidFill>
                  <a:srgbClr val="FFFF00"/>
                </a:solidFill>
              </a:rPr>
              <a:t>  </a:t>
            </a:r>
            <a:r>
              <a:rPr lang="es-MX" sz="2000" dirty="0" err="1" smtClean="0">
                <a:solidFill>
                  <a:srgbClr val="FFFF00"/>
                </a:solidFill>
              </a:rPr>
              <a:t>yellow</a:t>
            </a:r>
            <a:r>
              <a:rPr lang="es-MX" sz="2000" dirty="0" smtClean="0">
                <a:solidFill>
                  <a:srgbClr val="FFFF00"/>
                </a:solidFill>
              </a:rPr>
              <a:t> !</a:t>
            </a:r>
            <a:r>
              <a:rPr lang="es-MX" sz="2000" dirty="0" err="1" smtClean="0">
                <a:solidFill>
                  <a:srgbClr val="FFFF00"/>
                </a:solidFill>
              </a:rPr>
              <a:t>important</a:t>
            </a:r>
            <a:r>
              <a:rPr lang="es-MX" sz="2000" dirty="0" smtClean="0">
                <a:solidFill>
                  <a:srgbClr val="FFFF00"/>
                </a:solidFill>
              </a:rPr>
              <a:t>;</a:t>
            </a:r>
          </a:p>
          <a:p>
            <a:r>
              <a:rPr lang="es-MX" sz="2000" dirty="0">
                <a:solidFill>
                  <a:srgbClr val="FFFF00"/>
                </a:solidFill>
              </a:rPr>
              <a:t>	</a:t>
            </a:r>
            <a:r>
              <a:rPr lang="es-MX" sz="2000" dirty="0" smtClean="0">
                <a:solidFill>
                  <a:srgbClr val="FFFF00"/>
                </a:solidFill>
              </a:rPr>
              <a:t>	</a:t>
            </a:r>
          </a:p>
          <a:p>
            <a:r>
              <a:rPr lang="es-MX" sz="2000" dirty="0">
                <a:solidFill>
                  <a:srgbClr val="FFFF00"/>
                </a:solidFill>
              </a:rPr>
              <a:t> </a:t>
            </a:r>
            <a:r>
              <a:rPr lang="es-MX" sz="2000" dirty="0" smtClean="0">
                <a:solidFill>
                  <a:srgbClr val="FFFF00"/>
                </a:solidFill>
              </a:rPr>
              <a:t>}</a:t>
            </a:r>
          </a:p>
          <a:p>
            <a:r>
              <a:rPr lang="es-MX" sz="2000" dirty="0">
                <a:solidFill>
                  <a:srgbClr val="FFFF00"/>
                </a:solidFill>
              </a:rPr>
              <a:t>p</a:t>
            </a:r>
            <a:r>
              <a:rPr lang="es-MX" sz="2000" dirty="0" smtClean="0">
                <a:solidFill>
                  <a:srgbClr val="FFFF00"/>
                </a:solidFill>
              </a:rPr>
              <a:t>{</a:t>
            </a:r>
          </a:p>
          <a:p>
            <a:r>
              <a:rPr lang="es-MX" sz="2000" dirty="0">
                <a:solidFill>
                  <a:srgbClr val="FFFF00"/>
                </a:solidFill>
              </a:rPr>
              <a:t> </a:t>
            </a:r>
            <a:r>
              <a:rPr lang="es-MX" sz="2000" dirty="0" smtClean="0">
                <a:solidFill>
                  <a:srgbClr val="FFFF00"/>
                </a:solidFill>
              </a:rPr>
              <a:t>      </a:t>
            </a:r>
            <a:r>
              <a:rPr lang="es-MX" sz="2000" dirty="0" err="1" smtClean="0">
                <a:solidFill>
                  <a:srgbClr val="00B0F0"/>
                </a:solidFill>
              </a:rPr>
              <a:t>font-family</a:t>
            </a:r>
            <a:r>
              <a:rPr lang="es-MX" sz="2000" dirty="0" smtClean="0">
                <a:solidFill>
                  <a:srgbClr val="00B0F0"/>
                </a:solidFill>
              </a:rPr>
              <a:t>:</a:t>
            </a:r>
            <a:r>
              <a:rPr lang="es-MX" sz="2000" dirty="0" smtClean="0">
                <a:solidFill>
                  <a:srgbClr val="FFFF00"/>
                </a:solidFill>
              </a:rPr>
              <a:t> </a:t>
            </a:r>
            <a:r>
              <a:rPr lang="es-MX" sz="2000" dirty="0" err="1" smtClean="0">
                <a:solidFill>
                  <a:srgbClr val="FFFF00"/>
                </a:solidFill>
              </a:rPr>
              <a:t>cursive</a:t>
            </a:r>
            <a:r>
              <a:rPr lang="es-MX" sz="2000" dirty="0" smtClean="0">
                <a:solidFill>
                  <a:srgbClr val="FFFF00"/>
                </a:solidFill>
              </a:rPr>
              <a:t>;</a:t>
            </a:r>
          </a:p>
          <a:p>
            <a:r>
              <a:rPr lang="es-MX" sz="2000" dirty="0" smtClean="0">
                <a:solidFill>
                  <a:srgbClr val="FFFF00"/>
                </a:solidFill>
              </a:rPr>
              <a:t>       </a:t>
            </a:r>
            <a:r>
              <a:rPr lang="es-MX" sz="2000" dirty="0" smtClean="0">
                <a:solidFill>
                  <a:srgbClr val="00B0F0"/>
                </a:solidFill>
              </a:rPr>
              <a:t>color:</a:t>
            </a:r>
            <a:r>
              <a:rPr lang="es-MX" sz="2000" dirty="0" smtClean="0">
                <a:solidFill>
                  <a:srgbClr val="FFFF00"/>
                </a:solidFill>
              </a:rPr>
              <a:t> red;</a:t>
            </a:r>
          </a:p>
          <a:p>
            <a:r>
              <a:rPr lang="es-MX" sz="2000" dirty="0" smtClean="0">
                <a:solidFill>
                  <a:srgbClr val="FFFF00"/>
                </a:solidFill>
              </a:rPr>
              <a:t> }</a:t>
            </a:r>
          </a:p>
          <a:p>
            <a:endParaRPr lang="en-US" sz="2000" dirty="0">
              <a:solidFill>
                <a:srgbClr val="FFFF00"/>
              </a:solidFill>
            </a:endParaRPr>
          </a:p>
        </p:txBody>
      </p:sp>
    </p:spTree>
    <p:extLst>
      <p:ext uri="{BB962C8B-B14F-4D97-AF65-F5344CB8AC3E}">
        <p14:creationId xmlns:p14="http://schemas.microsoft.com/office/powerpoint/2010/main" val="23093021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Herencia y cascada CSS</a:t>
            </a:r>
            <a:endParaRPr sz="4000" b="0" dirty="0">
              <a:solidFill>
                <a:srgbClr val="00B0F0"/>
              </a:solidFill>
              <a:latin typeface="Roboto"/>
              <a:ea typeface="Roboto"/>
              <a:cs typeface="Roboto"/>
              <a:sym typeface="Roboto"/>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518805"/>
            <a:ext cx="7620000" cy="4286250"/>
          </a:xfrm>
          <a:prstGeom prst="rect">
            <a:avLst/>
          </a:prstGeom>
        </p:spPr>
      </p:pic>
    </p:spTree>
    <p:extLst>
      <p:ext uri="{BB962C8B-B14F-4D97-AF65-F5344CB8AC3E}">
        <p14:creationId xmlns:p14="http://schemas.microsoft.com/office/powerpoint/2010/main" val="9862224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Cascada y Herencia CSS</a:t>
            </a:r>
            <a:endParaRPr sz="4000" b="0" dirty="0">
              <a:solidFill>
                <a:srgbClr val="00B0F0"/>
              </a:solidFill>
              <a:latin typeface="Roboto"/>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algn="ctr"/>
            <a:r>
              <a:rPr lang="es-MX" sz="2400" dirty="0" smtClean="0">
                <a:solidFill>
                  <a:srgbClr val="00B050"/>
                </a:solidFill>
                <a:latin typeface="Roboto" panose="020B0604020202020204" charset="0"/>
                <a:ea typeface="Roboto" panose="020B0604020202020204" charset="0"/>
              </a:rPr>
              <a:t>CASCADA:</a:t>
            </a:r>
            <a:endParaRPr lang="es-MX" sz="2400" dirty="0">
              <a:solidFill>
                <a:srgbClr val="00B050"/>
              </a:solidFill>
              <a:latin typeface="Roboto" panose="020B0604020202020204" charset="0"/>
              <a:ea typeface="Roboto" panose="020B0604020202020204" charset="0"/>
            </a:endParaRPr>
          </a:p>
        </p:txBody>
      </p:sp>
      <p:sp>
        <p:nvSpPr>
          <p:cNvPr id="3" name="Rectángulo 2"/>
          <p:cNvSpPr/>
          <p:nvPr/>
        </p:nvSpPr>
        <p:spPr>
          <a:xfrm>
            <a:off x="360217" y="1530227"/>
            <a:ext cx="11471564" cy="1938992"/>
          </a:xfrm>
          <a:prstGeom prst="rect">
            <a:avLst/>
          </a:prstGeom>
        </p:spPr>
        <p:txBody>
          <a:bodyPr wrap="square">
            <a:spAutoFit/>
          </a:bodyPr>
          <a:lstStyle/>
          <a:p>
            <a:pPr algn="ctr"/>
            <a:r>
              <a:rPr lang="es-MX" sz="2000" dirty="0">
                <a:solidFill>
                  <a:schemeClr val="bg1"/>
                </a:solidFill>
              </a:rPr>
              <a:t>El estilo final de una página web es establecido por el total de códigos CSS que influyen sobre ella; las fuentes de código CSS pueden </a:t>
            </a:r>
            <a:r>
              <a:rPr lang="es-MX" sz="2000" dirty="0" smtClean="0">
                <a:solidFill>
                  <a:schemeClr val="bg1"/>
                </a:solidFill>
              </a:rPr>
              <a:t>ser:</a:t>
            </a:r>
          </a:p>
          <a:p>
            <a:pPr algn="ctr"/>
            <a:endParaRPr lang="es-MX" sz="2000" dirty="0" smtClean="0">
              <a:solidFill>
                <a:schemeClr val="bg1"/>
              </a:solidFill>
            </a:endParaRPr>
          </a:p>
          <a:p>
            <a:pPr algn="ctr"/>
            <a:r>
              <a:rPr lang="es-MX" sz="2000" dirty="0" smtClean="0">
                <a:solidFill>
                  <a:schemeClr val="bg1"/>
                </a:solidFill>
              </a:rPr>
              <a:t>La hoja de estilos creada por el desarrollador de la página.</a:t>
            </a:r>
          </a:p>
          <a:p>
            <a:pPr algn="ctr"/>
            <a:r>
              <a:rPr lang="es-MX" sz="2000" dirty="0" smtClean="0">
                <a:solidFill>
                  <a:schemeClr val="bg1"/>
                </a:solidFill>
              </a:rPr>
              <a:t>Los </a:t>
            </a:r>
            <a:r>
              <a:rPr lang="es-MX" sz="2000" dirty="0">
                <a:solidFill>
                  <a:schemeClr val="bg1"/>
                </a:solidFill>
              </a:rPr>
              <a:t>estilos predeterminados del navegador.</a:t>
            </a:r>
          </a:p>
          <a:p>
            <a:pPr algn="ctr"/>
            <a:r>
              <a:rPr lang="es-MX" sz="2000" dirty="0">
                <a:solidFill>
                  <a:schemeClr val="bg1"/>
                </a:solidFill>
              </a:rPr>
              <a:t>Los estilos especificados por el usuario.</a:t>
            </a:r>
            <a:endParaRPr lang="en-US" sz="2000" dirty="0">
              <a:solidFill>
                <a:schemeClr val="bg1"/>
              </a:solidFill>
            </a:endParaRPr>
          </a:p>
        </p:txBody>
      </p:sp>
      <p:sp>
        <p:nvSpPr>
          <p:cNvPr id="11" name="Rectángulo 10"/>
          <p:cNvSpPr/>
          <p:nvPr/>
        </p:nvSpPr>
        <p:spPr>
          <a:xfrm>
            <a:off x="360217" y="3501047"/>
            <a:ext cx="11471564" cy="461665"/>
          </a:xfrm>
          <a:prstGeom prst="rect">
            <a:avLst/>
          </a:prstGeom>
        </p:spPr>
        <p:txBody>
          <a:bodyPr wrap="square">
            <a:spAutoFit/>
          </a:bodyPr>
          <a:lstStyle/>
          <a:p>
            <a:pPr algn="ctr"/>
            <a:r>
              <a:rPr lang="es-MX" sz="2400" dirty="0" smtClean="0">
                <a:solidFill>
                  <a:srgbClr val="00B050"/>
                </a:solidFill>
                <a:latin typeface="Roboto" panose="020B0604020202020204" charset="0"/>
                <a:ea typeface="Roboto" panose="020B0604020202020204" charset="0"/>
              </a:rPr>
              <a:t>HERENCIA:</a:t>
            </a:r>
            <a:endParaRPr lang="es-MX" sz="2400" dirty="0">
              <a:solidFill>
                <a:srgbClr val="00B050"/>
              </a:solidFill>
              <a:latin typeface="Roboto" panose="020B0604020202020204" charset="0"/>
              <a:ea typeface="Roboto" panose="020B0604020202020204" charset="0"/>
            </a:endParaRPr>
          </a:p>
        </p:txBody>
      </p:sp>
      <p:sp>
        <p:nvSpPr>
          <p:cNvPr id="4" name="Rectángulo 3"/>
          <p:cNvSpPr/>
          <p:nvPr/>
        </p:nvSpPr>
        <p:spPr>
          <a:xfrm>
            <a:off x="360217" y="3994540"/>
            <a:ext cx="11471564" cy="1938992"/>
          </a:xfrm>
          <a:prstGeom prst="rect">
            <a:avLst/>
          </a:prstGeom>
        </p:spPr>
        <p:txBody>
          <a:bodyPr wrap="square">
            <a:spAutoFit/>
          </a:bodyPr>
          <a:lstStyle/>
          <a:p>
            <a:r>
              <a:rPr lang="es-MX" sz="2000" dirty="0">
                <a:solidFill>
                  <a:schemeClr val="bg1"/>
                </a:solidFill>
              </a:rPr>
              <a:t>Esta característica en CSS consiste en que los elementos hijos, adoptan los etilos determinados para los elementos padre en caso no se determine uno específico para el elemento hijo.</a:t>
            </a:r>
          </a:p>
          <a:p>
            <a:endParaRPr lang="es-MX" sz="2000" dirty="0">
              <a:solidFill>
                <a:schemeClr val="bg1"/>
              </a:solidFill>
            </a:endParaRPr>
          </a:p>
          <a:p>
            <a:r>
              <a:rPr lang="es-MX" sz="2000" dirty="0">
                <a:solidFill>
                  <a:schemeClr val="bg1"/>
                </a:solidFill>
              </a:rPr>
              <a:t>Por ejemplo: si determinamos color de letra en azul para el elemento HTML &lt;</a:t>
            </a:r>
            <a:r>
              <a:rPr lang="es-MX" sz="2000" dirty="0" err="1">
                <a:solidFill>
                  <a:schemeClr val="bg1"/>
                </a:solidFill>
              </a:rPr>
              <a:t>body</a:t>
            </a:r>
            <a:r>
              <a:rPr lang="es-MX" sz="2000" dirty="0">
                <a:solidFill>
                  <a:schemeClr val="bg1"/>
                </a:solidFill>
              </a:rPr>
              <a:t>&gt; esto afectará a todos los elementos que estén dentro de &lt;</a:t>
            </a:r>
            <a:r>
              <a:rPr lang="es-MX" sz="2000" dirty="0" err="1">
                <a:solidFill>
                  <a:schemeClr val="bg1"/>
                </a:solidFill>
              </a:rPr>
              <a:t>body</a:t>
            </a:r>
            <a:r>
              <a:rPr lang="es-MX" sz="2000" dirty="0">
                <a:solidFill>
                  <a:schemeClr val="bg1"/>
                </a:solidFill>
              </a:rPr>
              <a:t>&gt;, esto incluye los párrafos, subtítulos, o cualquier otro elemento de texto contenido dentro de &lt;</a:t>
            </a:r>
            <a:r>
              <a:rPr lang="es-MX" sz="2000" dirty="0" err="1">
                <a:solidFill>
                  <a:schemeClr val="bg1"/>
                </a:solidFill>
              </a:rPr>
              <a:t>body</a:t>
            </a:r>
            <a:r>
              <a:rPr lang="es-MX" sz="2000" dirty="0">
                <a:solidFill>
                  <a:schemeClr val="bg1"/>
                </a:solidFill>
              </a:rPr>
              <a:t>&gt;.</a:t>
            </a:r>
            <a:endParaRPr lang="en-US" sz="2000" dirty="0">
              <a:solidFill>
                <a:schemeClr val="bg1"/>
              </a:solidFill>
            </a:endParaRPr>
          </a:p>
        </p:txBody>
      </p:sp>
    </p:spTree>
    <p:extLst>
      <p:ext uri="{BB962C8B-B14F-4D97-AF65-F5344CB8AC3E}">
        <p14:creationId xmlns:p14="http://schemas.microsoft.com/office/powerpoint/2010/main" val="5628053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Reseteo de CSS</a:t>
            </a:r>
            <a:endParaRPr sz="4000" b="0" dirty="0">
              <a:solidFill>
                <a:srgbClr val="00B0F0"/>
              </a:solidFill>
              <a:latin typeface="Roboto"/>
              <a:ea typeface="Roboto"/>
              <a:cs typeface="Roboto"/>
              <a:sym typeface="Roboto"/>
            </a:endParaRPr>
          </a:p>
        </p:txBody>
      </p:sp>
      <p:pic>
        <p:nvPicPr>
          <p:cNvPr id="8194" name="Picture 2" descr="Normalize CSS or CSS Reset?!. CSS Architecture — Part 1 | by Elad Shechter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901662"/>
            <a:ext cx="8382000" cy="38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0465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Reseteo de CSS</a:t>
            </a:r>
            <a:endParaRPr sz="4000" b="0" dirty="0">
              <a:solidFill>
                <a:srgbClr val="00B0F0"/>
              </a:solidFill>
              <a:latin typeface="Roboto"/>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algn="ctr"/>
            <a:r>
              <a:rPr lang="es-MX" sz="2400" dirty="0" smtClean="0">
                <a:solidFill>
                  <a:srgbClr val="00B050"/>
                </a:solidFill>
                <a:latin typeface="Roboto" panose="020B0604020202020204" charset="0"/>
                <a:ea typeface="Roboto" panose="020B0604020202020204" charset="0"/>
              </a:rPr>
              <a:t>Reseteo:</a:t>
            </a:r>
            <a:endParaRPr lang="es-MX" sz="2400" dirty="0">
              <a:solidFill>
                <a:srgbClr val="00B050"/>
              </a:solidFill>
              <a:latin typeface="Roboto" panose="020B0604020202020204" charset="0"/>
              <a:ea typeface="Roboto" panose="020B0604020202020204" charset="0"/>
            </a:endParaRPr>
          </a:p>
        </p:txBody>
      </p:sp>
      <p:sp>
        <p:nvSpPr>
          <p:cNvPr id="3" name="Rectángulo 2"/>
          <p:cNvSpPr/>
          <p:nvPr/>
        </p:nvSpPr>
        <p:spPr>
          <a:xfrm>
            <a:off x="360217" y="1530227"/>
            <a:ext cx="11471564" cy="3108543"/>
          </a:xfrm>
          <a:prstGeom prst="rect">
            <a:avLst/>
          </a:prstGeom>
        </p:spPr>
        <p:txBody>
          <a:bodyPr wrap="square">
            <a:spAutoFit/>
          </a:bodyPr>
          <a:lstStyle/>
          <a:p>
            <a:pPr algn="ctr"/>
            <a:r>
              <a:rPr lang="es-MX" sz="2800" dirty="0">
                <a:solidFill>
                  <a:schemeClr val="bg1"/>
                </a:solidFill>
              </a:rPr>
              <a:t>Como regla general, queremos que los elementos HTML se vean de la misma manera, independientemente del navegador que se esté usando para verlos. Desafortunadamente, este no es el caso debido a la forma en que se ejecutan los navegadores.</a:t>
            </a:r>
          </a:p>
          <a:p>
            <a:pPr algn="ctr"/>
            <a:r>
              <a:rPr lang="es-MX" sz="2800" dirty="0">
                <a:solidFill>
                  <a:schemeClr val="bg1"/>
                </a:solidFill>
              </a:rPr>
              <a:t>La cuestión de qué enfoque </a:t>
            </a:r>
            <a:r>
              <a:rPr lang="es-MX" sz="2800" dirty="0" smtClean="0">
                <a:solidFill>
                  <a:schemeClr val="bg1"/>
                </a:solidFill>
              </a:rPr>
              <a:t>utilizarlo </a:t>
            </a:r>
            <a:r>
              <a:rPr lang="es-MX" sz="2800" dirty="0">
                <a:solidFill>
                  <a:schemeClr val="bg1"/>
                </a:solidFill>
              </a:rPr>
              <a:t>para eliminar las diferencias entre los estilos de los agentes de usuario es un debate en curso </a:t>
            </a:r>
            <a:r>
              <a:rPr lang="es-MX" sz="2800" dirty="0" smtClean="0">
                <a:solidFill>
                  <a:schemeClr val="bg1"/>
                </a:solidFill>
              </a:rPr>
              <a:t>entre usar </a:t>
            </a:r>
            <a:r>
              <a:rPr lang="es-MX" sz="2800" dirty="0" err="1" smtClean="0">
                <a:solidFill>
                  <a:schemeClr val="bg1"/>
                </a:solidFill>
              </a:rPr>
              <a:t>Normalize</a:t>
            </a:r>
            <a:r>
              <a:rPr lang="es-MX" sz="2800" dirty="0" smtClean="0">
                <a:solidFill>
                  <a:schemeClr val="bg1"/>
                </a:solidFill>
              </a:rPr>
              <a:t> </a:t>
            </a:r>
            <a:r>
              <a:rPr lang="es-MX" sz="2800" dirty="0">
                <a:solidFill>
                  <a:schemeClr val="bg1"/>
                </a:solidFill>
              </a:rPr>
              <a:t>CSS </a:t>
            </a:r>
            <a:r>
              <a:rPr lang="es-MX" sz="2800" dirty="0" smtClean="0">
                <a:solidFill>
                  <a:schemeClr val="bg1"/>
                </a:solidFill>
              </a:rPr>
              <a:t>o Resetear </a:t>
            </a:r>
            <a:r>
              <a:rPr lang="es-MX" sz="2800" dirty="0">
                <a:solidFill>
                  <a:schemeClr val="bg1"/>
                </a:solidFill>
              </a:rPr>
              <a:t>CSS .</a:t>
            </a:r>
            <a:endParaRPr lang="en-US" sz="2800" dirty="0">
              <a:solidFill>
                <a:schemeClr val="bg1"/>
              </a:solidFill>
            </a:endParaRPr>
          </a:p>
        </p:txBody>
      </p:sp>
    </p:spTree>
    <p:extLst>
      <p:ext uri="{BB962C8B-B14F-4D97-AF65-F5344CB8AC3E}">
        <p14:creationId xmlns:p14="http://schemas.microsoft.com/office/powerpoint/2010/main" val="26072098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Reseteo de CSS</a:t>
            </a:r>
            <a:endParaRPr sz="4000" b="0" dirty="0">
              <a:solidFill>
                <a:srgbClr val="00B0F0"/>
              </a:solidFill>
              <a:latin typeface="Roboto"/>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algn="ctr"/>
            <a:r>
              <a:rPr lang="es-MX" sz="2400" dirty="0" smtClean="0">
                <a:solidFill>
                  <a:srgbClr val="00B050"/>
                </a:solidFill>
                <a:latin typeface="Roboto" panose="020B0604020202020204" charset="0"/>
                <a:ea typeface="Roboto" panose="020B0604020202020204" charset="0"/>
              </a:rPr>
              <a:t>Reseteo:</a:t>
            </a:r>
            <a:endParaRPr lang="es-MX" sz="2400" dirty="0">
              <a:solidFill>
                <a:srgbClr val="00B050"/>
              </a:solidFill>
              <a:latin typeface="Roboto" panose="020B0604020202020204" charset="0"/>
              <a:ea typeface="Roboto" panose="020B0604020202020204" charset="0"/>
            </a:endParaRPr>
          </a:p>
        </p:txBody>
      </p:sp>
      <p:sp>
        <p:nvSpPr>
          <p:cNvPr id="3" name="Rectángulo 2"/>
          <p:cNvSpPr/>
          <p:nvPr/>
        </p:nvSpPr>
        <p:spPr>
          <a:xfrm>
            <a:off x="360217" y="1530227"/>
            <a:ext cx="11471564" cy="3539430"/>
          </a:xfrm>
          <a:prstGeom prst="rect">
            <a:avLst/>
          </a:prstGeom>
        </p:spPr>
        <p:txBody>
          <a:bodyPr wrap="square">
            <a:spAutoFit/>
          </a:bodyPr>
          <a:lstStyle/>
          <a:p>
            <a:pPr algn="ctr"/>
            <a:r>
              <a:rPr lang="es-MX" sz="2800" dirty="0">
                <a:solidFill>
                  <a:schemeClr val="bg1"/>
                </a:solidFill>
              </a:rPr>
              <a:t>Si bien todos los navegadores aplican sus estilos básicos, cada navegador tiene sus estilos específicos diferentes a los de otros navegadores, y eso, por supuesto, causa un problema de </a:t>
            </a:r>
            <a:r>
              <a:rPr lang="es-MX" sz="2800" dirty="0" smtClean="0">
                <a:solidFill>
                  <a:schemeClr val="bg1"/>
                </a:solidFill>
              </a:rPr>
              <a:t>inconsistencia.</a:t>
            </a:r>
          </a:p>
          <a:p>
            <a:pPr algn="ctr"/>
            <a:r>
              <a:rPr lang="es-MX" sz="2800" dirty="0" smtClean="0">
                <a:solidFill>
                  <a:schemeClr val="bg1"/>
                </a:solidFill>
              </a:rPr>
              <a:t>El </a:t>
            </a:r>
            <a:r>
              <a:rPr lang="es-MX" sz="2800" dirty="0">
                <a:solidFill>
                  <a:schemeClr val="bg1"/>
                </a:solidFill>
              </a:rPr>
              <a:t>intento de resolver el problema de inconsistencia del navegador ha producido dos enfoques: el enfoque </a:t>
            </a:r>
            <a:r>
              <a:rPr lang="es-MX" sz="2800" dirty="0" err="1" smtClean="0">
                <a:solidFill>
                  <a:schemeClr val="bg1"/>
                </a:solidFill>
              </a:rPr>
              <a:t>Normalize</a:t>
            </a:r>
            <a:r>
              <a:rPr lang="es-MX" sz="2800" dirty="0" smtClean="0">
                <a:solidFill>
                  <a:schemeClr val="bg1"/>
                </a:solidFill>
              </a:rPr>
              <a:t> CSS </a:t>
            </a:r>
            <a:r>
              <a:rPr lang="es-MX" sz="2800" dirty="0">
                <a:solidFill>
                  <a:schemeClr val="bg1"/>
                </a:solidFill>
              </a:rPr>
              <a:t>y el </a:t>
            </a:r>
            <a:r>
              <a:rPr lang="es-MX" sz="2800" dirty="0" err="1">
                <a:solidFill>
                  <a:schemeClr val="bg1"/>
                </a:solidFill>
              </a:rPr>
              <a:t>R</a:t>
            </a:r>
            <a:r>
              <a:rPr lang="es-MX" sz="2800" dirty="0" err="1" smtClean="0">
                <a:solidFill>
                  <a:schemeClr val="bg1"/>
                </a:solidFill>
              </a:rPr>
              <a:t>eset</a:t>
            </a:r>
            <a:r>
              <a:rPr lang="es-MX" sz="2800" dirty="0" smtClean="0">
                <a:solidFill>
                  <a:schemeClr val="bg1"/>
                </a:solidFill>
              </a:rPr>
              <a:t> CSS. </a:t>
            </a:r>
            <a:r>
              <a:rPr lang="es-MX" sz="2800" dirty="0">
                <a:solidFill>
                  <a:schemeClr val="bg1"/>
                </a:solidFill>
              </a:rPr>
              <a:t>En pocas palabras, podemos </a:t>
            </a:r>
            <a:r>
              <a:rPr lang="es-MX" sz="2800" dirty="0" smtClean="0">
                <a:solidFill>
                  <a:schemeClr val="bg1"/>
                </a:solidFill>
              </a:rPr>
              <a:t>describir a </a:t>
            </a:r>
            <a:r>
              <a:rPr lang="es-MX" sz="2800" dirty="0" err="1">
                <a:solidFill>
                  <a:schemeClr val="bg1"/>
                </a:solidFill>
              </a:rPr>
              <a:t>Normalize</a:t>
            </a:r>
            <a:r>
              <a:rPr lang="es-MX" sz="2800" dirty="0">
                <a:solidFill>
                  <a:schemeClr val="bg1"/>
                </a:solidFill>
              </a:rPr>
              <a:t> CSS como una solución suave y </a:t>
            </a:r>
            <a:r>
              <a:rPr lang="es-MX" sz="2800" dirty="0" err="1">
                <a:solidFill>
                  <a:schemeClr val="bg1"/>
                </a:solidFill>
              </a:rPr>
              <a:t>Reset</a:t>
            </a:r>
            <a:r>
              <a:rPr lang="es-MX" sz="2800" dirty="0">
                <a:solidFill>
                  <a:schemeClr val="bg1"/>
                </a:solidFill>
              </a:rPr>
              <a:t> CSS como una solución más </a:t>
            </a:r>
            <a:r>
              <a:rPr lang="es-MX" sz="2800" dirty="0" smtClean="0">
                <a:solidFill>
                  <a:schemeClr val="bg1"/>
                </a:solidFill>
              </a:rPr>
              <a:t>agresiva.</a:t>
            </a:r>
            <a:endParaRPr lang="en-US" sz="2800" dirty="0">
              <a:solidFill>
                <a:schemeClr val="bg1"/>
              </a:solidFill>
            </a:endParaRPr>
          </a:p>
        </p:txBody>
      </p:sp>
    </p:spTree>
    <p:extLst>
      <p:ext uri="{BB962C8B-B14F-4D97-AF65-F5344CB8AC3E}">
        <p14:creationId xmlns:p14="http://schemas.microsoft.com/office/powerpoint/2010/main" val="6245480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Reseteo de CSS</a:t>
            </a:r>
            <a:endParaRPr sz="4000" b="0" dirty="0">
              <a:solidFill>
                <a:srgbClr val="00B0F0"/>
              </a:solidFill>
              <a:latin typeface="Roboto"/>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algn="ctr"/>
            <a:r>
              <a:rPr lang="es-MX" sz="2400" dirty="0" smtClean="0">
                <a:solidFill>
                  <a:srgbClr val="00B050"/>
                </a:solidFill>
                <a:latin typeface="Roboto" panose="020B0604020202020204" charset="0"/>
                <a:ea typeface="Roboto" panose="020B0604020202020204" charset="0"/>
              </a:rPr>
              <a:t>Reseteo con Normalize.css:</a:t>
            </a:r>
            <a:endParaRPr lang="es-MX" sz="2400" dirty="0">
              <a:solidFill>
                <a:srgbClr val="00B050"/>
              </a:solidFill>
              <a:latin typeface="Roboto" panose="020B0604020202020204" charset="0"/>
              <a:ea typeface="Roboto" panose="020B0604020202020204" charset="0"/>
            </a:endParaRPr>
          </a:p>
        </p:txBody>
      </p:sp>
      <p:sp>
        <p:nvSpPr>
          <p:cNvPr id="3" name="Rectángulo 2"/>
          <p:cNvSpPr/>
          <p:nvPr/>
        </p:nvSpPr>
        <p:spPr>
          <a:xfrm>
            <a:off x="360217" y="1530227"/>
            <a:ext cx="11471564" cy="3108543"/>
          </a:xfrm>
          <a:prstGeom prst="rect">
            <a:avLst/>
          </a:prstGeom>
        </p:spPr>
        <p:txBody>
          <a:bodyPr wrap="square">
            <a:spAutoFit/>
          </a:bodyPr>
          <a:lstStyle/>
          <a:p>
            <a:pPr algn="ctr"/>
            <a:r>
              <a:rPr lang="es-MX" sz="2800" dirty="0" smtClean="0">
                <a:solidFill>
                  <a:schemeClr val="bg1"/>
                </a:solidFill>
              </a:rPr>
              <a:t>Normalize.css </a:t>
            </a:r>
            <a:r>
              <a:rPr lang="es-MX" sz="2800" dirty="0">
                <a:solidFill>
                  <a:schemeClr val="bg1"/>
                </a:solidFill>
              </a:rPr>
              <a:t>es un pequeño archivo CSS que proporciona coherencia entre navegadores en el estilo predeterminado de los elementos HTML.</a:t>
            </a:r>
          </a:p>
          <a:p>
            <a:pPr algn="ctr"/>
            <a:r>
              <a:rPr lang="es-MX" sz="2800" dirty="0">
                <a:solidFill>
                  <a:schemeClr val="bg1"/>
                </a:solidFill>
              </a:rPr>
              <a:t>Eso significa que si miramos los estándares W3C de los estilos aplicados por los navegadores, y hay una inconsistencia en uno de los navegadores, </a:t>
            </a:r>
            <a:r>
              <a:rPr lang="es-MX" sz="2800" dirty="0" smtClean="0">
                <a:solidFill>
                  <a:schemeClr val="bg1"/>
                </a:solidFill>
              </a:rPr>
              <a:t>los estilos normalize.css arreglarán </a:t>
            </a:r>
            <a:r>
              <a:rPr lang="es-MX" sz="2800" dirty="0">
                <a:solidFill>
                  <a:schemeClr val="bg1"/>
                </a:solidFill>
              </a:rPr>
              <a:t>el estilo del </a:t>
            </a:r>
            <a:r>
              <a:rPr lang="es-MX" sz="2800" dirty="0" smtClean="0">
                <a:solidFill>
                  <a:schemeClr val="bg1"/>
                </a:solidFill>
              </a:rPr>
              <a:t>navegador.</a:t>
            </a:r>
            <a:endParaRPr lang="en-US" sz="2800" dirty="0">
              <a:solidFill>
                <a:schemeClr val="bg1"/>
              </a:solidFill>
            </a:endParaRPr>
          </a:p>
        </p:txBody>
      </p:sp>
      <p:pic>
        <p:nvPicPr>
          <p:cNvPr id="10242" name="Picture 2" descr="Normalizar CSS con normalize y compatibilizar navegadores con moderniz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425" y="4638770"/>
            <a:ext cx="2621147" cy="209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184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346300"/>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solidFill>
                  <a:srgbClr val="00B0F0"/>
                </a:solidFill>
                <a:latin typeface="Roboto"/>
                <a:ea typeface="Roboto"/>
                <a:cs typeface="Roboto"/>
                <a:sym typeface="Roboto"/>
              </a:rPr>
              <a:t>¿</a:t>
            </a:r>
            <a:r>
              <a:rPr lang="es-AR" sz="4000" dirty="0" smtClean="0">
                <a:solidFill>
                  <a:srgbClr val="00B0F0"/>
                </a:solidFill>
                <a:latin typeface="Roboto"/>
                <a:ea typeface="Roboto"/>
                <a:cs typeface="Roboto"/>
                <a:sym typeface="Roboto"/>
              </a:rPr>
              <a:t>Que es CSS?</a:t>
            </a:r>
            <a:endParaRPr sz="4000" b="0" dirty="0">
              <a:solidFill>
                <a:srgbClr val="00B0F0"/>
              </a:solidFill>
              <a:latin typeface="Roboto"/>
              <a:ea typeface="Roboto"/>
              <a:cs typeface="Roboto"/>
              <a:sym typeface="Roboto"/>
            </a:endParaRPr>
          </a:p>
        </p:txBody>
      </p:sp>
      <p:sp>
        <p:nvSpPr>
          <p:cNvPr id="5" name="Google Shape;114;ged28881af4_0_31"/>
          <p:cNvSpPr txBox="1">
            <a:spLocks/>
          </p:cNvSpPr>
          <p:nvPr/>
        </p:nvSpPr>
        <p:spPr>
          <a:xfrm>
            <a:off x="647115" y="2774241"/>
            <a:ext cx="10897770" cy="29955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buNone/>
            </a:pPr>
            <a:r>
              <a:rPr lang="es-MX" sz="3200" dirty="0" smtClean="0">
                <a:solidFill>
                  <a:schemeClr val="bg1"/>
                </a:solidFill>
              </a:rPr>
              <a:t>CSS </a:t>
            </a:r>
            <a:r>
              <a:rPr lang="es-MX" sz="3200" dirty="0">
                <a:solidFill>
                  <a:schemeClr val="bg1"/>
                </a:solidFill>
              </a:rPr>
              <a:t>por sus siglas en inglés (</a:t>
            </a:r>
            <a:r>
              <a:rPr lang="es-MX" sz="3200" dirty="0" err="1">
                <a:solidFill>
                  <a:schemeClr val="bg1"/>
                </a:solidFill>
              </a:rPr>
              <a:t>Cascading</a:t>
            </a:r>
            <a:r>
              <a:rPr lang="es-MX" sz="3200" dirty="0">
                <a:solidFill>
                  <a:schemeClr val="bg1"/>
                </a:solidFill>
              </a:rPr>
              <a:t> Style </a:t>
            </a:r>
            <a:r>
              <a:rPr lang="es-MX" sz="3200" dirty="0" err="1">
                <a:solidFill>
                  <a:schemeClr val="bg1"/>
                </a:solidFill>
              </a:rPr>
              <a:t>Sheets</a:t>
            </a:r>
            <a:r>
              <a:rPr lang="es-MX" sz="3200" dirty="0">
                <a:solidFill>
                  <a:schemeClr val="bg1"/>
                </a:solidFill>
              </a:rPr>
              <a:t>)  “hojas de estilo en cascada” </a:t>
            </a:r>
            <a:r>
              <a:rPr lang="es-MX" sz="3200" b="1" dirty="0">
                <a:solidFill>
                  <a:schemeClr val="bg1"/>
                </a:solidFill>
              </a:rPr>
              <a:t>Es el lenguaje que define el estilo de los elementos de un documento HTML</a:t>
            </a:r>
            <a:r>
              <a:rPr lang="es-MX" sz="3200" dirty="0">
                <a:solidFill>
                  <a:schemeClr val="bg1"/>
                </a:solidFill>
              </a:rPr>
              <a:t>, por lo tanto es el lenguaje con la cual controlaremos el diseño, la apariencia de nuestras páginas web hechas con HTML.</a:t>
            </a:r>
            <a:endParaRPr lang="es-MX" sz="3200" dirty="0">
              <a:solidFill>
                <a:schemeClr val="bg1"/>
              </a:solidFill>
              <a:latin typeface="Roboto"/>
              <a:ea typeface="Roboto"/>
              <a:cs typeface="Roboto"/>
              <a:sym typeface="Roboto"/>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156" y="1138554"/>
            <a:ext cx="1635687" cy="1635687"/>
          </a:xfrm>
          <a:prstGeom prst="rect">
            <a:avLst/>
          </a:prstGeom>
        </p:spPr>
      </p:pic>
    </p:spTree>
    <p:extLst>
      <p:ext uri="{BB962C8B-B14F-4D97-AF65-F5344CB8AC3E}">
        <p14:creationId xmlns:p14="http://schemas.microsoft.com/office/powerpoint/2010/main" val="5257133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Reseteo de CSS</a:t>
            </a:r>
            <a:endParaRPr sz="4000" b="0" dirty="0">
              <a:solidFill>
                <a:srgbClr val="00B0F0"/>
              </a:solidFill>
              <a:latin typeface="Roboto"/>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algn="ctr"/>
            <a:r>
              <a:rPr lang="es-MX" sz="2400" dirty="0" err="1" smtClean="0">
                <a:solidFill>
                  <a:srgbClr val="00B050"/>
                </a:solidFill>
                <a:latin typeface="Roboto" panose="020B0604020202020204" charset="0"/>
                <a:ea typeface="Roboto" panose="020B0604020202020204" charset="0"/>
              </a:rPr>
              <a:t>Reset</a:t>
            </a:r>
            <a:r>
              <a:rPr lang="es-MX" sz="2400" dirty="0" smtClean="0">
                <a:solidFill>
                  <a:srgbClr val="00B050"/>
                </a:solidFill>
                <a:latin typeface="Roboto" panose="020B0604020202020204" charset="0"/>
                <a:ea typeface="Roboto" panose="020B0604020202020204" charset="0"/>
              </a:rPr>
              <a:t> CSS:</a:t>
            </a:r>
            <a:endParaRPr lang="es-MX" sz="2400" dirty="0">
              <a:solidFill>
                <a:srgbClr val="00B050"/>
              </a:solidFill>
              <a:latin typeface="Roboto" panose="020B0604020202020204" charset="0"/>
              <a:ea typeface="Roboto" panose="020B0604020202020204" charset="0"/>
            </a:endParaRPr>
          </a:p>
        </p:txBody>
      </p:sp>
      <p:sp>
        <p:nvSpPr>
          <p:cNvPr id="3" name="Rectángulo 2"/>
          <p:cNvSpPr/>
          <p:nvPr/>
        </p:nvSpPr>
        <p:spPr>
          <a:xfrm>
            <a:off x="360217" y="1530227"/>
            <a:ext cx="11471564" cy="2246769"/>
          </a:xfrm>
          <a:prstGeom prst="rect">
            <a:avLst/>
          </a:prstGeom>
        </p:spPr>
        <p:txBody>
          <a:bodyPr wrap="square">
            <a:spAutoFit/>
          </a:bodyPr>
          <a:lstStyle/>
          <a:p>
            <a:pPr algn="ctr"/>
            <a:r>
              <a:rPr lang="es-MX" sz="2800" dirty="0" err="1">
                <a:solidFill>
                  <a:schemeClr val="bg1"/>
                </a:solidFill>
              </a:rPr>
              <a:t>Reset</a:t>
            </a:r>
            <a:r>
              <a:rPr lang="es-MX" sz="2800" dirty="0">
                <a:solidFill>
                  <a:schemeClr val="bg1"/>
                </a:solidFill>
              </a:rPr>
              <a:t> CSS adopta un enfoque diferente y dice que no necesitamos los estilos predeterminados de los navegadores </a:t>
            </a:r>
            <a:r>
              <a:rPr lang="es-MX" sz="2800" dirty="0" smtClean="0">
                <a:solidFill>
                  <a:schemeClr val="bg1"/>
                </a:solidFill>
              </a:rPr>
              <a:t>en lo </a:t>
            </a:r>
            <a:r>
              <a:rPr lang="es-MX" sz="2800" dirty="0">
                <a:solidFill>
                  <a:schemeClr val="bg1"/>
                </a:solidFill>
              </a:rPr>
              <a:t>absoluto. </a:t>
            </a:r>
            <a:r>
              <a:rPr lang="es-MX" sz="2800" dirty="0" smtClean="0">
                <a:solidFill>
                  <a:schemeClr val="bg1"/>
                </a:solidFill>
              </a:rPr>
              <a:t>Cualquiera  </a:t>
            </a:r>
            <a:r>
              <a:rPr lang="es-MX" sz="2800" dirty="0">
                <a:solidFill>
                  <a:schemeClr val="bg1"/>
                </a:solidFill>
              </a:rPr>
              <a:t>sean los estilos que necesitemos, los definiremos en el proyecto según nuestras necesidades. Entonces, </a:t>
            </a:r>
            <a:r>
              <a:rPr lang="es-MX" sz="2800" dirty="0" smtClean="0">
                <a:solidFill>
                  <a:schemeClr val="bg1"/>
                </a:solidFill>
              </a:rPr>
              <a:t>"</a:t>
            </a:r>
            <a:r>
              <a:rPr lang="es-MX" sz="2800" dirty="0" err="1" smtClean="0">
                <a:solidFill>
                  <a:schemeClr val="bg1"/>
                </a:solidFill>
              </a:rPr>
              <a:t>Reset</a:t>
            </a:r>
            <a:r>
              <a:rPr lang="es-MX" sz="2800" dirty="0" smtClean="0">
                <a:solidFill>
                  <a:schemeClr val="bg1"/>
                </a:solidFill>
              </a:rPr>
              <a:t> CSS" </a:t>
            </a:r>
            <a:r>
              <a:rPr lang="es-MX" sz="2800" dirty="0">
                <a:solidFill>
                  <a:schemeClr val="bg1"/>
                </a:solidFill>
              </a:rPr>
              <a:t>restablece todos los estilos que vienen con el agente de usuario del navegador.</a:t>
            </a:r>
            <a:endParaRPr lang="en-US" sz="2800" dirty="0">
              <a:solidFill>
                <a:schemeClr val="bg1"/>
              </a:solidFill>
            </a:endParaRPr>
          </a:p>
        </p:txBody>
      </p:sp>
    </p:spTree>
    <p:extLst>
      <p:ext uri="{BB962C8B-B14F-4D97-AF65-F5344CB8AC3E}">
        <p14:creationId xmlns:p14="http://schemas.microsoft.com/office/powerpoint/2010/main" val="40374221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Comentarios en CSS</a:t>
            </a:r>
            <a:endParaRPr sz="4000" b="0" dirty="0">
              <a:solidFill>
                <a:srgbClr val="00B0F0"/>
              </a:solidFill>
              <a:latin typeface="Roboto"/>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algn="ctr"/>
            <a:r>
              <a:rPr lang="es-MX" sz="2400" dirty="0" smtClean="0">
                <a:solidFill>
                  <a:srgbClr val="00B050"/>
                </a:solidFill>
                <a:latin typeface="Roboto" panose="020B0604020202020204" charset="0"/>
                <a:ea typeface="Roboto" panose="020B0604020202020204" charset="0"/>
              </a:rPr>
              <a:t>EJEMPLO DE COMENTARIOS:</a:t>
            </a:r>
            <a:endParaRPr lang="es-MX" sz="2400" dirty="0">
              <a:solidFill>
                <a:srgbClr val="00B050"/>
              </a:solidFill>
              <a:latin typeface="Roboto" panose="020B0604020202020204" charset="0"/>
              <a:ea typeface="Roboto" panose="020B0604020202020204" charset="0"/>
            </a:endParaRPr>
          </a:p>
        </p:txBody>
      </p:sp>
      <p:sp>
        <p:nvSpPr>
          <p:cNvPr id="6" name="CuadroTexto 5"/>
          <p:cNvSpPr txBox="1"/>
          <p:nvPr/>
        </p:nvSpPr>
        <p:spPr>
          <a:xfrm flipH="1">
            <a:off x="2406500" y="1894872"/>
            <a:ext cx="1913709" cy="584775"/>
          </a:xfrm>
          <a:prstGeom prst="rect">
            <a:avLst/>
          </a:prstGeom>
          <a:noFill/>
        </p:spPr>
        <p:txBody>
          <a:bodyPr wrap="square" rtlCol="0">
            <a:spAutoFit/>
          </a:bodyPr>
          <a:lstStyle/>
          <a:p>
            <a:r>
              <a:rPr lang="es-MX" sz="3200" dirty="0" smtClean="0">
                <a:solidFill>
                  <a:schemeClr val="bg1"/>
                </a:solidFill>
              </a:rPr>
              <a:t>HTML</a:t>
            </a:r>
            <a:endParaRPr lang="en-US" sz="3200" dirty="0">
              <a:solidFill>
                <a:schemeClr val="bg1"/>
              </a:solidFill>
            </a:endParaRPr>
          </a:p>
        </p:txBody>
      </p:sp>
      <p:sp>
        <p:nvSpPr>
          <p:cNvPr id="8" name="CuadroTexto 7"/>
          <p:cNvSpPr txBox="1"/>
          <p:nvPr/>
        </p:nvSpPr>
        <p:spPr>
          <a:xfrm flipH="1">
            <a:off x="7815404" y="1891671"/>
            <a:ext cx="1913709" cy="584775"/>
          </a:xfrm>
          <a:prstGeom prst="rect">
            <a:avLst/>
          </a:prstGeom>
          <a:noFill/>
        </p:spPr>
        <p:txBody>
          <a:bodyPr wrap="square" rtlCol="0">
            <a:spAutoFit/>
          </a:bodyPr>
          <a:lstStyle/>
          <a:p>
            <a:r>
              <a:rPr lang="es-MX" sz="3200" dirty="0" smtClean="0">
                <a:solidFill>
                  <a:schemeClr val="bg1"/>
                </a:solidFill>
              </a:rPr>
              <a:t>CSS</a:t>
            </a:r>
            <a:endParaRPr lang="en-US" sz="3200" dirty="0">
              <a:solidFill>
                <a:schemeClr val="bg1"/>
              </a:solidFill>
            </a:endParaRPr>
          </a:p>
        </p:txBody>
      </p:sp>
      <p:sp>
        <p:nvSpPr>
          <p:cNvPr id="9" name="CuadroTexto 8"/>
          <p:cNvSpPr txBox="1"/>
          <p:nvPr/>
        </p:nvSpPr>
        <p:spPr>
          <a:xfrm>
            <a:off x="616856" y="2608763"/>
            <a:ext cx="5021944" cy="3170099"/>
          </a:xfrm>
          <a:prstGeom prst="rect">
            <a:avLst/>
          </a:prstGeom>
          <a:solidFill>
            <a:schemeClr val="tx1">
              <a:lumMod val="95000"/>
              <a:lumOff val="5000"/>
            </a:schemeClr>
          </a:solidFill>
          <a:ln>
            <a:solidFill>
              <a:srgbClr val="00B0F0"/>
            </a:solidFill>
          </a:ln>
        </p:spPr>
        <p:txBody>
          <a:bodyPr wrap="square" rtlCol="0">
            <a:spAutoFit/>
          </a:bodyPr>
          <a:lstStyle/>
          <a:p>
            <a:r>
              <a:rPr lang="es-MX" sz="2000" dirty="0" smtClean="0">
                <a:solidFill>
                  <a:schemeClr val="bg1"/>
                </a:solidFill>
              </a:rPr>
              <a:t>&lt;!– estos son comentarios--&gt;</a:t>
            </a:r>
          </a:p>
          <a:p>
            <a:endParaRPr lang="es-MX" sz="2000" dirty="0">
              <a:solidFill>
                <a:srgbClr val="FFFF00"/>
              </a:solidFill>
            </a:endParaRPr>
          </a:p>
          <a:p>
            <a:r>
              <a:rPr lang="es-MX" sz="2000" dirty="0" smtClean="0">
                <a:solidFill>
                  <a:srgbClr val="FFFF00"/>
                </a:solidFill>
              </a:rPr>
              <a:t>&lt;div</a:t>
            </a:r>
            <a:r>
              <a:rPr lang="es-MX" sz="2000" dirty="0" smtClean="0">
                <a:solidFill>
                  <a:srgbClr val="FFC000"/>
                </a:solidFill>
              </a:rPr>
              <a:t> </a:t>
            </a:r>
            <a:r>
              <a:rPr lang="es-MX" sz="2000" dirty="0" smtClean="0">
                <a:solidFill>
                  <a:srgbClr val="FF0000"/>
                </a:solidFill>
              </a:rPr>
              <a:t>id=”box1” </a:t>
            </a:r>
            <a:r>
              <a:rPr lang="es-MX" sz="2000" dirty="0" err="1" smtClean="0">
                <a:solidFill>
                  <a:srgbClr val="FFC000"/>
                </a:solidFill>
              </a:rPr>
              <a:t>Class</a:t>
            </a:r>
            <a:r>
              <a:rPr lang="es-MX" sz="2000" dirty="0" smtClean="0">
                <a:solidFill>
                  <a:srgbClr val="FFC000"/>
                </a:solidFill>
              </a:rPr>
              <a:t>=“box”</a:t>
            </a:r>
            <a:r>
              <a:rPr lang="es-MX" sz="2000" dirty="0" smtClean="0">
                <a:solidFill>
                  <a:srgbClr val="FFFF00"/>
                </a:solidFill>
              </a:rPr>
              <a:t>&gt;</a:t>
            </a:r>
          </a:p>
          <a:p>
            <a:r>
              <a:rPr lang="es-MX" sz="2000" dirty="0">
                <a:solidFill>
                  <a:srgbClr val="FFFF00"/>
                </a:solidFill>
              </a:rPr>
              <a:t> </a:t>
            </a:r>
            <a:r>
              <a:rPr lang="es-MX" sz="2000" dirty="0" smtClean="0">
                <a:solidFill>
                  <a:srgbClr val="FFFF00"/>
                </a:solidFill>
              </a:rPr>
              <a:t>   &lt;div</a:t>
            </a:r>
            <a:r>
              <a:rPr lang="es-MX" sz="2000" dirty="0" smtClean="0">
                <a:solidFill>
                  <a:srgbClr val="FFC000"/>
                </a:solidFill>
              </a:rPr>
              <a:t> </a:t>
            </a:r>
            <a:r>
              <a:rPr lang="es-MX" sz="2000" dirty="0" err="1" smtClean="0">
                <a:solidFill>
                  <a:srgbClr val="FFC000"/>
                </a:solidFill>
              </a:rPr>
              <a:t>class</a:t>
            </a:r>
            <a:r>
              <a:rPr lang="es-MX" sz="2000" dirty="0" smtClean="0">
                <a:solidFill>
                  <a:srgbClr val="FFC000"/>
                </a:solidFill>
              </a:rPr>
              <a:t>=“</a:t>
            </a:r>
            <a:r>
              <a:rPr lang="es-MX" sz="2000" dirty="0" err="1" smtClean="0">
                <a:solidFill>
                  <a:srgbClr val="FFC000"/>
                </a:solidFill>
              </a:rPr>
              <a:t>items</a:t>
            </a:r>
            <a:r>
              <a:rPr lang="es-MX" sz="2000" dirty="0" smtClean="0">
                <a:solidFill>
                  <a:srgbClr val="FFC000"/>
                </a:solidFill>
              </a:rPr>
              <a:t>” </a:t>
            </a:r>
            <a:r>
              <a:rPr lang="es-MX" sz="2000" dirty="0" smtClean="0">
                <a:solidFill>
                  <a:srgbClr val="FF0000"/>
                </a:solidFill>
              </a:rPr>
              <a:t>id=“item1”</a:t>
            </a:r>
            <a:r>
              <a:rPr lang="es-MX" sz="2000" dirty="0" smtClean="0">
                <a:solidFill>
                  <a:srgbClr val="FFC000"/>
                </a:solidFill>
              </a:rPr>
              <a:t>&gt;</a:t>
            </a:r>
          </a:p>
          <a:p>
            <a:r>
              <a:rPr lang="es-MX" sz="2000" dirty="0" smtClean="0">
                <a:solidFill>
                  <a:srgbClr val="FFFF00"/>
                </a:solidFill>
              </a:rPr>
              <a:t>        &lt;p&gt;</a:t>
            </a:r>
            <a:r>
              <a:rPr lang="es-MX" sz="2000" dirty="0" err="1" smtClean="0">
                <a:solidFill>
                  <a:schemeClr val="bg1"/>
                </a:solidFill>
              </a:rPr>
              <a:t>lorem</a:t>
            </a:r>
            <a:r>
              <a:rPr lang="es-MX" sz="2000" dirty="0" smtClean="0">
                <a:solidFill>
                  <a:srgbClr val="FFFF00"/>
                </a:solidFill>
              </a:rPr>
              <a:t>&lt;/p&gt;</a:t>
            </a:r>
            <a:endParaRPr lang="es-MX" sz="2000" dirty="0">
              <a:solidFill>
                <a:srgbClr val="FFFF00"/>
              </a:solidFill>
            </a:endParaRPr>
          </a:p>
          <a:p>
            <a:r>
              <a:rPr lang="es-MX" sz="2000" dirty="0" smtClean="0">
                <a:solidFill>
                  <a:srgbClr val="FFFF00"/>
                </a:solidFill>
              </a:rPr>
              <a:t>    &lt;/div&gt;</a:t>
            </a:r>
          </a:p>
          <a:p>
            <a:r>
              <a:rPr lang="es-MX" sz="2000" dirty="0">
                <a:solidFill>
                  <a:srgbClr val="FFFF00"/>
                </a:solidFill>
              </a:rPr>
              <a:t> </a:t>
            </a:r>
            <a:r>
              <a:rPr lang="es-MX" sz="2000" dirty="0" smtClean="0">
                <a:solidFill>
                  <a:srgbClr val="FFFF00"/>
                </a:solidFill>
              </a:rPr>
              <a:t>   &lt;</a:t>
            </a:r>
            <a:r>
              <a:rPr lang="es-MX" sz="2000" dirty="0">
                <a:solidFill>
                  <a:srgbClr val="FFFF00"/>
                </a:solidFill>
              </a:rPr>
              <a:t>div</a:t>
            </a:r>
            <a:r>
              <a:rPr lang="es-MX" sz="2000" dirty="0">
                <a:solidFill>
                  <a:srgbClr val="FFC000"/>
                </a:solidFill>
              </a:rPr>
              <a:t> </a:t>
            </a:r>
            <a:r>
              <a:rPr lang="es-MX" sz="2000" dirty="0" err="1">
                <a:solidFill>
                  <a:srgbClr val="FFC000"/>
                </a:solidFill>
              </a:rPr>
              <a:t>class</a:t>
            </a:r>
            <a:r>
              <a:rPr lang="es-MX" sz="2000" dirty="0">
                <a:solidFill>
                  <a:srgbClr val="FFC000"/>
                </a:solidFill>
              </a:rPr>
              <a:t>=“</a:t>
            </a:r>
            <a:r>
              <a:rPr lang="es-MX" sz="2000" dirty="0" err="1">
                <a:solidFill>
                  <a:srgbClr val="FFC000"/>
                </a:solidFill>
              </a:rPr>
              <a:t>items</a:t>
            </a:r>
            <a:r>
              <a:rPr lang="es-MX" sz="2000" dirty="0">
                <a:solidFill>
                  <a:srgbClr val="FFC000"/>
                </a:solidFill>
              </a:rPr>
              <a:t>” </a:t>
            </a:r>
            <a:r>
              <a:rPr lang="es-MX" sz="2000" dirty="0">
                <a:solidFill>
                  <a:srgbClr val="FF0000"/>
                </a:solidFill>
              </a:rPr>
              <a:t>id=“</a:t>
            </a:r>
            <a:r>
              <a:rPr lang="es-MX" sz="2000" dirty="0" smtClean="0">
                <a:solidFill>
                  <a:srgbClr val="FF0000"/>
                </a:solidFill>
              </a:rPr>
              <a:t>item2”</a:t>
            </a:r>
            <a:r>
              <a:rPr lang="es-MX" sz="2000" dirty="0" smtClean="0">
                <a:solidFill>
                  <a:srgbClr val="FFC000"/>
                </a:solidFill>
              </a:rPr>
              <a:t>&gt;</a:t>
            </a:r>
            <a:endParaRPr lang="es-MX" sz="2000" dirty="0">
              <a:solidFill>
                <a:srgbClr val="FFC000"/>
              </a:solidFill>
            </a:endParaRPr>
          </a:p>
          <a:p>
            <a:r>
              <a:rPr lang="es-MX" sz="2000" dirty="0">
                <a:solidFill>
                  <a:srgbClr val="FFFF00"/>
                </a:solidFill>
              </a:rPr>
              <a:t>        &lt;p&gt;</a:t>
            </a:r>
            <a:r>
              <a:rPr lang="es-MX" sz="2000" dirty="0" err="1">
                <a:solidFill>
                  <a:schemeClr val="bg1"/>
                </a:solidFill>
              </a:rPr>
              <a:t>lorem</a:t>
            </a:r>
            <a:r>
              <a:rPr lang="es-MX" sz="2000" dirty="0">
                <a:solidFill>
                  <a:srgbClr val="FFFF00"/>
                </a:solidFill>
              </a:rPr>
              <a:t>&lt;/p&gt;</a:t>
            </a:r>
          </a:p>
          <a:p>
            <a:r>
              <a:rPr lang="es-MX" sz="2000" dirty="0">
                <a:solidFill>
                  <a:srgbClr val="FFFF00"/>
                </a:solidFill>
              </a:rPr>
              <a:t>   </a:t>
            </a:r>
            <a:r>
              <a:rPr lang="es-MX" sz="2000" dirty="0" smtClean="0">
                <a:solidFill>
                  <a:srgbClr val="FFFF00"/>
                </a:solidFill>
              </a:rPr>
              <a:t> &lt;/</a:t>
            </a:r>
            <a:r>
              <a:rPr lang="es-MX" sz="2000" dirty="0">
                <a:solidFill>
                  <a:srgbClr val="FFFF00"/>
                </a:solidFill>
              </a:rPr>
              <a:t>div&gt;</a:t>
            </a:r>
          </a:p>
          <a:p>
            <a:r>
              <a:rPr lang="es-MX" sz="2000" dirty="0" smtClean="0">
                <a:solidFill>
                  <a:srgbClr val="FFFF00"/>
                </a:solidFill>
              </a:rPr>
              <a:t>&lt;/div&gt;</a:t>
            </a:r>
            <a:endParaRPr lang="en-US" sz="2000" dirty="0">
              <a:solidFill>
                <a:srgbClr val="FFFF00"/>
              </a:solidFill>
            </a:endParaRPr>
          </a:p>
        </p:txBody>
      </p:sp>
      <p:sp>
        <p:nvSpPr>
          <p:cNvPr id="10" name="CuadroTexto 9"/>
          <p:cNvSpPr txBox="1"/>
          <p:nvPr/>
        </p:nvSpPr>
        <p:spPr>
          <a:xfrm>
            <a:off x="6261286" y="2608762"/>
            <a:ext cx="5021944" cy="3170099"/>
          </a:xfrm>
          <a:prstGeom prst="rect">
            <a:avLst/>
          </a:prstGeom>
          <a:solidFill>
            <a:schemeClr val="tx1">
              <a:lumMod val="95000"/>
              <a:lumOff val="5000"/>
            </a:schemeClr>
          </a:solidFill>
          <a:ln>
            <a:solidFill>
              <a:srgbClr val="00B0F0"/>
            </a:solidFill>
          </a:ln>
        </p:spPr>
        <p:txBody>
          <a:bodyPr wrap="square" rtlCol="0">
            <a:spAutoFit/>
          </a:bodyPr>
          <a:lstStyle/>
          <a:p>
            <a:r>
              <a:rPr lang="es-MX" sz="2000" dirty="0" smtClean="0">
                <a:solidFill>
                  <a:schemeClr val="bg1"/>
                </a:solidFill>
              </a:rPr>
              <a:t>/*Estos son comentarios*/</a:t>
            </a:r>
          </a:p>
          <a:p>
            <a:r>
              <a:rPr lang="es-MX" sz="2000" dirty="0" smtClean="0">
                <a:solidFill>
                  <a:srgbClr val="FF0000"/>
                </a:solidFill>
              </a:rPr>
              <a:t>#box1</a:t>
            </a:r>
            <a:r>
              <a:rPr lang="es-MX" sz="2000" dirty="0" smtClean="0">
                <a:solidFill>
                  <a:srgbClr val="FFFF00"/>
                </a:solidFill>
              </a:rPr>
              <a:t>{</a:t>
            </a:r>
          </a:p>
          <a:p>
            <a:r>
              <a:rPr lang="es-MX" sz="2000" dirty="0">
                <a:solidFill>
                  <a:srgbClr val="FFFF00"/>
                </a:solidFill>
              </a:rPr>
              <a:t> </a:t>
            </a:r>
            <a:r>
              <a:rPr lang="es-MX" sz="2000" dirty="0" smtClean="0">
                <a:solidFill>
                  <a:srgbClr val="FFFF00"/>
                </a:solidFill>
              </a:rPr>
              <a:t>      </a:t>
            </a:r>
            <a:r>
              <a:rPr lang="es-MX" sz="2000" dirty="0" err="1" smtClean="0">
                <a:solidFill>
                  <a:srgbClr val="00B0F0"/>
                </a:solidFill>
              </a:rPr>
              <a:t>height</a:t>
            </a:r>
            <a:r>
              <a:rPr lang="es-MX" sz="2000" dirty="0" smtClean="0">
                <a:solidFill>
                  <a:srgbClr val="00B0F0"/>
                </a:solidFill>
              </a:rPr>
              <a:t>:</a:t>
            </a:r>
            <a:r>
              <a:rPr lang="es-MX" sz="2000" dirty="0" smtClean="0">
                <a:solidFill>
                  <a:srgbClr val="FFFF00"/>
                </a:solidFill>
              </a:rPr>
              <a:t> 110px;</a:t>
            </a:r>
          </a:p>
          <a:p>
            <a:r>
              <a:rPr lang="es-MX" sz="2000" dirty="0" smtClean="0">
                <a:solidFill>
                  <a:srgbClr val="FFFF00"/>
                </a:solidFill>
              </a:rPr>
              <a:t>       </a:t>
            </a:r>
            <a:r>
              <a:rPr lang="es-MX" sz="2000" dirty="0" err="1" smtClean="0">
                <a:solidFill>
                  <a:srgbClr val="00B0F0"/>
                </a:solidFill>
              </a:rPr>
              <a:t>width</a:t>
            </a:r>
            <a:r>
              <a:rPr lang="es-MX" sz="2000" dirty="0" smtClean="0">
                <a:solidFill>
                  <a:srgbClr val="00B0F0"/>
                </a:solidFill>
              </a:rPr>
              <a:t>:</a:t>
            </a:r>
            <a:r>
              <a:rPr lang="es-MX" sz="2000" dirty="0" smtClean="0">
                <a:solidFill>
                  <a:srgbClr val="FFFF00"/>
                </a:solidFill>
              </a:rPr>
              <a:t> 100%;</a:t>
            </a:r>
          </a:p>
          <a:p>
            <a:r>
              <a:rPr lang="es-MX" sz="2000" dirty="0">
                <a:solidFill>
                  <a:srgbClr val="FFFF00"/>
                </a:solidFill>
              </a:rPr>
              <a:t> </a:t>
            </a:r>
            <a:r>
              <a:rPr lang="es-MX" sz="2000" dirty="0" smtClean="0">
                <a:solidFill>
                  <a:srgbClr val="FFFF00"/>
                </a:solidFill>
              </a:rPr>
              <a:t>}</a:t>
            </a:r>
          </a:p>
          <a:p>
            <a:r>
              <a:rPr lang="es-MX" sz="2000" dirty="0">
                <a:solidFill>
                  <a:srgbClr val="FFFF00"/>
                </a:solidFill>
              </a:rPr>
              <a:t>p</a:t>
            </a:r>
            <a:r>
              <a:rPr lang="es-MX" sz="2000" dirty="0" smtClean="0">
                <a:solidFill>
                  <a:srgbClr val="FFFF00"/>
                </a:solidFill>
              </a:rPr>
              <a:t>{</a:t>
            </a:r>
          </a:p>
          <a:p>
            <a:r>
              <a:rPr lang="es-MX" sz="2000" dirty="0">
                <a:solidFill>
                  <a:srgbClr val="FFFF00"/>
                </a:solidFill>
              </a:rPr>
              <a:t> </a:t>
            </a:r>
            <a:r>
              <a:rPr lang="es-MX" sz="2000" dirty="0" smtClean="0">
                <a:solidFill>
                  <a:srgbClr val="FFFF00"/>
                </a:solidFill>
              </a:rPr>
              <a:t>      </a:t>
            </a:r>
            <a:r>
              <a:rPr lang="es-MX" sz="2000" dirty="0" err="1" smtClean="0">
                <a:solidFill>
                  <a:srgbClr val="00B0F0"/>
                </a:solidFill>
              </a:rPr>
              <a:t>font-family</a:t>
            </a:r>
            <a:r>
              <a:rPr lang="es-MX" sz="2000" dirty="0" smtClean="0">
                <a:solidFill>
                  <a:srgbClr val="00B0F0"/>
                </a:solidFill>
              </a:rPr>
              <a:t>:</a:t>
            </a:r>
            <a:r>
              <a:rPr lang="es-MX" sz="2000" dirty="0" smtClean="0">
                <a:solidFill>
                  <a:srgbClr val="FFFF00"/>
                </a:solidFill>
              </a:rPr>
              <a:t> </a:t>
            </a:r>
            <a:r>
              <a:rPr lang="es-MX" sz="2000" dirty="0" err="1" smtClean="0">
                <a:solidFill>
                  <a:srgbClr val="FFFF00"/>
                </a:solidFill>
              </a:rPr>
              <a:t>cursive</a:t>
            </a:r>
            <a:r>
              <a:rPr lang="es-MX" sz="2000" dirty="0" smtClean="0">
                <a:solidFill>
                  <a:srgbClr val="FFFF00"/>
                </a:solidFill>
              </a:rPr>
              <a:t>;</a:t>
            </a:r>
          </a:p>
          <a:p>
            <a:r>
              <a:rPr lang="es-MX" sz="2000" dirty="0" smtClean="0">
                <a:solidFill>
                  <a:srgbClr val="FFFF00"/>
                </a:solidFill>
              </a:rPr>
              <a:t>       </a:t>
            </a:r>
            <a:r>
              <a:rPr lang="es-MX" sz="2000" dirty="0" err="1" smtClean="0">
                <a:solidFill>
                  <a:srgbClr val="00B0F0"/>
                </a:solidFill>
              </a:rPr>
              <a:t>text-align</a:t>
            </a:r>
            <a:r>
              <a:rPr lang="es-MX" sz="2000" dirty="0" smtClean="0">
                <a:solidFill>
                  <a:srgbClr val="00B0F0"/>
                </a:solidFill>
              </a:rPr>
              <a:t>:</a:t>
            </a:r>
            <a:r>
              <a:rPr lang="es-MX" sz="2000" dirty="0" smtClean="0">
                <a:solidFill>
                  <a:srgbClr val="FFFF00"/>
                </a:solidFill>
              </a:rPr>
              <a:t> center;</a:t>
            </a:r>
          </a:p>
          <a:p>
            <a:r>
              <a:rPr lang="es-MX" sz="2000" dirty="0" smtClean="0">
                <a:solidFill>
                  <a:srgbClr val="FFFF00"/>
                </a:solidFill>
              </a:rPr>
              <a:t> }</a:t>
            </a:r>
          </a:p>
          <a:p>
            <a:endParaRPr lang="en-US" sz="2000" dirty="0">
              <a:solidFill>
                <a:srgbClr val="FFFF00"/>
              </a:solidFill>
            </a:endParaRPr>
          </a:p>
        </p:txBody>
      </p:sp>
    </p:spTree>
    <p:extLst>
      <p:ext uri="{BB962C8B-B14F-4D97-AF65-F5344CB8AC3E}">
        <p14:creationId xmlns:p14="http://schemas.microsoft.com/office/powerpoint/2010/main" val="3365994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346300"/>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Un poco de historia</a:t>
            </a:r>
            <a:endParaRPr sz="4000" b="0" dirty="0">
              <a:solidFill>
                <a:srgbClr val="00B0F0"/>
              </a:solidFill>
              <a:latin typeface="Roboto"/>
              <a:ea typeface="Roboto"/>
              <a:cs typeface="Roboto"/>
              <a:sym typeface="Roboto"/>
            </a:endParaRPr>
          </a:p>
        </p:txBody>
      </p:sp>
      <p:sp>
        <p:nvSpPr>
          <p:cNvPr id="5" name="Google Shape;114;ged28881af4_0_31"/>
          <p:cNvSpPr txBox="1">
            <a:spLocks/>
          </p:cNvSpPr>
          <p:nvPr/>
        </p:nvSpPr>
        <p:spPr>
          <a:xfrm>
            <a:off x="429491" y="1234818"/>
            <a:ext cx="11333017" cy="499972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Clr>
                <a:srgbClr val="00B0F0"/>
              </a:buClr>
            </a:pPr>
            <a:r>
              <a:rPr lang="es-MX" dirty="0">
                <a:solidFill>
                  <a:schemeClr val="bg1"/>
                </a:solidFill>
                <a:latin typeface="Roboto" panose="020B0604020202020204" charset="0"/>
                <a:ea typeface="Roboto" panose="020B0604020202020204" charset="0"/>
              </a:rPr>
              <a:t>En 1995, el W3C decidió apostar por el desarrollo y estandarización de CSS y lo añadió a su grupo de trabajo de HTML. A finales de 1996, el W3C publicó la primera recomendación oficial, conocida como "CSS nivel 1".</a:t>
            </a:r>
          </a:p>
          <a:p>
            <a:pPr>
              <a:buClr>
                <a:srgbClr val="00B0F0"/>
              </a:buClr>
            </a:pPr>
            <a:r>
              <a:rPr lang="es-MX" dirty="0">
                <a:solidFill>
                  <a:schemeClr val="bg1"/>
                </a:solidFill>
                <a:latin typeface="Roboto" panose="020B0604020202020204" charset="0"/>
                <a:ea typeface="Roboto" panose="020B0604020202020204" charset="0"/>
              </a:rPr>
              <a:t>A principios de 1997, el W3C decide separar los trabajos del grupo de HTML en tres secciones: el grupo de trabajo de HTML, el grupo de trabajo de DOM y el grupo de trabajo de CSS</a:t>
            </a:r>
            <a:r>
              <a:rPr lang="es-MX" dirty="0" smtClean="0">
                <a:solidFill>
                  <a:schemeClr val="bg1"/>
                </a:solidFill>
                <a:latin typeface="Roboto" panose="020B0604020202020204" charset="0"/>
                <a:ea typeface="Roboto" panose="020B0604020202020204" charset="0"/>
              </a:rPr>
              <a:t>.</a:t>
            </a:r>
            <a:endParaRPr lang="es-MX"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2144136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346300"/>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Un poco de historia</a:t>
            </a:r>
            <a:endParaRPr sz="4000" b="0" dirty="0">
              <a:solidFill>
                <a:srgbClr val="00B0F0"/>
              </a:solidFill>
              <a:latin typeface="Roboto"/>
              <a:ea typeface="Roboto"/>
              <a:cs typeface="Roboto"/>
              <a:sym typeface="Roboto"/>
            </a:endParaRPr>
          </a:p>
        </p:txBody>
      </p:sp>
      <p:sp>
        <p:nvSpPr>
          <p:cNvPr id="5" name="Google Shape;114;ged28881af4_0_31"/>
          <p:cNvSpPr txBox="1">
            <a:spLocks/>
          </p:cNvSpPr>
          <p:nvPr/>
        </p:nvSpPr>
        <p:spPr>
          <a:xfrm>
            <a:off x="429491" y="1179400"/>
            <a:ext cx="11333017" cy="4999727"/>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Clr>
                <a:srgbClr val="00B0F0"/>
              </a:buClr>
            </a:pPr>
            <a:r>
              <a:rPr lang="es-MX" dirty="0">
                <a:solidFill>
                  <a:schemeClr val="bg1"/>
                </a:solidFill>
                <a:latin typeface="Roboto" panose="020B0604020202020204" charset="0"/>
                <a:ea typeface="Roboto" panose="020B0604020202020204" charset="0"/>
              </a:rPr>
              <a:t>El 12 de Mayo de 1998, el grupo de trabajo de CSS publica su segunda recomendación oficial, conocida como "CSS nivel 2". La versión de CSS que utilizan todos los navegadores de hoy en día es CSS 2.1, una revisión de CSS 2 que aún se está elaborando (la última actualización es del 8 de septiembre de 2009). Al mismo tiempo, la siguiente recomendación de CSS, conocida como "CSS nivel 3", continúa en desarrollo desde 1998 y hasta el momento sólo se han publicado borradores.</a:t>
            </a:r>
          </a:p>
          <a:p>
            <a:pPr>
              <a:buClr>
                <a:srgbClr val="00B0F0"/>
              </a:buClr>
            </a:pPr>
            <a:r>
              <a:rPr lang="es-MX" dirty="0">
                <a:solidFill>
                  <a:schemeClr val="bg1"/>
                </a:solidFill>
                <a:latin typeface="Roboto" panose="020B0604020202020204" charset="0"/>
                <a:ea typeface="Roboto" panose="020B0604020202020204" charset="0"/>
              </a:rPr>
              <a:t>La adopción de CSS por parte de los navegadores ha requerido un largo periodo de tiempo. El mismo año que se publicó CSS 1, Microsoft lanzaba su navegador Internet Explorer 3.0, que disponía de un soporte bastante reducido de CSS. El primer navegador con soporte completo de CSS 1 fue la versión para Mac de Internet Explorer 5, que se publicó en el año 2000. Por el momento, ningún navegador tiene soporte completo de CSS 2.1.</a:t>
            </a:r>
          </a:p>
        </p:txBody>
      </p:sp>
    </p:spTree>
    <p:extLst>
      <p:ext uri="{BB962C8B-B14F-4D97-AF65-F5344CB8AC3E}">
        <p14:creationId xmlns:p14="http://schemas.microsoft.com/office/powerpoint/2010/main" val="1992036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90881"/>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solidFill>
                  <a:srgbClr val="00B0F0"/>
                </a:solidFill>
                <a:latin typeface="Roboto"/>
                <a:ea typeface="Roboto"/>
                <a:cs typeface="Roboto"/>
                <a:sym typeface="Roboto"/>
              </a:rPr>
              <a:t>¿</a:t>
            </a:r>
            <a:r>
              <a:rPr lang="es-AR" sz="4000" dirty="0" smtClean="0">
                <a:solidFill>
                  <a:srgbClr val="00B0F0"/>
                </a:solidFill>
                <a:latin typeface="Roboto"/>
                <a:ea typeface="Roboto"/>
                <a:cs typeface="Roboto"/>
                <a:sym typeface="Roboto"/>
              </a:rPr>
              <a:t>Porque usar CSS?</a:t>
            </a:r>
            <a:endParaRPr sz="4000" b="0" dirty="0">
              <a:solidFill>
                <a:srgbClr val="00B0F0"/>
              </a:solidFill>
              <a:latin typeface="Roboto"/>
              <a:ea typeface="Roboto"/>
              <a:cs typeface="Roboto"/>
              <a:sym typeface="Roboto"/>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08" y="1814944"/>
            <a:ext cx="10143784" cy="4314023"/>
          </a:xfrm>
          <a:prstGeom prst="rect">
            <a:avLst/>
          </a:prstGeom>
        </p:spPr>
      </p:pic>
      <p:sp>
        <p:nvSpPr>
          <p:cNvPr id="3" name="CuadroTexto 2"/>
          <p:cNvSpPr txBox="1"/>
          <p:nvPr/>
        </p:nvSpPr>
        <p:spPr>
          <a:xfrm>
            <a:off x="0" y="1179400"/>
            <a:ext cx="12191999" cy="615553"/>
          </a:xfrm>
          <a:prstGeom prst="rect">
            <a:avLst/>
          </a:prstGeom>
          <a:noFill/>
        </p:spPr>
        <p:txBody>
          <a:bodyPr wrap="square" rtlCol="0">
            <a:spAutoFit/>
          </a:bodyPr>
          <a:lstStyle/>
          <a:p>
            <a:pPr algn="ctr"/>
            <a:r>
              <a:rPr lang="es-MX" sz="3400" dirty="0" smtClean="0">
                <a:solidFill>
                  <a:schemeClr val="bg1"/>
                </a:solidFill>
                <a:latin typeface="Roboto" panose="020B0604020202020204" charset="0"/>
                <a:ea typeface="Roboto" panose="020B0604020202020204" charset="0"/>
              </a:rPr>
              <a:t>Primero veamos el código en HTML</a:t>
            </a:r>
            <a:endParaRPr lang="en-US" sz="3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2412246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90881"/>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solidFill>
                  <a:srgbClr val="00B0F0"/>
                </a:solidFill>
                <a:latin typeface="Roboto"/>
                <a:ea typeface="Roboto"/>
                <a:cs typeface="Roboto"/>
                <a:sym typeface="Roboto"/>
              </a:rPr>
              <a:t>¿</a:t>
            </a:r>
            <a:r>
              <a:rPr lang="es-AR" sz="4000" dirty="0" smtClean="0">
                <a:solidFill>
                  <a:srgbClr val="00B0F0"/>
                </a:solidFill>
                <a:latin typeface="Roboto"/>
                <a:ea typeface="Roboto"/>
                <a:cs typeface="Roboto"/>
                <a:sym typeface="Roboto"/>
              </a:rPr>
              <a:t>Porque usar CSS?</a:t>
            </a:r>
            <a:endParaRPr sz="4000" b="0" dirty="0">
              <a:solidFill>
                <a:srgbClr val="00B0F0"/>
              </a:solidFill>
              <a:latin typeface="Roboto"/>
              <a:ea typeface="Roboto"/>
              <a:cs typeface="Roboto"/>
              <a:sym typeface="Roboto"/>
            </a:endParaRPr>
          </a:p>
        </p:txBody>
      </p:sp>
      <p:sp>
        <p:nvSpPr>
          <p:cNvPr id="3" name="CuadroTexto 2"/>
          <p:cNvSpPr txBox="1"/>
          <p:nvPr/>
        </p:nvSpPr>
        <p:spPr>
          <a:xfrm>
            <a:off x="0" y="1179400"/>
            <a:ext cx="12191999" cy="615553"/>
          </a:xfrm>
          <a:prstGeom prst="rect">
            <a:avLst/>
          </a:prstGeom>
          <a:noFill/>
        </p:spPr>
        <p:txBody>
          <a:bodyPr wrap="square" rtlCol="0">
            <a:spAutoFit/>
          </a:bodyPr>
          <a:lstStyle/>
          <a:p>
            <a:pPr algn="ctr"/>
            <a:r>
              <a:rPr lang="es-MX" sz="3400" dirty="0" smtClean="0">
                <a:solidFill>
                  <a:schemeClr val="bg1"/>
                </a:solidFill>
                <a:latin typeface="Roboto" panose="020B0604020202020204" charset="0"/>
                <a:ea typeface="Roboto" panose="020B0604020202020204" charset="0"/>
              </a:rPr>
              <a:t>Este seria el resultado interpretado en el navegador</a:t>
            </a:r>
            <a:endParaRPr lang="en-US" sz="3400" dirty="0">
              <a:solidFill>
                <a:schemeClr val="bg1"/>
              </a:solidFill>
              <a:latin typeface="Roboto" panose="020B0604020202020204" charset="0"/>
              <a:ea typeface="Roboto" panose="020B0604020202020204" charset="0"/>
            </a:endParaRP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949" y="1963016"/>
            <a:ext cx="6134100" cy="4400550"/>
          </a:xfrm>
          <a:prstGeom prst="rect">
            <a:avLst/>
          </a:prstGeom>
        </p:spPr>
      </p:pic>
    </p:spTree>
    <p:extLst>
      <p:ext uri="{BB962C8B-B14F-4D97-AF65-F5344CB8AC3E}">
        <p14:creationId xmlns:p14="http://schemas.microsoft.com/office/powerpoint/2010/main" val="3051447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90881"/>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solidFill>
                  <a:srgbClr val="00B0F0"/>
                </a:solidFill>
                <a:latin typeface="Roboto"/>
                <a:ea typeface="Roboto"/>
                <a:cs typeface="Roboto"/>
                <a:sym typeface="Roboto"/>
              </a:rPr>
              <a:t>¿</a:t>
            </a:r>
            <a:r>
              <a:rPr lang="es-AR" sz="4000" dirty="0" smtClean="0">
                <a:solidFill>
                  <a:srgbClr val="00B0F0"/>
                </a:solidFill>
                <a:latin typeface="Roboto"/>
                <a:ea typeface="Roboto"/>
                <a:cs typeface="Roboto"/>
                <a:sym typeface="Roboto"/>
              </a:rPr>
              <a:t>Porque usar CSS?</a:t>
            </a:r>
            <a:endParaRPr sz="4000" b="0" dirty="0">
              <a:solidFill>
                <a:srgbClr val="00B0F0"/>
              </a:solidFill>
              <a:latin typeface="Roboto"/>
              <a:ea typeface="Roboto"/>
              <a:cs typeface="Roboto"/>
              <a:sym typeface="Roboto"/>
            </a:endParaRPr>
          </a:p>
        </p:txBody>
      </p:sp>
      <p:sp>
        <p:nvSpPr>
          <p:cNvPr id="3" name="CuadroTexto 2"/>
          <p:cNvSpPr txBox="1"/>
          <p:nvPr/>
        </p:nvSpPr>
        <p:spPr>
          <a:xfrm>
            <a:off x="0" y="1179400"/>
            <a:ext cx="12191999" cy="615553"/>
          </a:xfrm>
          <a:prstGeom prst="rect">
            <a:avLst/>
          </a:prstGeom>
          <a:noFill/>
        </p:spPr>
        <p:txBody>
          <a:bodyPr wrap="square" rtlCol="0">
            <a:spAutoFit/>
          </a:bodyPr>
          <a:lstStyle/>
          <a:p>
            <a:pPr algn="ctr"/>
            <a:r>
              <a:rPr lang="es-MX" sz="3400" dirty="0" smtClean="0">
                <a:solidFill>
                  <a:schemeClr val="bg1"/>
                </a:solidFill>
                <a:latin typeface="Roboto" panose="020B0604020202020204" charset="0"/>
                <a:ea typeface="Roboto" panose="020B0604020202020204" charset="0"/>
              </a:rPr>
              <a:t>Ejemplo del código HTML con CSS</a:t>
            </a:r>
            <a:endParaRPr lang="en-US" sz="3400" dirty="0">
              <a:solidFill>
                <a:schemeClr val="bg1"/>
              </a:solidFill>
              <a:latin typeface="Roboto" panose="020B0604020202020204" charset="0"/>
              <a:ea typeface="Roboto" panose="020B0604020202020204" charset="0"/>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35" y="1850372"/>
            <a:ext cx="8580293" cy="4466842"/>
          </a:xfrm>
          <a:prstGeom prst="rect">
            <a:avLst/>
          </a:prstGeom>
        </p:spPr>
      </p:pic>
    </p:spTree>
    <p:extLst>
      <p:ext uri="{BB962C8B-B14F-4D97-AF65-F5344CB8AC3E}">
        <p14:creationId xmlns:p14="http://schemas.microsoft.com/office/powerpoint/2010/main" val="3640752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7767</TotalTime>
  <Words>2773</Words>
  <Application>Microsoft Office PowerPoint</Application>
  <PresentationFormat>Panorámica</PresentationFormat>
  <Paragraphs>234</Paragraphs>
  <Slides>41</Slides>
  <Notes>41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41</vt:i4>
      </vt:variant>
    </vt:vector>
  </HeadingPairs>
  <TitlesOfParts>
    <vt:vector size="46" baseType="lpstr">
      <vt:lpstr>Arial</vt:lpstr>
      <vt:lpstr>Saira</vt:lpstr>
      <vt:lpstr>Calibri</vt:lpstr>
      <vt:lpstr>Roboto</vt:lpstr>
      <vt:lpstr>Office Theme</vt:lpstr>
      <vt:lpstr>Presentación de PowerPoint</vt:lpstr>
      <vt:lpstr>Presentación de PowerPoint</vt:lpstr>
      <vt:lpstr>¿Que es CSS?</vt:lpstr>
      <vt:lpstr>¿Que es CSS?</vt:lpstr>
      <vt:lpstr>Un poco de historia</vt:lpstr>
      <vt:lpstr>Un poco de historia</vt:lpstr>
      <vt:lpstr>¿Porque usar CSS?</vt:lpstr>
      <vt:lpstr>¿Porque usar CSS?</vt:lpstr>
      <vt:lpstr>¿Porque usar CSS?</vt:lpstr>
      <vt:lpstr>¿Porque usar CSS?</vt:lpstr>
      <vt:lpstr>¿Porque usar CSS?</vt:lpstr>
      <vt:lpstr>Ventajas de usar CSS</vt:lpstr>
      <vt:lpstr>Ventajas de usar CSS</vt:lpstr>
      <vt:lpstr>Ventajas de usar CSS</vt:lpstr>
      <vt:lpstr>Ventajas de usar CSS</vt:lpstr>
      <vt:lpstr>¿Cómo utilizo CSS?</vt:lpstr>
      <vt:lpstr>Como utilizo CSS</vt:lpstr>
      <vt:lpstr>Como utilizo CSS</vt:lpstr>
      <vt:lpstr>Como utilizo CSS</vt:lpstr>
      <vt:lpstr>¿Cuál es la sintaxis CSS?</vt:lpstr>
      <vt:lpstr>Sintaxis CSS</vt:lpstr>
      <vt:lpstr>¿Qué es una regla CSS?</vt:lpstr>
      <vt:lpstr>¿Qué es una regla CSS?</vt:lpstr>
      <vt:lpstr>¿Selectores CSS?</vt:lpstr>
      <vt:lpstr>Selectores CSS</vt:lpstr>
      <vt:lpstr>Selectores CSS</vt:lpstr>
      <vt:lpstr>Selectores CSS</vt:lpstr>
      <vt:lpstr>Selectores CSS</vt:lpstr>
      <vt:lpstr>Selectores CSS</vt:lpstr>
      <vt:lpstr>Selectores CSS</vt:lpstr>
      <vt:lpstr>Selectores CSS</vt:lpstr>
      <vt:lpstr>!important</vt:lpstr>
      <vt:lpstr>!important</vt:lpstr>
      <vt:lpstr>Herencia y cascada CSS</vt:lpstr>
      <vt:lpstr>Cascada y Herencia CSS</vt:lpstr>
      <vt:lpstr>Reseteo de CSS</vt:lpstr>
      <vt:lpstr>Reseteo de CSS</vt:lpstr>
      <vt:lpstr>Reseteo de CSS</vt:lpstr>
      <vt:lpstr>Reseteo de CSS</vt:lpstr>
      <vt:lpstr>Reseteo de CSS</vt:lpstr>
      <vt:lpstr>Comentarios en 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Emanuel cabral</dc:creator>
  <cp:lastModifiedBy>marema3</cp:lastModifiedBy>
  <cp:revision>331</cp:revision>
  <dcterms:created xsi:type="dcterms:W3CDTF">2021-07-06T19:10:58Z</dcterms:created>
  <dcterms:modified xsi:type="dcterms:W3CDTF">2021-11-13T14:57:54Z</dcterms:modified>
</cp:coreProperties>
</file>