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48" r:id="rId1"/>
  </p:sldMasterIdLst>
  <p:notesMasterIdLst>
    <p:notesMasterId r:id="rId27"/>
  </p:notesMasterIdLst>
  <p:sldIdLst>
    <p:sldId id="256" r:id="rId2"/>
    <p:sldId id="415" r:id="rId3"/>
    <p:sldId id="419" r:id="rId4"/>
    <p:sldId id="417" r:id="rId5"/>
    <p:sldId id="420" r:id="rId6"/>
    <p:sldId id="418" r:id="rId7"/>
    <p:sldId id="422" r:id="rId8"/>
    <p:sldId id="421" r:id="rId9"/>
    <p:sldId id="423" r:id="rId10"/>
    <p:sldId id="439" r:id="rId11"/>
    <p:sldId id="440" r:id="rId12"/>
    <p:sldId id="441" r:id="rId13"/>
    <p:sldId id="442" r:id="rId14"/>
    <p:sldId id="443" r:id="rId15"/>
    <p:sldId id="444" r:id="rId16"/>
    <p:sldId id="445" r:id="rId17"/>
    <p:sldId id="446" r:id="rId18"/>
    <p:sldId id="447" r:id="rId19"/>
    <p:sldId id="448" r:id="rId20"/>
    <p:sldId id="449" r:id="rId21"/>
    <p:sldId id="450" r:id="rId22"/>
    <p:sldId id="451" r:id="rId23"/>
    <p:sldId id="452" r:id="rId24"/>
    <p:sldId id="453" r:id="rId25"/>
    <p:sldId id="454"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Saira" panose="020B0604020202020204" charset="0"/>
      <p:regular r:id="rId32"/>
      <p:bold r:id="rId33"/>
      <p:italic r:id="rId34"/>
      <p:boldItalic r:id="rId35"/>
    </p:embeddedFont>
    <p:embeddedFont>
      <p:font typeface="Robot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0" roundtripDataSignature="AMtx7mibdoyk4dXfbFnErDrm3NrVBbbV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1273" autoAdjust="0"/>
  </p:normalViewPr>
  <p:slideViewPr>
    <p:cSldViewPr snapToGrid="0">
      <p:cViewPr varScale="1">
        <p:scale>
          <a:sx n="67" d="100"/>
          <a:sy n="67" d="100"/>
        </p:scale>
        <p:origin x="7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32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32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32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32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32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665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348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510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7484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395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216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200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011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222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85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8361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38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324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885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022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841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144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157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089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360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1731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555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008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9365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ZOCALO">
  <p:cSld name="30_Title Slide">
    <p:spTree>
      <p:nvGrpSpPr>
        <p:cNvPr id="1" name="Shape 80"/>
        <p:cNvGrpSpPr/>
        <p:nvPr/>
      </p:nvGrpSpPr>
      <p:grpSpPr>
        <a:xfrm>
          <a:off x="0" y="0"/>
          <a:ext cx="0" cy="0"/>
          <a:chOff x="0" y="0"/>
          <a:chExt cx="0" cy="0"/>
        </a:xfrm>
      </p:grpSpPr>
      <p:sp>
        <p:nvSpPr>
          <p:cNvPr id="81" name="Google Shape;81;ge9d3cb0220_0_277"/>
          <p:cNvSpPr/>
          <p:nvPr/>
        </p:nvSpPr>
        <p:spPr>
          <a:xfrm>
            <a:off x="176505" y="6357233"/>
            <a:ext cx="17187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1200"/>
              <a:buFont typeface="Arial"/>
              <a:buNone/>
            </a:pPr>
            <a:r>
              <a:rPr lang="es-AR" sz="1200" b="0" i="0" u="none" strike="noStrike" cap="none">
                <a:solidFill>
                  <a:srgbClr val="BFBFBF"/>
                </a:solidFill>
                <a:latin typeface="Saira"/>
                <a:ea typeface="Saira"/>
                <a:cs typeface="Saira"/>
                <a:sym typeface="Saira"/>
              </a:rPr>
              <a:t>academianumen.com</a:t>
            </a:r>
            <a:endParaRPr sz="1500" b="0" i="0" u="none"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200"/>
              <a:buFont typeface="Arial"/>
              <a:buNone/>
            </a:pPr>
            <a:endParaRPr sz="1200" b="0" i="0" u="none" strike="noStrike" cap="none">
              <a:solidFill>
                <a:srgbClr val="BFBFBF"/>
              </a:solidFill>
              <a:latin typeface="Saira"/>
              <a:ea typeface="Saira"/>
              <a:cs typeface="Saira"/>
              <a:sym typeface="Saira"/>
            </a:endParaRPr>
          </a:p>
        </p:txBody>
      </p:sp>
      <p:pic>
        <p:nvPicPr>
          <p:cNvPr id="82" name="Google Shape;82;ge9d3cb0220_0_277"/>
          <p:cNvPicPr preferRelativeResize="0"/>
          <p:nvPr/>
        </p:nvPicPr>
        <p:blipFill rotWithShape="1">
          <a:blip r:embed="rId2">
            <a:alphaModFix/>
          </a:blip>
          <a:srcRect/>
          <a:stretch/>
        </p:blipFill>
        <p:spPr>
          <a:xfrm>
            <a:off x="10110900" y="6298964"/>
            <a:ext cx="1879201" cy="4275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blip>
          <a:srcRect/>
          <a:stretch/>
        </p:blipFill>
        <p:spPr>
          <a:xfrm>
            <a:off x="0" y="-5080"/>
            <a:ext cx="12192000" cy="686815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180044"/>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754743" y="1843785"/>
            <a:ext cx="6096658" cy="2708434"/>
          </a:xfrm>
          <a:prstGeom prst="rect">
            <a:avLst/>
          </a:prstGeom>
        </p:spPr>
        <p:txBody>
          <a:bodyPr wrap="square">
            <a:spAutoFit/>
          </a:bodyPr>
          <a:lstStyle/>
          <a:p>
            <a:r>
              <a:rPr lang="es-MX" sz="2600" dirty="0" smtClean="0">
                <a:solidFill>
                  <a:srgbClr val="00B050"/>
                </a:solidFill>
                <a:latin typeface="Roboto" panose="020B0604020202020204" charset="0"/>
                <a:ea typeface="Roboto" panose="020B0604020202020204" charset="0"/>
              </a:rPr>
              <a:t>Flex-</a:t>
            </a:r>
            <a:r>
              <a:rPr lang="es-MX" sz="2600" dirty="0" err="1" smtClean="0">
                <a:solidFill>
                  <a:srgbClr val="00B050"/>
                </a:solidFill>
                <a:latin typeface="Roboto" panose="020B0604020202020204" charset="0"/>
                <a:ea typeface="Roboto" panose="020B0604020202020204" charset="0"/>
              </a:rPr>
              <a:t>flow</a:t>
            </a:r>
            <a:r>
              <a:rPr lang="es-MX" sz="2600" dirty="0" smtClean="0">
                <a:solidFill>
                  <a:srgbClr val="00B050"/>
                </a:solidFill>
                <a:latin typeface="Roboto" panose="020B0604020202020204" charset="0"/>
                <a:ea typeface="Roboto" panose="020B0604020202020204" charset="0"/>
              </a:rPr>
              <a:t>: </a:t>
            </a:r>
          </a:p>
          <a:p>
            <a:r>
              <a:rPr lang="es-MX" sz="2400" dirty="0" smtClean="0">
                <a:solidFill>
                  <a:schemeClr val="bg1"/>
                </a:solidFill>
                <a:latin typeface="Roboto" panose="020B0604020202020204" charset="0"/>
                <a:ea typeface="Roboto" panose="020B0604020202020204" charset="0"/>
              </a:rPr>
              <a:t>Existe </a:t>
            </a:r>
            <a:r>
              <a:rPr lang="es-MX" sz="2400" dirty="0">
                <a:solidFill>
                  <a:schemeClr val="bg1"/>
                </a:solidFill>
                <a:latin typeface="Roboto" panose="020B0604020202020204" charset="0"/>
                <a:ea typeface="Roboto" panose="020B0604020202020204" charset="0"/>
              </a:rPr>
              <a:t>una propiedad de atajo (short-</a:t>
            </a:r>
            <a:r>
              <a:rPr lang="es-MX" sz="2400" dirty="0" err="1">
                <a:solidFill>
                  <a:schemeClr val="bg1"/>
                </a:solidFill>
                <a:latin typeface="Roboto" panose="020B0604020202020204" charset="0"/>
                <a:ea typeface="Roboto" panose="020B0604020202020204" charset="0"/>
              </a:rPr>
              <a:t>hand</a:t>
            </a:r>
            <a:r>
              <a:rPr lang="es-MX" sz="2400" dirty="0">
                <a:solidFill>
                  <a:schemeClr val="bg1"/>
                </a:solidFill>
                <a:latin typeface="Roboto" panose="020B0604020202020204" charset="0"/>
                <a:ea typeface="Roboto" panose="020B0604020202020204" charset="0"/>
              </a:rPr>
              <a:t>) llamada </a:t>
            </a:r>
            <a:r>
              <a:rPr lang="es-MX" sz="2400" dirty="0" err="1">
                <a:solidFill>
                  <a:schemeClr val="bg1"/>
                </a:solidFill>
                <a:latin typeface="Roboto" panose="020B0604020202020204" charset="0"/>
                <a:ea typeface="Roboto" panose="020B0604020202020204" charset="0"/>
              </a:rPr>
              <a:t>flex-flow</a:t>
            </a:r>
            <a:r>
              <a:rPr lang="es-MX" sz="2400" dirty="0">
                <a:solidFill>
                  <a:schemeClr val="bg1"/>
                </a:solidFill>
                <a:latin typeface="Roboto" panose="020B0604020202020204" charset="0"/>
                <a:ea typeface="Roboto" panose="020B0604020202020204" charset="0"/>
              </a:rPr>
              <a:t>, con la que podemos resumir los valores de las propiedades </a:t>
            </a:r>
            <a:r>
              <a:rPr lang="es-MX" sz="2400" dirty="0" err="1">
                <a:solidFill>
                  <a:schemeClr val="bg1"/>
                </a:solidFill>
                <a:latin typeface="Roboto" panose="020B0604020202020204" charset="0"/>
                <a:ea typeface="Roboto" panose="020B0604020202020204" charset="0"/>
              </a:rPr>
              <a:t>flex-direction</a:t>
            </a:r>
            <a:r>
              <a:rPr lang="es-MX" sz="2400" dirty="0">
                <a:solidFill>
                  <a:schemeClr val="bg1"/>
                </a:solidFill>
                <a:latin typeface="Roboto" panose="020B0604020202020204" charset="0"/>
                <a:ea typeface="Roboto" panose="020B0604020202020204" charset="0"/>
              </a:rPr>
              <a:t> y </a:t>
            </a:r>
            <a:r>
              <a:rPr lang="es-MX" sz="2400" dirty="0" err="1">
                <a:solidFill>
                  <a:schemeClr val="bg1"/>
                </a:solidFill>
                <a:latin typeface="Roboto" panose="020B0604020202020204" charset="0"/>
                <a:ea typeface="Roboto" panose="020B0604020202020204" charset="0"/>
              </a:rPr>
              <a:t>flex-wrap</a:t>
            </a:r>
            <a:r>
              <a:rPr lang="es-MX" sz="2400" dirty="0">
                <a:solidFill>
                  <a:schemeClr val="bg1"/>
                </a:solidFill>
                <a:latin typeface="Roboto" panose="020B0604020202020204" charset="0"/>
                <a:ea typeface="Roboto" panose="020B0604020202020204" charset="0"/>
              </a:rPr>
              <a:t>, especificándolas en una sola propiedad y ahorrándonos utilizar las propiedades concretas</a:t>
            </a:r>
          </a:p>
        </p:txBody>
      </p:sp>
      <p:pic>
        <p:nvPicPr>
          <p:cNvPr id="4" name="Imagen 3"/>
          <p:cNvPicPr>
            <a:picLocks noChangeAspect="1"/>
          </p:cNvPicPr>
          <p:nvPr/>
        </p:nvPicPr>
        <p:blipFill rotWithShape="1">
          <a:blip r:embed="rId3"/>
          <a:srcRect l="17949" r="42168" b="4066"/>
          <a:stretch/>
        </p:blipFill>
        <p:spPr>
          <a:xfrm>
            <a:off x="7073073" y="2374445"/>
            <a:ext cx="4585855" cy="1924206"/>
          </a:xfrm>
          <a:prstGeom prst="rect">
            <a:avLst/>
          </a:prstGeom>
        </p:spPr>
      </p:pic>
    </p:spTree>
    <p:extLst>
      <p:ext uri="{BB962C8B-B14F-4D97-AF65-F5344CB8AC3E}">
        <p14:creationId xmlns:p14="http://schemas.microsoft.com/office/powerpoint/2010/main" val="2532835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180044"/>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592117" y="1386769"/>
            <a:ext cx="11007766" cy="2339102"/>
          </a:xfrm>
          <a:prstGeom prst="rect">
            <a:avLst/>
          </a:prstGeom>
        </p:spPr>
        <p:txBody>
          <a:bodyPr wrap="square">
            <a:spAutoFit/>
          </a:bodyPr>
          <a:lstStyle/>
          <a:p>
            <a:r>
              <a:rPr lang="es-MX" sz="2600" dirty="0">
                <a:solidFill>
                  <a:srgbClr val="00B050"/>
                </a:solidFill>
                <a:latin typeface="Roboto" panose="020B0604020202020204" charset="0"/>
                <a:ea typeface="Roboto" panose="020B0604020202020204" charset="0"/>
              </a:rPr>
              <a:t>Propiedades de alineación: </a:t>
            </a:r>
            <a:endParaRPr lang="es-MX" sz="2600" dirty="0" smtClean="0">
              <a:solidFill>
                <a:srgbClr val="00B050"/>
              </a:solidFill>
              <a:latin typeface="Roboto" panose="020B0604020202020204" charset="0"/>
              <a:ea typeface="Roboto" panose="020B0604020202020204" charset="0"/>
            </a:endParaRPr>
          </a:p>
          <a:p>
            <a:r>
              <a:rPr lang="es-MX" sz="2400" dirty="0">
                <a:solidFill>
                  <a:schemeClr val="bg1"/>
                </a:solidFill>
                <a:latin typeface="Roboto" panose="020B0604020202020204" charset="0"/>
                <a:ea typeface="Roboto" panose="020B0604020202020204" charset="0"/>
              </a:rPr>
              <a:t>Ahora que tenemos un control básico del contenedor de estos ítems flexibles, necesitamos conocer las propiedades existentes dentro de </a:t>
            </a:r>
            <a:r>
              <a:rPr lang="es-MX" sz="2400" dirty="0" err="1">
                <a:solidFill>
                  <a:schemeClr val="bg1"/>
                </a:solidFill>
                <a:latin typeface="Roboto" panose="020B0604020202020204" charset="0"/>
                <a:ea typeface="Roboto" panose="020B0604020202020204" charset="0"/>
              </a:rPr>
              <a:t>flexbox</a:t>
            </a:r>
            <a:r>
              <a:rPr lang="es-MX" sz="2400" dirty="0">
                <a:solidFill>
                  <a:schemeClr val="bg1"/>
                </a:solidFill>
                <a:latin typeface="Roboto" panose="020B0604020202020204" charset="0"/>
                <a:ea typeface="Roboto" panose="020B0604020202020204" charset="0"/>
              </a:rPr>
              <a:t> para disponer los ítems dependiendo de nuestro objetivo. Vamos a echar un vistazo a 4 propiedades interesantes para ello, la primera de ellas </a:t>
            </a:r>
            <a:r>
              <a:rPr lang="es-MX" sz="2400" dirty="0" err="1">
                <a:solidFill>
                  <a:schemeClr val="bg1"/>
                </a:solidFill>
                <a:latin typeface="Roboto" panose="020B0604020202020204" charset="0"/>
                <a:ea typeface="Roboto" panose="020B0604020202020204" charset="0"/>
              </a:rPr>
              <a:t>actua</a:t>
            </a:r>
            <a:r>
              <a:rPr lang="es-MX" sz="2400" dirty="0">
                <a:solidFill>
                  <a:schemeClr val="bg1"/>
                </a:solidFill>
                <a:latin typeface="Roboto" panose="020B0604020202020204" charset="0"/>
                <a:ea typeface="Roboto" panose="020B0604020202020204" charset="0"/>
              </a:rPr>
              <a:t> en el eje principal, mientras que el resto en el eje secundario</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651" y="3725871"/>
            <a:ext cx="9840698" cy="2486372"/>
          </a:xfrm>
          <a:prstGeom prst="rect">
            <a:avLst/>
          </a:prstGeom>
        </p:spPr>
      </p:pic>
    </p:spTree>
    <p:extLst>
      <p:ext uri="{BB962C8B-B14F-4D97-AF65-F5344CB8AC3E}">
        <p14:creationId xmlns:p14="http://schemas.microsoft.com/office/powerpoint/2010/main" val="2856313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180044"/>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592117" y="1386769"/>
            <a:ext cx="11007766" cy="3447098"/>
          </a:xfrm>
          <a:prstGeom prst="rect">
            <a:avLst/>
          </a:prstGeom>
        </p:spPr>
        <p:txBody>
          <a:bodyPr wrap="square">
            <a:spAutoFit/>
          </a:bodyPr>
          <a:lstStyle/>
          <a:p>
            <a:r>
              <a:rPr lang="es-MX" sz="2600" dirty="0">
                <a:solidFill>
                  <a:srgbClr val="00B050"/>
                </a:solidFill>
                <a:latin typeface="Roboto" panose="020B0604020202020204" charset="0"/>
                <a:ea typeface="Roboto" panose="020B0604020202020204" charset="0"/>
              </a:rPr>
              <a:t>Propiedades de alineación: </a:t>
            </a:r>
            <a:endParaRPr lang="es-MX" sz="2600" dirty="0" smtClean="0">
              <a:solidFill>
                <a:srgbClr val="00B050"/>
              </a:solidFill>
              <a:latin typeface="Roboto" panose="020B0604020202020204" charset="0"/>
              <a:ea typeface="Roboto" panose="020B0604020202020204" charset="0"/>
            </a:endParaRPr>
          </a:p>
          <a:p>
            <a:r>
              <a:rPr lang="es-MX" sz="2400" dirty="0">
                <a:solidFill>
                  <a:schemeClr val="bg1"/>
                </a:solidFill>
                <a:latin typeface="Roboto" panose="020B0604020202020204" charset="0"/>
                <a:ea typeface="Roboto" panose="020B0604020202020204" charset="0"/>
              </a:rPr>
              <a:t>De esta pequeña lista, hay que centrarse en primer lugar en la primera y la tercera propiedad, que son las más importantes (las otras dos son casos particulares que explicaremos más adelante):</a:t>
            </a:r>
          </a:p>
          <a:p>
            <a:endParaRPr lang="es-MX" sz="2400" dirty="0">
              <a:solidFill>
                <a:schemeClr val="bg1"/>
              </a:solidFill>
              <a:latin typeface="Roboto" panose="020B0604020202020204" charset="0"/>
              <a:ea typeface="Roboto" panose="020B0604020202020204" charset="0"/>
            </a:endParaRPr>
          </a:p>
          <a:p>
            <a:r>
              <a:rPr lang="es-MX" sz="2400" dirty="0" err="1">
                <a:solidFill>
                  <a:srgbClr val="00B050"/>
                </a:solidFill>
                <a:latin typeface="Roboto" panose="020B0604020202020204" charset="0"/>
                <a:ea typeface="Roboto" panose="020B0604020202020204" charset="0"/>
              </a:rPr>
              <a:t>justify-content</a:t>
            </a:r>
            <a:r>
              <a:rPr lang="es-MX" sz="2400" dirty="0">
                <a:solidFill>
                  <a:schemeClr val="bg1"/>
                </a:solidFill>
                <a:latin typeface="Roboto" panose="020B0604020202020204" charset="0"/>
                <a:ea typeface="Roboto" panose="020B0604020202020204" charset="0"/>
              </a:rPr>
              <a:t>: Se utiliza para alinear los ítems del eje principal (por defecto, el horizontal).</a:t>
            </a:r>
          </a:p>
          <a:p>
            <a:r>
              <a:rPr lang="es-MX" sz="2400" dirty="0" err="1">
                <a:solidFill>
                  <a:srgbClr val="00B050"/>
                </a:solidFill>
                <a:latin typeface="Roboto" panose="020B0604020202020204" charset="0"/>
                <a:ea typeface="Roboto" panose="020B0604020202020204" charset="0"/>
              </a:rPr>
              <a:t>align-items</a:t>
            </a:r>
            <a:r>
              <a:rPr lang="es-MX" sz="2400" dirty="0">
                <a:solidFill>
                  <a:schemeClr val="bg1"/>
                </a:solidFill>
                <a:latin typeface="Roboto" panose="020B0604020202020204" charset="0"/>
                <a:ea typeface="Roboto" panose="020B0604020202020204" charset="0"/>
              </a:rPr>
              <a:t>: Usada para alinear los ítems del eje secundario (por defecto, el vertical).</a:t>
            </a:r>
          </a:p>
        </p:txBody>
      </p:sp>
    </p:spTree>
    <p:extLst>
      <p:ext uri="{BB962C8B-B14F-4D97-AF65-F5344CB8AC3E}">
        <p14:creationId xmlns:p14="http://schemas.microsoft.com/office/powerpoint/2010/main" val="1791886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180044"/>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592117" y="1386769"/>
            <a:ext cx="11007766" cy="1231106"/>
          </a:xfrm>
          <a:prstGeom prst="rect">
            <a:avLst/>
          </a:prstGeom>
        </p:spPr>
        <p:txBody>
          <a:bodyPr wrap="square">
            <a:spAutoFit/>
          </a:bodyPr>
          <a:lstStyle/>
          <a:p>
            <a:r>
              <a:rPr lang="es-MX" sz="2600" dirty="0">
                <a:solidFill>
                  <a:srgbClr val="00B050"/>
                </a:solidFill>
                <a:latin typeface="Roboto" panose="020B0604020202020204" charset="0"/>
                <a:ea typeface="Roboto" panose="020B0604020202020204" charset="0"/>
              </a:rPr>
              <a:t>Propiedades de alineación: </a:t>
            </a:r>
            <a:endParaRPr lang="es-MX" sz="2600" dirty="0" smtClean="0">
              <a:solidFill>
                <a:srgbClr val="00B050"/>
              </a:solidFill>
              <a:latin typeface="Roboto" panose="020B0604020202020204" charset="0"/>
              <a:ea typeface="Roboto" panose="020B0604020202020204" charset="0"/>
            </a:endParaRPr>
          </a:p>
          <a:p>
            <a:r>
              <a:rPr lang="es-MX" sz="2400" dirty="0">
                <a:solidFill>
                  <a:schemeClr val="bg1"/>
                </a:solidFill>
                <a:latin typeface="Roboto" panose="020B0604020202020204" charset="0"/>
                <a:ea typeface="Roboto" panose="020B0604020202020204" charset="0"/>
              </a:rPr>
              <a:t>La primera propiedad, </a:t>
            </a:r>
            <a:r>
              <a:rPr lang="es-MX" sz="2400" dirty="0" err="1">
                <a:solidFill>
                  <a:srgbClr val="00B050"/>
                </a:solidFill>
                <a:latin typeface="Roboto" panose="020B0604020202020204" charset="0"/>
                <a:ea typeface="Roboto" panose="020B0604020202020204" charset="0"/>
              </a:rPr>
              <a:t>justify-content</a:t>
            </a:r>
            <a:r>
              <a:rPr lang="es-MX" sz="2400" dirty="0">
                <a:solidFill>
                  <a:schemeClr val="bg1"/>
                </a:solidFill>
                <a:latin typeface="Roboto" panose="020B0604020202020204" charset="0"/>
                <a:ea typeface="Roboto" panose="020B0604020202020204" charset="0"/>
              </a:rPr>
              <a:t>, sirve para colocar los ítems de un contenedor mediante una disposición concreta a lo largo del eje principal:</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124" y="2617875"/>
            <a:ext cx="9859751" cy="3458058"/>
          </a:xfrm>
          <a:prstGeom prst="rect">
            <a:avLst/>
          </a:prstGeom>
        </p:spPr>
      </p:pic>
    </p:spTree>
    <p:extLst>
      <p:ext uri="{BB962C8B-B14F-4D97-AF65-F5344CB8AC3E}">
        <p14:creationId xmlns:p14="http://schemas.microsoft.com/office/powerpoint/2010/main" val="1544935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180044"/>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pic>
        <p:nvPicPr>
          <p:cNvPr id="1026" name="Picture 2" descr="A CSS Flexbox Tutorial for Beginners - What It is and How to Use 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941" y="1013144"/>
            <a:ext cx="9009402" cy="506929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13;ged28881af4_0_31"/>
          <p:cNvSpPr txBox="1">
            <a:spLocks/>
          </p:cNvSpPr>
          <p:nvPr/>
        </p:nvSpPr>
        <p:spPr>
          <a:xfrm>
            <a:off x="0" y="3573729"/>
            <a:ext cx="2764942" cy="833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AR" sz="2800" dirty="0" err="1" smtClean="0">
                <a:solidFill>
                  <a:schemeClr val="bg1"/>
                </a:solidFill>
                <a:latin typeface="Roboto"/>
                <a:ea typeface="Roboto"/>
                <a:cs typeface="Roboto"/>
                <a:sym typeface="Roboto"/>
              </a:rPr>
              <a:t>Space-between</a:t>
            </a:r>
            <a:endParaRPr lang="es-AR" sz="2800" dirty="0" smtClean="0">
              <a:solidFill>
                <a:schemeClr val="bg1"/>
              </a:solidFill>
              <a:latin typeface="Roboto"/>
              <a:ea typeface="Roboto"/>
              <a:cs typeface="Roboto"/>
              <a:sym typeface="Roboto"/>
            </a:endParaRPr>
          </a:p>
        </p:txBody>
      </p:sp>
      <p:sp>
        <p:nvSpPr>
          <p:cNvPr id="7" name="Google Shape;113;ged28881af4_0_31"/>
          <p:cNvSpPr txBox="1">
            <a:spLocks/>
          </p:cNvSpPr>
          <p:nvPr/>
        </p:nvSpPr>
        <p:spPr>
          <a:xfrm>
            <a:off x="-2" y="1833411"/>
            <a:ext cx="2764942" cy="833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AR" sz="2800" dirty="0" smtClean="0">
                <a:solidFill>
                  <a:schemeClr val="bg1"/>
                </a:solidFill>
                <a:latin typeface="Roboto"/>
                <a:ea typeface="Roboto"/>
                <a:cs typeface="Roboto"/>
                <a:sym typeface="Roboto"/>
              </a:rPr>
              <a:t>Flex-</a:t>
            </a:r>
            <a:r>
              <a:rPr lang="es-AR" sz="2800" dirty="0" err="1" smtClean="0">
                <a:solidFill>
                  <a:schemeClr val="bg1"/>
                </a:solidFill>
                <a:latin typeface="Roboto"/>
                <a:ea typeface="Roboto"/>
                <a:cs typeface="Roboto"/>
                <a:sym typeface="Roboto"/>
              </a:rPr>
              <a:t>end</a:t>
            </a:r>
            <a:endParaRPr lang="es-AR" sz="2800" dirty="0" smtClean="0">
              <a:solidFill>
                <a:schemeClr val="bg1"/>
              </a:solidFill>
              <a:latin typeface="Roboto"/>
              <a:ea typeface="Roboto"/>
              <a:cs typeface="Roboto"/>
              <a:sym typeface="Roboto"/>
            </a:endParaRPr>
          </a:p>
        </p:txBody>
      </p:sp>
      <p:sp>
        <p:nvSpPr>
          <p:cNvPr id="8" name="Google Shape;113;ged28881af4_0_31"/>
          <p:cNvSpPr txBox="1">
            <a:spLocks/>
          </p:cNvSpPr>
          <p:nvPr/>
        </p:nvSpPr>
        <p:spPr>
          <a:xfrm>
            <a:off x="-2" y="2663491"/>
            <a:ext cx="2764942" cy="833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AR" sz="2800" dirty="0" smtClean="0">
                <a:solidFill>
                  <a:schemeClr val="bg1"/>
                </a:solidFill>
                <a:latin typeface="Roboto"/>
                <a:ea typeface="Roboto"/>
                <a:cs typeface="Roboto"/>
                <a:sym typeface="Roboto"/>
              </a:rPr>
              <a:t>center</a:t>
            </a:r>
          </a:p>
        </p:txBody>
      </p:sp>
      <p:sp>
        <p:nvSpPr>
          <p:cNvPr id="9" name="Google Shape;113;ged28881af4_0_31"/>
          <p:cNvSpPr txBox="1">
            <a:spLocks/>
          </p:cNvSpPr>
          <p:nvPr/>
        </p:nvSpPr>
        <p:spPr>
          <a:xfrm>
            <a:off x="-2" y="4483967"/>
            <a:ext cx="2764942" cy="833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AR" sz="2800" dirty="0" err="1" smtClean="0">
                <a:solidFill>
                  <a:schemeClr val="bg1"/>
                </a:solidFill>
                <a:latin typeface="Roboto"/>
                <a:ea typeface="Roboto"/>
                <a:cs typeface="Roboto"/>
                <a:sym typeface="Roboto"/>
              </a:rPr>
              <a:t>Space-around</a:t>
            </a:r>
            <a:endParaRPr lang="es-AR" sz="2800" dirty="0" smtClean="0">
              <a:solidFill>
                <a:schemeClr val="bg1"/>
              </a:solidFill>
              <a:latin typeface="Roboto"/>
              <a:ea typeface="Roboto"/>
              <a:cs typeface="Roboto"/>
              <a:sym typeface="Roboto"/>
            </a:endParaRPr>
          </a:p>
        </p:txBody>
      </p:sp>
      <p:sp>
        <p:nvSpPr>
          <p:cNvPr id="10" name="Google Shape;113;ged28881af4_0_31"/>
          <p:cNvSpPr txBox="1">
            <a:spLocks/>
          </p:cNvSpPr>
          <p:nvPr/>
        </p:nvSpPr>
        <p:spPr>
          <a:xfrm>
            <a:off x="0" y="997291"/>
            <a:ext cx="2764942" cy="833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AR" sz="2800" dirty="0" smtClean="0">
                <a:solidFill>
                  <a:schemeClr val="bg1"/>
                </a:solidFill>
                <a:latin typeface="Roboto"/>
                <a:ea typeface="Roboto"/>
                <a:cs typeface="Roboto"/>
                <a:sym typeface="Roboto"/>
              </a:rPr>
              <a:t>Flex-</a:t>
            </a:r>
            <a:r>
              <a:rPr lang="es-AR" sz="2800" dirty="0" err="1" smtClean="0">
                <a:solidFill>
                  <a:schemeClr val="bg1"/>
                </a:solidFill>
                <a:latin typeface="Roboto"/>
                <a:ea typeface="Roboto"/>
                <a:cs typeface="Roboto"/>
                <a:sym typeface="Roboto"/>
              </a:rPr>
              <a:t>start</a:t>
            </a:r>
            <a:endParaRPr lang="es-AR" sz="2800" dirty="0" smtClean="0">
              <a:solidFill>
                <a:schemeClr val="bg1"/>
              </a:solidFill>
              <a:latin typeface="Roboto"/>
              <a:ea typeface="Roboto"/>
              <a:cs typeface="Roboto"/>
              <a:sym typeface="Roboto"/>
            </a:endParaRPr>
          </a:p>
        </p:txBody>
      </p:sp>
      <p:sp>
        <p:nvSpPr>
          <p:cNvPr id="11" name="Google Shape;113;ged28881af4_0_31"/>
          <p:cNvSpPr txBox="1">
            <a:spLocks/>
          </p:cNvSpPr>
          <p:nvPr/>
        </p:nvSpPr>
        <p:spPr>
          <a:xfrm>
            <a:off x="-2" y="5317067"/>
            <a:ext cx="2764942" cy="833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AR" sz="2800" dirty="0" err="1" smtClean="0">
                <a:solidFill>
                  <a:schemeClr val="bg1"/>
                </a:solidFill>
                <a:latin typeface="Roboto"/>
                <a:ea typeface="Roboto"/>
                <a:cs typeface="Roboto"/>
                <a:sym typeface="Roboto"/>
              </a:rPr>
              <a:t>Space-evenly</a:t>
            </a:r>
            <a:endParaRPr lang="es-AR" sz="2800" dirty="0" smtClean="0">
              <a:solidFill>
                <a:schemeClr val="bg1"/>
              </a:solidFill>
              <a:latin typeface="Roboto"/>
              <a:ea typeface="Roboto"/>
              <a:cs typeface="Roboto"/>
              <a:sym typeface="Roboto"/>
            </a:endParaRPr>
          </a:p>
        </p:txBody>
      </p:sp>
      <p:sp>
        <p:nvSpPr>
          <p:cNvPr id="4" name="Rectángulo 3"/>
          <p:cNvSpPr/>
          <p:nvPr/>
        </p:nvSpPr>
        <p:spPr>
          <a:xfrm>
            <a:off x="361718" y="325548"/>
            <a:ext cx="2403222" cy="523220"/>
          </a:xfrm>
          <a:prstGeom prst="rect">
            <a:avLst/>
          </a:prstGeom>
        </p:spPr>
        <p:txBody>
          <a:bodyPr wrap="none">
            <a:spAutoFit/>
          </a:bodyPr>
          <a:lstStyle/>
          <a:p>
            <a:r>
              <a:rPr lang="en-US" sz="2800" u="sng" dirty="0">
                <a:solidFill>
                  <a:srgbClr val="00B050"/>
                </a:solidFill>
              </a:rPr>
              <a:t>justify-content</a:t>
            </a:r>
          </a:p>
        </p:txBody>
      </p:sp>
    </p:spTree>
    <p:extLst>
      <p:ext uri="{BB962C8B-B14F-4D97-AF65-F5344CB8AC3E}">
        <p14:creationId xmlns:p14="http://schemas.microsoft.com/office/powerpoint/2010/main" val="4157669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180044"/>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592117" y="894773"/>
            <a:ext cx="11007766" cy="2523768"/>
          </a:xfrm>
          <a:prstGeom prst="rect">
            <a:avLst/>
          </a:prstGeom>
        </p:spPr>
        <p:txBody>
          <a:bodyPr wrap="square">
            <a:spAutoFit/>
          </a:bodyPr>
          <a:lstStyle/>
          <a:p>
            <a:r>
              <a:rPr lang="es-MX" sz="2600" dirty="0">
                <a:solidFill>
                  <a:srgbClr val="00B050"/>
                </a:solidFill>
                <a:latin typeface="Roboto" panose="020B0604020202020204" charset="0"/>
                <a:ea typeface="Roboto" panose="020B0604020202020204" charset="0"/>
              </a:rPr>
              <a:t>Propiedades de </a:t>
            </a:r>
            <a:r>
              <a:rPr lang="es-MX" sz="2600" dirty="0" smtClean="0">
                <a:solidFill>
                  <a:srgbClr val="00B050"/>
                </a:solidFill>
                <a:latin typeface="Roboto" panose="020B0604020202020204" charset="0"/>
                <a:ea typeface="Roboto" panose="020B0604020202020204" charset="0"/>
              </a:rPr>
              <a:t>alineación (</a:t>
            </a:r>
            <a:r>
              <a:rPr lang="es-MX" sz="2600" dirty="0" err="1" smtClean="0">
                <a:solidFill>
                  <a:srgbClr val="00B050"/>
                </a:solidFill>
                <a:latin typeface="Roboto" panose="020B0604020202020204" charset="0"/>
                <a:ea typeface="Roboto" panose="020B0604020202020204" charset="0"/>
              </a:rPr>
              <a:t>align</a:t>
            </a:r>
            <a:r>
              <a:rPr lang="es-MX" sz="2600" dirty="0" smtClean="0">
                <a:solidFill>
                  <a:srgbClr val="00B050"/>
                </a:solidFill>
                <a:latin typeface="Roboto" panose="020B0604020202020204" charset="0"/>
                <a:ea typeface="Roboto" panose="020B0604020202020204" charset="0"/>
              </a:rPr>
              <a:t>-ítems): </a:t>
            </a:r>
          </a:p>
          <a:p>
            <a:r>
              <a:rPr lang="es-MX" sz="2200" dirty="0">
                <a:solidFill>
                  <a:schemeClr val="bg1"/>
                </a:solidFill>
                <a:latin typeface="Roboto" panose="020B0604020202020204" charset="0"/>
                <a:ea typeface="Roboto" panose="020B0604020202020204" charset="0"/>
              </a:rPr>
              <a:t>La otra propiedad importante de este apartado es </a:t>
            </a:r>
            <a:r>
              <a:rPr lang="es-MX" sz="2200" dirty="0" err="1">
                <a:solidFill>
                  <a:schemeClr val="bg1"/>
                </a:solidFill>
                <a:latin typeface="Roboto" panose="020B0604020202020204" charset="0"/>
                <a:ea typeface="Roboto" panose="020B0604020202020204" charset="0"/>
              </a:rPr>
              <a:t>align-items</a:t>
            </a:r>
            <a:r>
              <a:rPr lang="es-MX" sz="2200" dirty="0">
                <a:solidFill>
                  <a:schemeClr val="bg1"/>
                </a:solidFill>
                <a:latin typeface="Roboto" panose="020B0604020202020204" charset="0"/>
                <a:ea typeface="Roboto" panose="020B0604020202020204" charset="0"/>
              </a:rPr>
              <a:t>, que se encarga de alinear los ítems en el eje secundario del contenedor. Hay que tener cuidado de no confundir </a:t>
            </a:r>
            <a:r>
              <a:rPr lang="es-MX" sz="2200" dirty="0" err="1">
                <a:solidFill>
                  <a:schemeClr val="bg1"/>
                </a:solidFill>
                <a:latin typeface="Roboto" panose="020B0604020202020204" charset="0"/>
                <a:ea typeface="Roboto" panose="020B0604020202020204" charset="0"/>
              </a:rPr>
              <a:t>align-content</a:t>
            </a:r>
            <a:r>
              <a:rPr lang="es-MX" sz="2200" dirty="0">
                <a:solidFill>
                  <a:schemeClr val="bg1"/>
                </a:solidFill>
                <a:latin typeface="Roboto" panose="020B0604020202020204" charset="0"/>
                <a:ea typeface="Roboto" panose="020B0604020202020204" charset="0"/>
              </a:rPr>
              <a:t> con </a:t>
            </a:r>
            <a:r>
              <a:rPr lang="es-MX" sz="2200" dirty="0" err="1">
                <a:solidFill>
                  <a:schemeClr val="bg1"/>
                </a:solidFill>
                <a:latin typeface="Roboto" panose="020B0604020202020204" charset="0"/>
                <a:ea typeface="Roboto" panose="020B0604020202020204" charset="0"/>
              </a:rPr>
              <a:t>align-items</a:t>
            </a:r>
            <a:r>
              <a:rPr lang="es-MX" sz="2200" dirty="0">
                <a:solidFill>
                  <a:schemeClr val="bg1"/>
                </a:solidFill>
                <a:latin typeface="Roboto" panose="020B0604020202020204" charset="0"/>
                <a:ea typeface="Roboto" panose="020B0604020202020204" charset="0"/>
              </a:rPr>
              <a:t>, puesto que el primero actúa sobre cada una de las líneas de un contenedor </a:t>
            </a:r>
            <a:r>
              <a:rPr lang="es-MX" sz="2200" dirty="0" err="1">
                <a:solidFill>
                  <a:schemeClr val="bg1"/>
                </a:solidFill>
                <a:latin typeface="Roboto" panose="020B0604020202020204" charset="0"/>
                <a:ea typeface="Roboto" panose="020B0604020202020204" charset="0"/>
              </a:rPr>
              <a:t>multilinea</a:t>
            </a:r>
            <a:r>
              <a:rPr lang="es-MX" sz="2200" dirty="0">
                <a:solidFill>
                  <a:schemeClr val="bg1"/>
                </a:solidFill>
                <a:latin typeface="Roboto" panose="020B0604020202020204" charset="0"/>
                <a:ea typeface="Roboto" panose="020B0604020202020204" charset="0"/>
              </a:rPr>
              <a:t> (no tiene efecto sobre contenedores de una sola línea), mientras que </a:t>
            </a:r>
            <a:r>
              <a:rPr lang="es-MX" sz="2200" dirty="0" err="1">
                <a:solidFill>
                  <a:schemeClr val="bg1"/>
                </a:solidFill>
                <a:latin typeface="Roboto" panose="020B0604020202020204" charset="0"/>
                <a:ea typeface="Roboto" panose="020B0604020202020204" charset="0"/>
              </a:rPr>
              <a:t>align-items</a:t>
            </a:r>
            <a:r>
              <a:rPr lang="es-MX" sz="2200" dirty="0">
                <a:solidFill>
                  <a:schemeClr val="bg1"/>
                </a:solidFill>
                <a:latin typeface="Roboto" panose="020B0604020202020204" charset="0"/>
                <a:ea typeface="Roboto" panose="020B0604020202020204" charset="0"/>
              </a:rPr>
              <a:t> lo hace sobre la línea actual. Los valores que puede tomar son los siguientes:</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414" y="3389070"/>
            <a:ext cx="9831172" cy="2934109"/>
          </a:xfrm>
          <a:prstGeom prst="rect">
            <a:avLst/>
          </a:prstGeom>
        </p:spPr>
      </p:pic>
    </p:spTree>
    <p:extLst>
      <p:ext uri="{BB962C8B-B14F-4D97-AF65-F5344CB8AC3E}">
        <p14:creationId xmlns:p14="http://schemas.microsoft.com/office/powerpoint/2010/main" val="2791571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180044"/>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592117" y="1338118"/>
            <a:ext cx="11007766" cy="3539430"/>
          </a:xfrm>
          <a:prstGeom prst="rect">
            <a:avLst/>
          </a:prstGeom>
        </p:spPr>
        <p:txBody>
          <a:bodyPr wrap="square">
            <a:spAutoFit/>
          </a:bodyPr>
          <a:lstStyle/>
          <a:p>
            <a:r>
              <a:rPr lang="es-MX" sz="2600" dirty="0">
                <a:solidFill>
                  <a:srgbClr val="00B050"/>
                </a:solidFill>
                <a:latin typeface="Roboto" panose="020B0604020202020204" charset="0"/>
                <a:ea typeface="Roboto" panose="020B0604020202020204" charset="0"/>
              </a:rPr>
              <a:t>Propiedades de </a:t>
            </a:r>
            <a:r>
              <a:rPr lang="es-MX" sz="2600" dirty="0" smtClean="0">
                <a:solidFill>
                  <a:srgbClr val="00B050"/>
                </a:solidFill>
                <a:latin typeface="Roboto" panose="020B0604020202020204" charset="0"/>
                <a:ea typeface="Roboto" panose="020B0604020202020204" charset="0"/>
              </a:rPr>
              <a:t>alineación (</a:t>
            </a:r>
            <a:r>
              <a:rPr lang="es-MX" sz="2600" dirty="0" err="1" smtClean="0">
                <a:solidFill>
                  <a:srgbClr val="00B050"/>
                </a:solidFill>
                <a:latin typeface="Roboto" panose="020B0604020202020204" charset="0"/>
                <a:ea typeface="Roboto" panose="020B0604020202020204" charset="0"/>
              </a:rPr>
              <a:t>align-self</a:t>
            </a:r>
            <a:r>
              <a:rPr lang="es-MX" sz="2600" dirty="0" smtClean="0">
                <a:solidFill>
                  <a:srgbClr val="00B050"/>
                </a:solidFill>
                <a:latin typeface="Roboto" panose="020B0604020202020204" charset="0"/>
                <a:ea typeface="Roboto" panose="020B0604020202020204" charset="0"/>
              </a:rPr>
              <a:t>): </a:t>
            </a:r>
          </a:p>
          <a:p>
            <a:r>
              <a:rPr lang="es-MX" sz="2200" dirty="0">
                <a:solidFill>
                  <a:schemeClr val="bg1"/>
                </a:solidFill>
                <a:latin typeface="Roboto" panose="020B0604020202020204" charset="0"/>
                <a:ea typeface="Roboto" panose="020B0604020202020204" charset="0"/>
              </a:rPr>
              <a:t>Por otro lado, la propiedad </a:t>
            </a:r>
            <a:r>
              <a:rPr lang="es-MX" sz="2200" dirty="0" err="1">
                <a:solidFill>
                  <a:schemeClr val="bg1"/>
                </a:solidFill>
                <a:latin typeface="Roboto" panose="020B0604020202020204" charset="0"/>
                <a:ea typeface="Roboto" panose="020B0604020202020204" charset="0"/>
              </a:rPr>
              <a:t>align-self</a:t>
            </a:r>
            <a:r>
              <a:rPr lang="es-MX" sz="2200" dirty="0">
                <a:solidFill>
                  <a:schemeClr val="bg1"/>
                </a:solidFill>
                <a:latin typeface="Roboto" panose="020B0604020202020204" charset="0"/>
                <a:ea typeface="Roboto" panose="020B0604020202020204" charset="0"/>
              </a:rPr>
              <a:t> actúa exactamente igual que </a:t>
            </a:r>
            <a:r>
              <a:rPr lang="es-MX" sz="2200" dirty="0" err="1">
                <a:solidFill>
                  <a:schemeClr val="bg1"/>
                </a:solidFill>
                <a:latin typeface="Roboto" panose="020B0604020202020204" charset="0"/>
                <a:ea typeface="Roboto" panose="020B0604020202020204" charset="0"/>
              </a:rPr>
              <a:t>align-items</a:t>
            </a:r>
            <a:r>
              <a:rPr lang="es-MX" sz="2200" dirty="0">
                <a:solidFill>
                  <a:schemeClr val="bg1"/>
                </a:solidFill>
                <a:latin typeface="Roboto" panose="020B0604020202020204" charset="0"/>
                <a:ea typeface="Roboto" panose="020B0604020202020204" charset="0"/>
              </a:rPr>
              <a:t>, sin embargo es la primera propiedad de </a:t>
            </a:r>
            <a:r>
              <a:rPr lang="es-MX" sz="2200" dirty="0" err="1">
                <a:solidFill>
                  <a:schemeClr val="bg1"/>
                </a:solidFill>
                <a:latin typeface="Roboto" panose="020B0604020202020204" charset="0"/>
                <a:ea typeface="Roboto" panose="020B0604020202020204" charset="0"/>
              </a:rPr>
              <a:t>flexbox</a:t>
            </a:r>
            <a:r>
              <a:rPr lang="es-MX" sz="2200" dirty="0">
                <a:solidFill>
                  <a:schemeClr val="bg1"/>
                </a:solidFill>
                <a:latin typeface="Roboto" panose="020B0604020202020204" charset="0"/>
                <a:ea typeface="Roboto" panose="020B0604020202020204" charset="0"/>
              </a:rPr>
              <a:t> que vemos que se utiliza sobre un ítem hijo específico y no sobre el elemento contenedor. Salvo por este detalle, funciona exactamente igual que </a:t>
            </a:r>
            <a:r>
              <a:rPr lang="es-MX" sz="2200" dirty="0" err="1">
                <a:solidFill>
                  <a:schemeClr val="bg1"/>
                </a:solidFill>
                <a:latin typeface="Roboto" panose="020B0604020202020204" charset="0"/>
                <a:ea typeface="Roboto" panose="020B0604020202020204" charset="0"/>
              </a:rPr>
              <a:t>align-items</a:t>
            </a:r>
            <a:r>
              <a:rPr lang="es-MX" sz="2200" dirty="0">
                <a:solidFill>
                  <a:schemeClr val="bg1"/>
                </a:solidFill>
                <a:latin typeface="Roboto" panose="020B0604020202020204" charset="0"/>
                <a:ea typeface="Roboto" panose="020B0604020202020204" charset="0"/>
              </a:rPr>
              <a:t>.</a:t>
            </a:r>
          </a:p>
          <a:p>
            <a:endParaRPr lang="es-MX" sz="2200" dirty="0">
              <a:solidFill>
                <a:schemeClr val="bg1"/>
              </a:solidFill>
              <a:latin typeface="Roboto" panose="020B0604020202020204" charset="0"/>
              <a:ea typeface="Roboto" panose="020B0604020202020204" charset="0"/>
            </a:endParaRPr>
          </a:p>
          <a:p>
            <a:r>
              <a:rPr lang="es-MX" sz="2200" dirty="0">
                <a:solidFill>
                  <a:schemeClr val="bg1"/>
                </a:solidFill>
                <a:latin typeface="Roboto" panose="020B0604020202020204" charset="0"/>
                <a:ea typeface="Roboto" panose="020B0604020202020204" charset="0"/>
              </a:rPr>
              <a:t>Gracias a ese detalle, </a:t>
            </a:r>
            <a:r>
              <a:rPr lang="es-MX" sz="2200" dirty="0" err="1">
                <a:solidFill>
                  <a:schemeClr val="bg1"/>
                </a:solidFill>
                <a:latin typeface="Roboto" panose="020B0604020202020204" charset="0"/>
                <a:ea typeface="Roboto" panose="020B0604020202020204" charset="0"/>
              </a:rPr>
              <a:t>align-self</a:t>
            </a:r>
            <a:r>
              <a:rPr lang="es-MX" sz="2200" dirty="0">
                <a:solidFill>
                  <a:schemeClr val="bg1"/>
                </a:solidFill>
                <a:latin typeface="Roboto" panose="020B0604020202020204" charset="0"/>
                <a:ea typeface="Roboto" panose="020B0604020202020204" charset="0"/>
              </a:rPr>
              <a:t> nos permite cambiar el comportamiento de </a:t>
            </a:r>
            <a:r>
              <a:rPr lang="es-MX" sz="2200" dirty="0" err="1">
                <a:solidFill>
                  <a:schemeClr val="bg1"/>
                </a:solidFill>
                <a:latin typeface="Roboto" panose="020B0604020202020204" charset="0"/>
                <a:ea typeface="Roboto" panose="020B0604020202020204" charset="0"/>
              </a:rPr>
              <a:t>align-items</a:t>
            </a:r>
            <a:r>
              <a:rPr lang="es-MX" sz="2200" dirty="0">
                <a:solidFill>
                  <a:schemeClr val="bg1"/>
                </a:solidFill>
                <a:latin typeface="Roboto" panose="020B0604020202020204" charset="0"/>
                <a:ea typeface="Roboto" panose="020B0604020202020204" charset="0"/>
              </a:rPr>
              <a:t> y </a:t>
            </a:r>
            <a:r>
              <a:rPr lang="es-MX" sz="2200" dirty="0" err="1">
                <a:solidFill>
                  <a:schemeClr val="bg1"/>
                </a:solidFill>
                <a:latin typeface="Roboto" panose="020B0604020202020204" charset="0"/>
                <a:ea typeface="Roboto" panose="020B0604020202020204" charset="0"/>
              </a:rPr>
              <a:t>sobreescribirlo</a:t>
            </a:r>
            <a:r>
              <a:rPr lang="es-MX" sz="2200" dirty="0">
                <a:solidFill>
                  <a:schemeClr val="bg1"/>
                </a:solidFill>
                <a:latin typeface="Roboto" panose="020B0604020202020204" charset="0"/>
                <a:ea typeface="Roboto" panose="020B0604020202020204" charset="0"/>
              </a:rPr>
              <a:t> con comportamientos específicos para ítems concretos que no queremos que se comporten igual que el resto. La propiedad puede tomar los siguientes valores:</a:t>
            </a:r>
          </a:p>
        </p:txBody>
      </p:sp>
    </p:spTree>
    <p:extLst>
      <p:ext uri="{BB962C8B-B14F-4D97-AF65-F5344CB8AC3E}">
        <p14:creationId xmlns:p14="http://schemas.microsoft.com/office/powerpoint/2010/main" val="1415010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180044"/>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35" y="1995054"/>
            <a:ext cx="11664329" cy="4038958"/>
          </a:xfrm>
          <a:prstGeom prst="rect">
            <a:avLst/>
          </a:prstGeom>
        </p:spPr>
      </p:pic>
      <p:sp>
        <p:nvSpPr>
          <p:cNvPr id="4" name="Rectángulo 3"/>
          <p:cNvSpPr/>
          <p:nvPr/>
        </p:nvSpPr>
        <p:spPr>
          <a:xfrm>
            <a:off x="263835" y="1242489"/>
            <a:ext cx="6407523" cy="523220"/>
          </a:xfrm>
          <a:prstGeom prst="rect">
            <a:avLst/>
          </a:prstGeom>
        </p:spPr>
        <p:txBody>
          <a:bodyPr wrap="none">
            <a:spAutoFit/>
          </a:bodyPr>
          <a:lstStyle/>
          <a:p>
            <a:r>
              <a:rPr lang="en-US" sz="2800" dirty="0" err="1">
                <a:solidFill>
                  <a:srgbClr val="00B050"/>
                </a:solidFill>
              </a:rPr>
              <a:t>Propiedades</a:t>
            </a:r>
            <a:r>
              <a:rPr lang="en-US" sz="2800" dirty="0">
                <a:solidFill>
                  <a:srgbClr val="00B050"/>
                </a:solidFill>
              </a:rPr>
              <a:t> de </a:t>
            </a:r>
            <a:r>
              <a:rPr lang="en-US" sz="2800" dirty="0" err="1">
                <a:solidFill>
                  <a:srgbClr val="00B050"/>
                </a:solidFill>
              </a:rPr>
              <a:t>alineación</a:t>
            </a:r>
            <a:r>
              <a:rPr lang="en-US" sz="2800" dirty="0">
                <a:solidFill>
                  <a:srgbClr val="00B050"/>
                </a:solidFill>
              </a:rPr>
              <a:t> (align-self): </a:t>
            </a:r>
          </a:p>
        </p:txBody>
      </p:sp>
    </p:spTree>
    <p:extLst>
      <p:ext uri="{BB962C8B-B14F-4D97-AF65-F5344CB8AC3E}">
        <p14:creationId xmlns:p14="http://schemas.microsoft.com/office/powerpoint/2010/main" val="1640285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180044"/>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592117" y="1338118"/>
            <a:ext cx="11007766" cy="2523768"/>
          </a:xfrm>
          <a:prstGeom prst="rect">
            <a:avLst/>
          </a:prstGeom>
        </p:spPr>
        <p:txBody>
          <a:bodyPr wrap="square">
            <a:spAutoFit/>
          </a:bodyPr>
          <a:lstStyle/>
          <a:p>
            <a:r>
              <a:rPr lang="es-MX" sz="2600" dirty="0" smtClean="0">
                <a:solidFill>
                  <a:srgbClr val="00B050"/>
                </a:solidFill>
                <a:latin typeface="Roboto" panose="020B0604020202020204" charset="0"/>
                <a:ea typeface="Roboto" panose="020B0604020202020204" charset="0"/>
              </a:rPr>
              <a:t>Propiedades de alineación (</a:t>
            </a:r>
            <a:r>
              <a:rPr lang="es-MX" sz="2600" dirty="0" err="1" smtClean="0">
                <a:solidFill>
                  <a:srgbClr val="00B050"/>
                </a:solidFill>
                <a:latin typeface="Roboto" panose="020B0604020202020204" charset="0"/>
                <a:ea typeface="Roboto" panose="020B0604020202020204" charset="0"/>
              </a:rPr>
              <a:t>align-content</a:t>
            </a:r>
            <a:r>
              <a:rPr lang="es-MX" sz="2600" dirty="0" smtClean="0">
                <a:solidFill>
                  <a:srgbClr val="00B050"/>
                </a:solidFill>
                <a:latin typeface="Roboto" panose="020B0604020202020204" charset="0"/>
                <a:ea typeface="Roboto" panose="020B0604020202020204" charset="0"/>
              </a:rPr>
              <a:t>): </a:t>
            </a:r>
          </a:p>
          <a:p>
            <a:r>
              <a:rPr lang="es-MX" sz="2200" dirty="0" smtClean="0">
                <a:solidFill>
                  <a:schemeClr val="bg1"/>
                </a:solidFill>
                <a:latin typeface="Roboto" panose="020B0604020202020204" charset="0"/>
                <a:ea typeface="Roboto" panose="020B0604020202020204" charset="0"/>
              </a:rPr>
              <a:t>Podemos </a:t>
            </a:r>
            <a:r>
              <a:rPr lang="es-MX" sz="2200" dirty="0">
                <a:solidFill>
                  <a:schemeClr val="bg1"/>
                </a:solidFill>
                <a:latin typeface="Roboto" panose="020B0604020202020204" charset="0"/>
                <a:ea typeface="Roboto" panose="020B0604020202020204" charset="0"/>
              </a:rPr>
              <a:t>controlar el alineamiento de los elementos de una caja flexible ( </a:t>
            </a:r>
            <a:r>
              <a:rPr lang="es-MX" sz="2200" dirty="0" err="1">
                <a:solidFill>
                  <a:schemeClr val="bg1"/>
                </a:solidFill>
                <a:latin typeface="Roboto" panose="020B0604020202020204" charset="0"/>
                <a:ea typeface="Roboto" panose="020B0604020202020204" charset="0"/>
              </a:rPr>
              <a:t>flexbox</a:t>
            </a:r>
            <a:r>
              <a:rPr lang="es-MX" sz="2200" dirty="0">
                <a:solidFill>
                  <a:schemeClr val="bg1"/>
                </a:solidFill>
                <a:latin typeface="Roboto" panose="020B0604020202020204" charset="0"/>
                <a:ea typeface="Roboto" panose="020B0604020202020204" charset="0"/>
              </a:rPr>
              <a:t> ) a lo largo de su eje </a:t>
            </a:r>
            <a:r>
              <a:rPr lang="es-MX" sz="2200" dirty="0" smtClean="0">
                <a:solidFill>
                  <a:schemeClr val="bg1"/>
                </a:solidFill>
                <a:latin typeface="Roboto" panose="020B0604020202020204" charset="0"/>
                <a:ea typeface="Roboto" panose="020B0604020202020204" charset="0"/>
              </a:rPr>
              <a:t>principal </a:t>
            </a:r>
            <a:r>
              <a:rPr lang="es-MX" sz="2200" dirty="0">
                <a:solidFill>
                  <a:schemeClr val="bg1"/>
                </a:solidFill>
                <a:latin typeface="Roboto" panose="020B0604020202020204" charset="0"/>
                <a:ea typeface="Roboto" panose="020B0604020202020204" charset="0"/>
              </a:rPr>
              <a:t>con </a:t>
            </a:r>
            <a:r>
              <a:rPr lang="es-MX" sz="2200" dirty="0" err="1" smtClean="0">
                <a:solidFill>
                  <a:schemeClr val="bg1"/>
                </a:solidFill>
                <a:latin typeface="Roboto" panose="020B0604020202020204" charset="0"/>
                <a:ea typeface="Roboto" panose="020B0604020202020204" charset="0"/>
              </a:rPr>
              <a:t>justify-content</a:t>
            </a:r>
            <a:r>
              <a:rPr lang="es-MX" sz="2200" dirty="0" smtClean="0">
                <a:solidFill>
                  <a:schemeClr val="bg1"/>
                </a:solidFill>
                <a:latin typeface="Roboto" panose="020B0604020202020204" charset="0"/>
                <a:ea typeface="Roboto" panose="020B0604020202020204" charset="0"/>
              </a:rPr>
              <a:t> </a:t>
            </a:r>
            <a:r>
              <a:rPr lang="es-MX" sz="2200" dirty="0">
                <a:solidFill>
                  <a:schemeClr val="bg1"/>
                </a:solidFill>
                <a:latin typeface="Roboto" panose="020B0604020202020204" charset="0"/>
                <a:ea typeface="Roboto" panose="020B0604020202020204" charset="0"/>
              </a:rPr>
              <a:t>o a lo largo de su eje </a:t>
            </a:r>
            <a:r>
              <a:rPr lang="es-MX" sz="2200" dirty="0" smtClean="0">
                <a:solidFill>
                  <a:schemeClr val="bg1"/>
                </a:solidFill>
                <a:latin typeface="Roboto" panose="020B0604020202020204" charset="0"/>
                <a:ea typeface="Roboto" panose="020B0604020202020204" charset="0"/>
              </a:rPr>
              <a:t>transversal </a:t>
            </a:r>
            <a:r>
              <a:rPr lang="es-MX" sz="2200" dirty="0">
                <a:solidFill>
                  <a:schemeClr val="bg1"/>
                </a:solidFill>
                <a:latin typeface="Roboto" panose="020B0604020202020204" charset="0"/>
                <a:ea typeface="Roboto" panose="020B0604020202020204" charset="0"/>
              </a:rPr>
              <a:t>con </a:t>
            </a:r>
            <a:r>
              <a:rPr lang="es-MX" sz="2200" dirty="0" err="1" smtClean="0">
                <a:solidFill>
                  <a:schemeClr val="bg1"/>
                </a:solidFill>
                <a:latin typeface="Roboto" panose="020B0604020202020204" charset="0"/>
                <a:ea typeface="Roboto" panose="020B0604020202020204" charset="0"/>
              </a:rPr>
              <a:t>align-items</a:t>
            </a:r>
            <a:r>
              <a:rPr lang="es-MX" sz="2200" dirty="0" smtClean="0">
                <a:solidFill>
                  <a:schemeClr val="bg1"/>
                </a:solidFill>
                <a:latin typeface="Roboto" panose="020B0604020202020204" charset="0"/>
                <a:ea typeface="Roboto" panose="020B0604020202020204" charset="0"/>
              </a:rPr>
              <a:t>.</a:t>
            </a:r>
            <a:endParaRPr lang="es-MX" sz="2200" dirty="0">
              <a:solidFill>
                <a:schemeClr val="bg1"/>
              </a:solidFill>
              <a:latin typeface="Roboto" panose="020B0604020202020204" charset="0"/>
              <a:ea typeface="Roboto" panose="020B0604020202020204" charset="0"/>
            </a:endParaRPr>
          </a:p>
          <a:p>
            <a:r>
              <a:rPr lang="es-MX" sz="2200" dirty="0">
                <a:solidFill>
                  <a:schemeClr val="bg1"/>
                </a:solidFill>
                <a:latin typeface="Roboto" panose="020B0604020202020204" charset="0"/>
                <a:ea typeface="Roboto" panose="020B0604020202020204" charset="0"/>
              </a:rPr>
              <a:t>Pero, a veces, los elementos de la caja </a:t>
            </a:r>
            <a:r>
              <a:rPr lang="es-MX" sz="2200" dirty="0" err="1">
                <a:solidFill>
                  <a:schemeClr val="bg1"/>
                </a:solidFill>
                <a:latin typeface="Roboto" panose="020B0604020202020204" charset="0"/>
                <a:ea typeface="Roboto" panose="020B0604020202020204" charset="0"/>
              </a:rPr>
              <a:t>flex</a:t>
            </a:r>
            <a:r>
              <a:rPr lang="es-MX" sz="2200" dirty="0">
                <a:solidFill>
                  <a:schemeClr val="bg1"/>
                </a:solidFill>
                <a:latin typeface="Roboto" panose="020B0604020202020204" charset="0"/>
                <a:ea typeface="Roboto" panose="020B0604020202020204" charset="0"/>
              </a:rPr>
              <a:t> pueden ocupar varias </a:t>
            </a:r>
            <a:r>
              <a:rPr lang="es-MX" sz="2200" dirty="0" smtClean="0">
                <a:solidFill>
                  <a:schemeClr val="bg1"/>
                </a:solidFill>
                <a:latin typeface="Roboto" panose="020B0604020202020204" charset="0"/>
                <a:ea typeface="Roboto" panose="020B0604020202020204" charset="0"/>
              </a:rPr>
              <a:t>líneas. </a:t>
            </a:r>
            <a:r>
              <a:rPr lang="es-MX" sz="2200" dirty="0">
                <a:solidFill>
                  <a:schemeClr val="bg1"/>
                </a:solidFill>
                <a:latin typeface="Roboto" panose="020B0604020202020204" charset="0"/>
                <a:ea typeface="Roboto" panose="020B0604020202020204" charset="0"/>
              </a:rPr>
              <a:t>En este caso podemos controlar el alineamiento de los elementos </a:t>
            </a:r>
            <a:r>
              <a:rPr lang="es-MX" sz="2200" dirty="0" err="1">
                <a:solidFill>
                  <a:schemeClr val="bg1"/>
                </a:solidFill>
                <a:latin typeface="Roboto" panose="020B0604020202020204" charset="0"/>
                <a:ea typeface="Roboto" panose="020B0604020202020204" charset="0"/>
              </a:rPr>
              <a:t>flex</a:t>
            </a:r>
            <a:r>
              <a:rPr lang="es-MX" sz="2200" dirty="0">
                <a:solidFill>
                  <a:schemeClr val="bg1"/>
                </a:solidFill>
                <a:latin typeface="Roboto" panose="020B0604020202020204" charset="0"/>
                <a:ea typeface="Roboto" panose="020B0604020202020204" charset="0"/>
              </a:rPr>
              <a:t> utilizando la propiedad </a:t>
            </a:r>
            <a:r>
              <a:rPr lang="es-MX" sz="2200" dirty="0" err="1">
                <a:solidFill>
                  <a:schemeClr val="bg1"/>
                </a:solidFill>
                <a:latin typeface="Roboto" panose="020B0604020202020204" charset="0"/>
                <a:ea typeface="Roboto" panose="020B0604020202020204" charset="0"/>
              </a:rPr>
              <a:t>align-content</a:t>
            </a:r>
            <a:r>
              <a:rPr lang="es-MX" sz="2200" dirty="0">
                <a:solidFill>
                  <a:schemeClr val="bg1"/>
                </a:solidFill>
                <a:latin typeface="Roboto" panose="020B0604020202020204" charset="0"/>
                <a:ea typeface="Roboto" panose="020B0604020202020204" charset="0"/>
              </a:rPr>
              <a:t>.</a:t>
            </a:r>
          </a:p>
        </p:txBody>
      </p:sp>
    </p:spTree>
    <p:extLst>
      <p:ext uri="{BB962C8B-B14F-4D97-AF65-F5344CB8AC3E}">
        <p14:creationId xmlns:p14="http://schemas.microsoft.com/office/powerpoint/2010/main" val="506763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180044"/>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592117" y="1338118"/>
            <a:ext cx="11007766" cy="492443"/>
          </a:xfrm>
          <a:prstGeom prst="rect">
            <a:avLst/>
          </a:prstGeom>
        </p:spPr>
        <p:txBody>
          <a:bodyPr wrap="square">
            <a:spAutoFit/>
          </a:bodyPr>
          <a:lstStyle/>
          <a:p>
            <a:pPr algn="ctr"/>
            <a:r>
              <a:rPr lang="es-MX" sz="2600" dirty="0" smtClean="0">
                <a:solidFill>
                  <a:srgbClr val="00B050"/>
                </a:solidFill>
                <a:latin typeface="Roboto" panose="020B0604020202020204" charset="0"/>
                <a:ea typeface="Roboto" panose="020B0604020202020204" charset="0"/>
              </a:rPr>
              <a:t>Propiedades de alineación (</a:t>
            </a:r>
            <a:r>
              <a:rPr lang="es-MX" sz="2600" dirty="0" err="1" smtClean="0">
                <a:solidFill>
                  <a:srgbClr val="00B050"/>
                </a:solidFill>
                <a:latin typeface="Roboto" panose="020B0604020202020204" charset="0"/>
                <a:ea typeface="Roboto" panose="020B0604020202020204" charset="0"/>
              </a:rPr>
              <a:t>align-content</a:t>
            </a:r>
            <a:r>
              <a:rPr lang="es-MX" sz="2600" dirty="0" smtClean="0">
                <a:solidFill>
                  <a:srgbClr val="00B050"/>
                </a:solidFill>
                <a:latin typeface="Roboto" panose="020B0604020202020204" charset="0"/>
                <a:ea typeface="Roboto" panose="020B0604020202020204" charset="0"/>
              </a:rPr>
              <a:t>): </a:t>
            </a:r>
          </a:p>
        </p:txBody>
      </p:sp>
      <p:pic>
        <p:nvPicPr>
          <p:cNvPr id="2050" name="Picture 2" descr="flex align-cont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8533" y="2155535"/>
            <a:ext cx="7034934" cy="377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850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pic>
        <p:nvPicPr>
          <p:cNvPr id="23556" name="Picture 4" descr="Cómo usar flexbox para realizar nuestros diseños con C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1068562"/>
            <a:ext cx="82486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945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110836" y="124626"/>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592117" y="1338118"/>
            <a:ext cx="11007766" cy="1292662"/>
          </a:xfrm>
          <a:prstGeom prst="rect">
            <a:avLst/>
          </a:prstGeom>
        </p:spPr>
        <p:txBody>
          <a:bodyPr wrap="square">
            <a:spAutoFit/>
          </a:bodyPr>
          <a:lstStyle/>
          <a:p>
            <a:pPr algn="ctr"/>
            <a:r>
              <a:rPr lang="es-MX" sz="2600" dirty="0">
                <a:solidFill>
                  <a:srgbClr val="00B050"/>
                </a:solidFill>
                <a:latin typeface="Roboto" panose="020B0604020202020204" charset="0"/>
                <a:ea typeface="Roboto" panose="020B0604020202020204" charset="0"/>
              </a:rPr>
              <a:t>E</a:t>
            </a:r>
            <a:r>
              <a:rPr lang="es-MX" sz="2600" dirty="0" smtClean="0">
                <a:solidFill>
                  <a:srgbClr val="00B050"/>
                </a:solidFill>
                <a:latin typeface="Roboto" panose="020B0604020202020204" charset="0"/>
                <a:ea typeface="Roboto" panose="020B0604020202020204" charset="0"/>
              </a:rPr>
              <a:t>spacios, </a:t>
            </a:r>
            <a:r>
              <a:rPr lang="es-MX" sz="2600" dirty="0">
                <a:solidFill>
                  <a:srgbClr val="00B050"/>
                </a:solidFill>
                <a:latin typeface="Roboto" panose="020B0604020202020204" charset="0"/>
                <a:ea typeface="Roboto" panose="020B0604020202020204" charset="0"/>
              </a:rPr>
              <a:t>espacio entre filas, espacio entre </a:t>
            </a:r>
            <a:r>
              <a:rPr lang="es-MX" sz="2600" dirty="0" smtClean="0">
                <a:solidFill>
                  <a:srgbClr val="00B050"/>
                </a:solidFill>
                <a:latin typeface="Roboto" panose="020B0604020202020204" charset="0"/>
                <a:ea typeface="Roboto" panose="020B0604020202020204" charset="0"/>
              </a:rPr>
              <a:t>columnas</a:t>
            </a:r>
          </a:p>
          <a:p>
            <a:pPr algn="ctr"/>
            <a:endParaRPr lang="es-MX" sz="2600" dirty="0" smtClean="0">
              <a:solidFill>
                <a:srgbClr val="00B050"/>
              </a:solidFill>
              <a:latin typeface="Roboto" panose="020B0604020202020204" charset="0"/>
              <a:ea typeface="Roboto" panose="020B0604020202020204" charset="0"/>
            </a:endParaRPr>
          </a:p>
          <a:p>
            <a:pPr algn="ctr"/>
            <a:r>
              <a:rPr lang="es-MX" sz="2600" dirty="0" smtClean="0">
                <a:solidFill>
                  <a:schemeClr val="bg1"/>
                </a:solidFill>
                <a:latin typeface="Roboto" panose="020B0604020202020204" charset="0"/>
                <a:ea typeface="Roboto" panose="020B0604020202020204" charset="0"/>
              </a:rPr>
              <a:t>La propiedad gap se utiliza para generar espacios entre filas y columnas</a:t>
            </a:r>
          </a:p>
        </p:txBody>
      </p:sp>
      <p:pic>
        <p:nvPicPr>
          <p:cNvPr id="8" name="Imagen 7"/>
          <p:cNvPicPr>
            <a:picLocks noChangeAspect="1"/>
          </p:cNvPicPr>
          <p:nvPr/>
        </p:nvPicPr>
        <p:blipFill rotWithShape="1">
          <a:blip r:embed="rId3">
            <a:extLst>
              <a:ext uri="{28A0092B-C50C-407E-A947-70E740481C1C}">
                <a14:useLocalDpi xmlns:a14="http://schemas.microsoft.com/office/drawing/2010/main" val="0"/>
              </a:ext>
            </a:extLst>
          </a:blip>
          <a:srcRect t="62944"/>
          <a:stretch/>
        </p:blipFill>
        <p:spPr>
          <a:xfrm>
            <a:off x="6208568" y="4270685"/>
            <a:ext cx="4667250" cy="2117739"/>
          </a:xfrm>
          <a:prstGeom prst="rect">
            <a:avLst/>
          </a:prstGeom>
        </p:spPr>
      </p:pic>
      <p:pic>
        <p:nvPicPr>
          <p:cNvPr id="9" name="Imagen 8"/>
          <p:cNvPicPr>
            <a:picLocks noChangeAspect="1"/>
          </p:cNvPicPr>
          <p:nvPr/>
        </p:nvPicPr>
        <p:blipFill rotWithShape="1">
          <a:blip r:embed="rId4"/>
          <a:srcRect t="24122" b="37558"/>
          <a:stretch/>
        </p:blipFill>
        <p:spPr>
          <a:xfrm>
            <a:off x="992940" y="4048449"/>
            <a:ext cx="4669941" cy="2189018"/>
          </a:xfrm>
          <a:prstGeom prst="rect">
            <a:avLst/>
          </a:prstGeom>
        </p:spPr>
      </p:pic>
      <p:pic>
        <p:nvPicPr>
          <p:cNvPr id="12" name="Imagen 11"/>
          <p:cNvPicPr>
            <a:picLocks noChangeAspect="1"/>
          </p:cNvPicPr>
          <p:nvPr/>
        </p:nvPicPr>
        <p:blipFill rotWithShape="1">
          <a:blip r:embed="rId3">
            <a:extLst>
              <a:ext uri="{28A0092B-C50C-407E-A947-70E740481C1C}">
                <a14:useLocalDpi xmlns:a14="http://schemas.microsoft.com/office/drawing/2010/main" val="0"/>
              </a:ext>
            </a:extLst>
          </a:blip>
          <a:srcRect b="75530"/>
          <a:stretch/>
        </p:blipFill>
        <p:spPr>
          <a:xfrm>
            <a:off x="3651539" y="2649988"/>
            <a:ext cx="4667250" cy="1398461"/>
          </a:xfrm>
          <a:prstGeom prst="rect">
            <a:avLst/>
          </a:prstGeom>
        </p:spPr>
      </p:pic>
    </p:spTree>
    <p:extLst>
      <p:ext uri="{BB962C8B-B14F-4D97-AF65-F5344CB8AC3E}">
        <p14:creationId xmlns:p14="http://schemas.microsoft.com/office/powerpoint/2010/main" val="1416888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110836" y="124626"/>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592117" y="1338118"/>
            <a:ext cx="11007766" cy="892552"/>
          </a:xfrm>
          <a:prstGeom prst="rect">
            <a:avLst/>
          </a:prstGeom>
        </p:spPr>
        <p:txBody>
          <a:bodyPr wrap="square">
            <a:spAutoFit/>
          </a:bodyPr>
          <a:lstStyle/>
          <a:p>
            <a:pPr algn="ctr"/>
            <a:r>
              <a:rPr lang="es-MX" sz="2600" dirty="0">
                <a:solidFill>
                  <a:srgbClr val="00B050"/>
                </a:solidFill>
                <a:latin typeface="Roboto" panose="020B0604020202020204" charset="0"/>
                <a:ea typeface="Roboto" panose="020B0604020202020204" charset="0"/>
              </a:rPr>
              <a:t>E</a:t>
            </a:r>
            <a:r>
              <a:rPr lang="es-MX" sz="2600" dirty="0" smtClean="0">
                <a:solidFill>
                  <a:srgbClr val="00B050"/>
                </a:solidFill>
                <a:latin typeface="Roboto" panose="020B0604020202020204" charset="0"/>
                <a:ea typeface="Roboto" panose="020B0604020202020204" charset="0"/>
              </a:rPr>
              <a:t>spacios, </a:t>
            </a:r>
            <a:r>
              <a:rPr lang="es-MX" sz="2600" dirty="0">
                <a:solidFill>
                  <a:srgbClr val="00B050"/>
                </a:solidFill>
                <a:latin typeface="Roboto" panose="020B0604020202020204" charset="0"/>
                <a:ea typeface="Roboto" panose="020B0604020202020204" charset="0"/>
              </a:rPr>
              <a:t>espacio entre </a:t>
            </a:r>
            <a:r>
              <a:rPr lang="es-MX" sz="2600" dirty="0" smtClean="0">
                <a:solidFill>
                  <a:srgbClr val="00B050"/>
                </a:solidFill>
                <a:latin typeface="Roboto" panose="020B0604020202020204" charset="0"/>
                <a:ea typeface="Roboto" panose="020B0604020202020204" charset="0"/>
              </a:rPr>
              <a:t>filas(</a:t>
            </a:r>
            <a:r>
              <a:rPr lang="es-MX" sz="2600" dirty="0" err="1" smtClean="0">
                <a:solidFill>
                  <a:srgbClr val="00B050"/>
                </a:solidFill>
                <a:latin typeface="Roboto" panose="020B0604020202020204" charset="0"/>
                <a:ea typeface="Roboto" panose="020B0604020202020204" charset="0"/>
              </a:rPr>
              <a:t>row</a:t>
            </a:r>
            <a:r>
              <a:rPr lang="es-MX" sz="2600" dirty="0" smtClean="0">
                <a:solidFill>
                  <a:srgbClr val="00B050"/>
                </a:solidFill>
                <a:latin typeface="Roboto" panose="020B0604020202020204" charset="0"/>
                <a:ea typeface="Roboto" panose="020B0604020202020204" charset="0"/>
              </a:rPr>
              <a:t>-gap: valor), </a:t>
            </a:r>
            <a:r>
              <a:rPr lang="es-MX" sz="2600" dirty="0">
                <a:solidFill>
                  <a:srgbClr val="00B050"/>
                </a:solidFill>
                <a:latin typeface="Roboto" panose="020B0604020202020204" charset="0"/>
                <a:ea typeface="Roboto" panose="020B0604020202020204" charset="0"/>
              </a:rPr>
              <a:t>espacio entre </a:t>
            </a:r>
            <a:r>
              <a:rPr lang="es-MX" sz="2600" dirty="0" smtClean="0">
                <a:solidFill>
                  <a:srgbClr val="00B050"/>
                </a:solidFill>
                <a:latin typeface="Roboto" panose="020B0604020202020204" charset="0"/>
                <a:ea typeface="Roboto" panose="020B0604020202020204" charset="0"/>
              </a:rPr>
              <a:t>columnas(</a:t>
            </a:r>
            <a:r>
              <a:rPr lang="es-MX" sz="2600" dirty="0" err="1" smtClean="0">
                <a:solidFill>
                  <a:srgbClr val="00B050"/>
                </a:solidFill>
                <a:latin typeface="Roboto" panose="020B0604020202020204" charset="0"/>
                <a:ea typeface="Roboto" panose="020B0604020202020204" charset="0"/>
              </a:rPr>
              <a:t>column</a:t>
            </a:r>
            <a:r>
              <a:rPr lang="es-MX" sz="2600" dirty="0" smtClean="0">
                <a:solidFill>
                  <a:srgbClr val="00B050"/>
                </a:solidFill>
                <a:latin typeface="Roboto" panose="020B0604020202020204" charset="0"/>
                <a:ea typeface="Roboto" panose="020B0604020202020204" charset="0"/>
              </a:rPr>
              <a:t>-gap: valor)</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129" y="2655165"/>
            <a:ext cx="5415145" cy="2554144"/>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51" y="2655165"/>
            <a:ext cx="5424731" cy="2554144"/>
          </a:xfrm>
          <a:prstGeom prst="rect">
            <a:avLst/>
          </a:prstGeom>
        </p:spPr>
      </p:pic>
    </p:spTree>
    <p:extLst>
      <p:ext uri="{BB962C8B-B14F-4D97-AF65-F5344CB8AC3E}">
        <p14:creationId xmlns:p14="http://schemas.microsoft.com/office/powerpoint/2010/main" val="177646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110836" y="124626"/>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481281" y="1254991"/>
            <a:ext cx="11007766" cy="1446550"/>
          </a:xfrm>
          <a:prstGeom prst="rect">
            <a:avLst/>
          </a:prstGeom>
        </p:spPr>
        <p:txBody>
          <a:bodyPr wrap="square">
            <a:spAutoFit/>
          </a:bodyPr>
          <a:lstStyle/>
          <a:p>
            <a:pPr algn="ctr"/>
            <a:r>
              <a:rPr lang="es-MX" sz="3600" dirty="0" smtClean="0">
                <a:solidFill>
                  <a:srgbClr val="00B050"/>
                </a:solidFill>
                <a:latin typeface="Roboto" panose="020B0604020202020204" charset="0"/>
                <a:ea typeface="Roboto" panose="020B0604020202020204" charset="0"/>
              </a:rPr>
              <a:t>Flex-</a:t>
            </a:r>
            <a:r>
              <a:rPr lang="es-MX" sz="3600" dirty="0" err="1" smtClean="0">
                <a:solidFill>
                  <a:srgbClr val="00B050"/>
                </a:solidFill>
                <a:latin typeface="Roboto" panose="020B0604020202020204" charset="0"/>
                <a:ea typeface="Roboto" panose="020B0604020202020204" charset="0"/>
              </a:rPr>
              <a:t>basis</a:t>
            </a:r>
            <a:endParaRPr lang="es-MX" sz="3600" dirty="0" smtClean="0">
              <a:solidFill>
                <a:srgbClr val="00B050"/>
              </a:solidFill>
              <a:latin typeface="Roboto" panose="020B0604020202020204" charset="0"/>
              <a:ea typeface="Roboto" panose="020B0604020202020204" charset="0"/>
            </a:endParaRPr>
          </a:p>
          <a:p>
            <a:pPr algn="ctr"/>
            <a:endParaRPr lang="es-MX" sz="2600" dirty="0">
              <a:solidFill>
                <a:srgbClr val="00B050"/>
              </a:solidFill>
              <a:latin typeface="Roboto" panose="020B0604020202020204" charset="0"/>
              <a:ea typeface="Roboto" panose="020B0604020202020204" charset="0"/>
            </a:endParaRPr>
          </a:p>
          <a:p>
            <a:pPr algn="ctr"/>
            <a:endParaRPr lang="es-MX" sz="2600" dirty="0" smtClean="0">
              <a:solidFill>
                <a:srgbClr val="00B050"/>
              </a:solidFill>
              <a:latin typeface="Roboto" panose="020B0604020202020204" charset="0"/>
              <a:ea typeface="Roboto" panose="020B0604020202020204" charset="0"/>
            </a:endParaRPr>
          </a:p>
        </p:txBody>
      </p:sp>
      <p:sp>
        <p:nvSpPr>
          <p:cNvPr id="6" name="Rectángulo 5"/>
          <p:cNvSpPr/>
          <p:nvPr/>
        </p:nvSpPr>
        <p:spPr>
          <a:xfrm>
            <a:off x="592117" y="2057065"/>
            <a:ext cx="11007765" cy="1815882"/>
          </a:xfrm>
          <a:prstGeom prst="rect">
            <a:avLst/>
          </a:prstGeom>
        </p:spPr>
        <p:txBody>
          <a:bodyPr wrap="square">
            <a:spAutoFit/>
          </a:bodyPr>
          <a:lstStyle/>
          <a:p>
            <a:r>
              <a:rPr lang="es-MX" sz="2800" dirty="0">
                <a:solidFill>
                  <a:schemeClr val="bg1"/>
                </a:solidFill>
                <a:latin typeface="Roboto" panose="020B0604020202020204" charset="0"/>
                <a:ea typeface="Roboto" panose="020B0604020202020204" charset="0"/>
              </a:rPr>
              <a:t>La propiedad de CSS </a:t>
            </a:r>
            <a:r>
              <a:rPr lang="es-MX" sz="2800" dirty="0" err="1">
                <a:solidFill>
                  <a:schemeClr val="bg1"/>
                </a:solidFill>
                <a:latin typeface="Roboto" panose="020B0604020202020204" charset="0"/>
                <a:ea typeface="Roboto" panose="020B0604020202020204" charset="0"/>
              </a:rPr>
              <a:t>flex-basis</a:t>
            </a:r>
            <a:r>
              <a:rPr lang="es-MX" sz="2800" dirty="0">
                <a:solidFill>
                  <a:schemeClr val="bg1"/>
                </a:solidFill>
                <a:latin typeface="Roboto" panose="020B0604020202020204" charset="0"/>
                <a:ea typeface="Roboto" panose="020B0604020202020204" charset="0"/>
              </a:rPr>
              <a:t> </a:t>
            </a:r>
            <a:r>
              <a:rPr lang="es-MX" sz="2800" dirty="0" err="1">
                <a:solidFill>
                  <a:schemeClr val="bg1"/>
                </a:solidFill>
                <a:latin typeface="Roboto" panose="020B0604020202020204" charset="0"/>
                <a:ea typeface="Roboto" panose="020B0604020202020204" charset="0"/>
              </a:rPr>
              <a:t>especifíca</a:t>
            </a:r>
            <a:r>
              <a:rPr lang="es-MX" sz="2800" dirty="0">
                <a:solidFill>
                  <a:schemeClr val="bg1"/>
                </a:solidFill>
                <a:latin typeface="Roboto" panose="020B0604020202020204" charset="0"/>
                <a:ea typeface="Roboto" panose="020B0604020202020204" charset="0"/>
              </a:rPr>
              <a:t> la base flexible, la cual es el tamaño inicial de un elemento flexible. Ésta propiedad determina el tamaño de una caja de contenidos a no ser que se haya especificado de otra forma usando box-</a:t>
            </a:r>
            <a:r>
              <a:rPr lang="es-MX" sz="2800" dirty="0" err="1">
                <a:solidFill>
                  <a:schemeClr val="bg1"/>
                </a:solidFill>
                <a:latin typeface="Roboto" panose="020B0604020202020204" charset="0"/>
                <a:ea typeface="Roboto" panose="020B0604020202020204" charset="0"/>
              </a:rPr>
              <a:t>sizing</a:t>
            </a:r>
            <a:endParaRPr lang="en-US" sz="28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7542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110836" y="124626"/>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481281" y="1254991"/>
            <a:ext cx="11007766" cy="1446550"/>
          </a:xfrm>
          <a:prstGeom prst="rect">
            <a:avLst/>
          </a:prstGeom>
        </p:spPr>
        <p:txBody>
          <a:bodyPr wrap="square">
            <a:spAutoFit/>
          </a:bodyPr>
          <a:lstStyle/>
          <a:p>
            <a:pPr algn="ctr"/>
            <a:r>
              <a:rPr lang="es-MX" sz="3600" dirty="0" smtClean="0">
                <a:solidFill>
                  <a:srgbClr val="00B050"/>
                </a:solidFill>
                <a:latin typeface="Roboto" panose="020B0604020202020204" charset="0"/>
                <a:ea typeface="Roboto" panose="020B0604020202020204" charset="0"/>
              </a:rPr>
              <a:t>Flex-</a:t>
            </a:r>
            <a:r>
              <a:rPr lang="es-MX" sz="3600" dirty="0" err="1" smtClean="0">
                <a:solidFill>
                  <a:srgbClr val="00B050"/>
                </a:solidFill>
                <a:latin typeface="Roboto" panose="020B0604020202020204" charset="0"/>
                <a:ea typeface="Roboto" panose="020B0604020202020204" charset="0"/>
              </a:rPr>
              <a:t>grow</a:t>
            </a:r>
            <a:endParaRPr lang="es-MX" sz="3600" dirty="0" smtClean="0">
              <a:solidFill>
                <a:srgbClr val="00B050"/>
              </a:solidFill>
              <a:latin typeface="Roboto" panose="020B0604020202020204" charset="0"/>
              <a:ea typeface="Roboto" panose="020B0604020202020204" charset="0"/>
            </a:endParaRPr>
          </a:p>
          <a:p>
            <a:pPr algn="ctr"/>
            <a:endParaRPr lang="es-MX" sz="2600" dirty="0">
              <a:solidFill>
                <a:srgbClr val="00B050"/>
              </a:solidFill>
              <a:latin typeface="Roboto" panose="020B0604020202020204" charset="0"/>
              <a:ea typeface="Roboto" panose="020B0604020202020204" charset="0"/>
            </a:endParaRPr>
          </a:p>
          <a:p>
            <a:pPr algn="ctr"/>
            <a:endParaRPr lang="es-MX" sz="2600" dirty="0" smtClean="0">
              <a:solidFill>
                <a:srgbClr val="00B050"/>
              </a:solidFill>
              <a:latin typeface="Roboto" panose="020B0604020202020204" charset="0"/>
              <a:ea typeface="Roboto" panose="020B0604020202020204" charset="0"/>
            </a:endParaRPr>
          </a:p>
        </p:txBody>
      </p:sp>
      <p:sp>
        <p:nvSpPr>
          <p:cNvPr id="6" name="Rectángulo 5"/>
          <p:cNvSpPr/>
          <p:nvPr/>
        </p:nvSpPr>
        <p:spPr>
          <a:xfrm>
            <a:off x="592117" y="2057065"/>
            <a:ext cx="11007765" cy="3970318"/>
          </a:xfrm>
          <a:prstGeom prst="rect">
            <a:avLst/>
          </a:prstGeom>
        </p:spPr>
        <p:txBody>
          <a:bodyPr wrap="square">
            <a:spAutoFit/>
          </a:bodyPr>
          <a:lstStyle/>
          <a:p>
            <a:r>
              <a:rPr lang="es-MX" sz="2800" dirty="0" smtClean="0">
                <a:solidFill>
                  <a:schemeClr val="bg1"/>
                </a:solidFill>
                <a:latin typeface="Roboto" panose="020B0604020202020204" charset="0"/>
                <a:ea typeface="Roboto" panose="020B0604020202020204" charset="0"/>
              </a:rPr>
              <a:t>Esta </a:t>
            </a:r>
            <a:r>
              <a:rPr lang="es-MX" sz="2800" dirty="0">
                <a:solidFill>
                  <a:schemeClr val="bg1"/>
                </a:solidFill>
                <a:latin typeface="Roboto" panose="020B0604020202020204" charset="0"/>
                <a:ea typeface="Roboto" panose="020B0604020202020204" charset="0"/>
              </a:rPr>
              <a:t>define la capacidad de un artículo flexible para crecer si es necesario. Acepta un valor sin unidades que sirve como proporción. Dicta la cantidad de espacio disponible dentro del contenedor flexible que debe ocupar el artículo.</a:t>
            </a:r>
          </a:p>
          <a:p>
            <a:endParaRPr lang="es-MX" sz="2800" dirty="0">
              <a:solidFill>
                <a:schemeClr val="bg1"/>
              </a:solidFill>
              <a:latin typeface="Roboto" panose="020B0604020202020204" charset="0"/>
              <a:ea typeface="Roboto" panose="020B0604020202020204" charset="0"/>
            </a:endParaRPr>
          </a:p>
          <a:p>
            <a:r>
              <a:rPr lang="es-MX" sz="2800" dirty="0">
                <a:solidFill>
                  <a:schemeClr val="bg1"/>
                </a:solidFill>
                <a:latin typeface="Roboto" panose="020B0604020202020204" charset="0"/>
                <a:ea typeface="Roboto" panose="020B0604020202020204" charset="0"/>
              </a:rPr>
              <a:t>Si todos los elementos se han </a:t>
            </a:r>
            <a:r>
              <a:rPr lang="es-MX" sz="2800" dirty="0" smtClean="0">
                <a:solidFill>
                  <a:schemeClr val="bg1"/>
                </a:solidFill>
                <a:latin typeface="Roboto" panose="020B0604020202020204" charset="0"/>
                <a:ea typeface="Roboto" panose="020B0604020202020204" charset="0"/>
              </a:rPr>
              <a:t>establecido </a:t>
            </a:r>
            <a:r>
              <a:rPr lang="es-MX" sz="2800" dirty="0">
                <a:solidFill>
                  <a:schemeClr val="bg1"/>
                </a:solidFill>
                <a:latin typeface="Roboto" panose="020B0604020202020204" charset="0"/>
                <a:ea typeface="Roboto" panose="020B0604020202020204" charset="0"/>
              </a:rPr>
              <a:t>en 1, el espacio restante del contenedor se distribuirá por igual a todos los </a:t>
            </a:r>
            <a:r>
              <a:rPr lang="es-MX" sz="2800" dirty="0" smtClean="0">
                <a:solidFill>
                  <a:schemeClr val="bg1"/>
                </a:solidFill>
                <a:latin typeface="Roboto" panose="020B0604020202020204" charset="0"/>
                <a:ea typeface="Roboto" panose="020B0604020202020204" charset="0"/>
              </a:rPr>
              <a:t>hijos. </a:t>
            </a:r>
            <a:r>
              <a:rPr lang="es-MX" sz="2800" dirty="0">
                <a:solidFill>
                  <a:schemeClr val="bg1"/>
                </a:solidFill>
                <a:latin typeface="Roboto" panose="020B0604020202020204" charset="0"/>
                <a:ea typeface="Roboto" panose="020B0604020202020204" charset="0"/>
              </a:rPr>
              <a:t>Si uno de </a:t>
            </a:r>
            <a:r>
              <a:rPr lang="es-MX" sz="2800" dirty="0" smtClean="0">
                <a:solidFill>
                  <a:schemeClr val="bg1"/>
                </a:solidFill>
                <a:latin typeface="Roboto" panose="020B0604020202020204" charset="0"/>
                <a:ea typeface="Roboto" panose="020B0604020202020204" charset="0"/>
              </a:rPr>
              <a:t>los hijos </a:t>
            </a:r>
            <a:r>
              <a:rPr lang="es-MX" sz="2800" dirty="0">
                <a:solidFill>
                  <a:schemeClr val="bg1"/>
                </a:solidFill>
                <a:latin typeface="Roboto" panose="020B0604020202020204" charset="0"/>
                <a:ea typeface="Roboto" panose="020B0604020202020204" charset="0"/>
              </a:rPr>
              <a:t>tiene un valor de 2, el espacio restante ocuparía el doble de espacio que los demás (o lo intentará, al menos).</a:t>
            </a:r>
            <a:endParaRPr lang="en-US" sz="28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501725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110836" y="124626"/>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481281" y="1254991"/>
            <a:ext cx="11007766" cy="1446550"/>
          </a:xfrm>
          <a:prstGeom prst="rect">
            <a:avLst/>
          </a:prstGeom>
        </p:spPr>
        <p:txBody>
          <a:bodyPr wrap="square">
            <a:spAutoFit/>
          </a:bodyPr>
          <a:lstStyle/>
          <a:p>
            <a:pPr algn="ctr"/>
            <a:r>
              <a:rPr lang="es-MX" sz="3600" dirty="0" smtClean="0">
                <a:solidFill>
                  <a:srgbClr val="00B050"/>
                </a:solidFill>
                <a:latin typeface="Roboto" panose="020B0604020202020204" charset="0"/>
                <a:ea typeface="Roboto" panose="020B0604020202020204" charset="0"/>
              </a:rPr>
              <a:t>Flex-</a:t>
            </a:r>
            <a:r>
              <a:rPr lang="es-MX" sz="3600" dirty="0" err="1" smtClean="0">
                <a:solidFill>
                  <a:srgbClr val="00B050"/>
                </a:solidFill>
                <a:latin typeface="Roboto" panose="020B0604020202020204" charset="0"/>
                <a:ea typeface="Roboto" panose="020B0604020202020204" charset="0"/>
              </a:rPr>
              <a:t>grow</a:t>
            </a:r>
            <a:endParaRPr lang="es-MX" sz="3600" dirty="0" smtClean="0">
              <a:solidFill>
                <a:srgbClr val="00B050"/>
              </a:solidFill>
              <a:latin typeface="Roboto" panose="020B0604020202020204" charset="0"/>
              <a:ea typeface="Roboto" panose="020B0604020202020204" charset="0"/>
            </a:endParaRPr>
          </a:p>
          <a:p>
            <a:pPr algn="ctr"/>
            <a:endParaRPr lang="es-MX" sz="2600" dirty="0">
              <a:solidFill>
                <a:srgbClr val="00B050"/>
              </a:solidFill>
              <a:latin typeface="Roboto" panose="020B0604020202020204" charset="0"/>
              <a:ea typeface="Roboto" panose="020B0604020202020204" charset="0"/>
            </a:endParaRPr>
          </a:p>
          <a:p>
            <a:pPr algn="ctr"/>
            <a:endParaRPr lang="es-MX" sz="2600" dirty="0" smtClean="0">
              <a:solidFill>
                <a:srgbClr val="00B050"/>
              </a:solidFill>
              <a:latin typeface="Roboto" panose="020B0604020202020204" charset="0"/>
              <a:ea typeface="Roboto" panose="020B0604020202020204" charset="0"/>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559" y="2169391"/>
            <a:ext cx="6965209" cy="3269384"/>
          </a:xfrm>
          <a:prstGeom prst="rect">
            <a:avLst/>
          </a:prstGeom>
        </p:spPr>
      </p:pic>
    </p:spTree>
    <p:extLst>
      <p:ext uri="{BB962C8B-B14F-4D97-AF65-F5344CB8AC3E}">
        <p14:creationId xmlns:p14="http://schemas.microsoft.com/office/powerpoint/2010/main" val="21231337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110836" y="124626"/>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481281" y="957726"/>
            <a:ext cx="11007766" cy="646331"/>
          </a:xfrm>
          <a:prstGeom prst="rect">
            <a:avLst/>
          </a:prstGeom>
        </p:spPr>
        <p:txBody>
          <a:bodyPr wrap="square">
            <a:spAutoFit/>
          </a:bodyPr>
          <a:lstStyle/>
          <a:p>
            <a:pPr algn="ctr"/>
            <a:r>
              <a:rPr lang="es-MX" sz="3600" dirty="0" smtClean="0">
                <a:solidFill>
                  <a:srgbClr val="00B050"/>
                </a:solidFill>
                <a:latin typeface="Roboto" panose="020B0604020202020204" charset="0"/>
                <a:ea typeface="Roboto" panose="020B0604020202020204" charset="0"/>
              </a:rPr>
              <a:t>Flex-</a:t>
            </a:r>
            <a:r>
              <a:rPr lang="es-MX" sz="3600" dirty="0" err="1" smtClean="0">
                <a:solidFill>
                  <a:srgbClr val="00B050"/>
                </a:solidFill>
                <a:latin typeface="Roboto" panose="020B0604020202020204" charset="0"/>
                <a:ea typeface="Roboto" panose="020B0604020202020204" charset="0"/>
              </a:rPr>
              <a:t>shrink</a:t>
            </a:r>
            <a:endParaRPr lang="es-MX" sz="2600" dirty="0">
              <a:solidFill>
                <a:srgbClr val="00B050"/>
              </a:solidFill>
              <a:latin typeface="Roboto" panose="020B0604020202020204" charset="0"/>
              <a:ea typeface="Roboto" panose="020B0604020202020204" charset="0"/>
            </a:endParaRPr>
          </a:p>
        </p:txBody>
      </p:sp>
      <p:sp>
        <p:nvSpPr>
          <p:cNvPr id="6" name="Rectángulo 5"/>
          <p:cNvSpPr/>
          <p:nvPr/>
        </p:nvSpPr>
        <p:spPr>
          <a:xfrm>
            <a:off x="481282" y="1717309"/>
            <a:ext cx="11007765" cy="1815882"/>
          </a:xfrm>
          <a:prstGeom prst="rect">
            <a:avLst/>
          </a:prstGeom>
        </p:spPr>
        <p:txBody>
          <a:bodyPr wrap="square">
            <a:spAutoFit/>
          </a:bodyPr>
          <a:lstStyle/>
          <a:p>
            <a:r>
              <a:rPr lang="es-MX" sz="2800" dirty="0">
                <a:solidFill>
                  <a:schemeClr val="bg1"/>
                </a:solidFill>
                <a:latin typeface="Roboto" panose="020B0604020202020204" charset="0"/>
                <a:ea typeface="Roboto" panose="020B0604020202020204" charset="0"/>
              </a:rPr>
              <a:t>La propiedad CSS </a:t>
            </a:r>
            <a:r>
              <a:rPr lang="es-MX" sz="2800" dirty="0" err="1">
                <a:solidFill>
                  <a:schemeClr val="bg1"/>
                </a:solidFill>
                <a:latin typeface="Roboto" panose="020B0604020202020204" charset="0"/>
                <a:ea typeface="Roboto" panose="020B0604020202020204" charset="0"/>
              </a:rPr>
              <a:t>flex-shrink</a:t>
            </a:r>
            <a:r>
              <a:rPr lang="es-MX" sz="2800" dirty="0">
                <a:solidFill>
                  <a:schemeClr val="bg1"/>
                </a:solidFill>
                <a:latin typeface="Roboto" panose="020B0604020202020204" charset="0"/>
                <a:ea typeface="Roboto" panose="020B0604020202020204" charset="0"/>
              </a:rPr>
              <a:t> especifica el factor de contracción de un </a:t>
            </a:r>
            <a:r>
              <a:rPr lang="es-MX" sz="2800" dirty="0" err="1">
                <a:solidFill>
                  <a:schemeClr val="bg1"/>
                </a:solidFill>
                <a:latin typeface="Roboto" panose="020B0604020202020204" charset="0"/>
                <a:ea typeface="Roboto" panose="020B0604020202020204" charset="0"/>
              </a:rPr>
              <a:t>flex</a:t>
            </a:r>
            <a:r>
              <a:rPr lang="es-MX" sz="2800" dirty="0">
                <a:solidFill>
                  <a:schemeClr val="bg1"/>
                </a:solidFill>
                <a:latin typeface="Roboto" panose="020B0604020202020204" charset="0"/>
                <a:ea typeface="Roboto" panose="020B0604020202020204" charset="0"/>
              </a:rPr>
              <a:t> </a:t>
            </a:r>
            <a:r>
              <a:rPr lang="es-MX" sz="2800" dirty="0" err="1">
                <a:solidFill>
                  <a:schemeClr val="bg1"/>
                </a:solidFill>
                <a:latin typeface="Roboto" panose="020B0604020202020204" charset="0"/>
                <a:ea typeface="Roboto" panose="020B0604020202020204" charset="0"/>
              </a:rPr>
              <a:t>item</a:t>
            </a:r>
            <a:r>
              <a:rPr lang="es-MX" sz="2800" dirty="0">
                <a:solidFill>
                  <a:schemeClr val="bg1"/>
                </a:solidFill>
                <a:latin typeface="Roboto" panose="020B0604020202020204" charset="0"/>
                <a:ea typeface="Roboto" panose="020B0604020202020204" charset="0"/>
              </a:rPr>
              <a:t>. Los </a:t>
            </a:r>
            <a:r>
              <a:rPr lang="es-MX" sz="2800" dirty="0" err="1">
                <a:solidFill>
                  <a:schemeClr val="bg1"/>
                </a:solidFill>
                <a:latin typeface="Roboto" panose="020B0604020202020204" charset="0"/>
                <a:ea typeface="Roboto" panose="020B0604020202020204" charset="0"/>
              </a:rPr>
              <a:t>flex</a:t>
            </a:r>
            <a:r>
              <a:rPr lang="es-MX" sz="2800" dirty="0">
                <a:solidFill>
                  <a:schemeClr val="bg1"/>
                </a:solidFill>
                <a:latin typeface="Roboto" panose="020B0604020202020204" charset="0"/>
                <a:ea typeface="Roboto" panose="020B0604020202020204" charset="0"/>
              </a:rPr>
              <a:t> </a:t>
            </a:r>
            <a:r>
              <a:rPr lang="es-MX" sz="2800" dirty="0" err="1">
                <a:solidFill>
                  <a:schemeClr val="bg1"/>
                </a:solidFill>
                <a:latin typeface="Roboto" panose="020B0604020202020204" charset="0"/>
                <a:ea typeface="Roboto" panose="020B0604020202020204" charset="0"/>
              </a:rPr>
              <a:t>items</a:t>
            </a:r>
            <a:r>
              <a:rPr lang="es-MX" sz="2800" dirty="0">
                <a:solidFill>
                  <a:schemeClr val="bg1"/>
                </a:solidFill>
                <a:latin typeface="Roboto" panose="020B0604020202020204" charset="0"/>
                <a:ea typeface="Roboto" panose="020B0604020202020204" charset="0"/>
              </a:rPr>
              <a:t> se encogerán para llenar el contenedor de acuerdo a su número </a:t>
            </a:r>
            <a:r>
              <a:rPr lang="es-MX" sz="2800" dirty="0" err="1">
                <a:solidFill>
                  <a:schemeClr val="bg1"/>
                </a:solidFill>
                <a:latin typeface="Roboto" panose="020B0604020202020204" charset="0"/>
                <a:ea typeface="Roboto" panose="020B0604020202020204" charset="0"/>
              </a:rPr>
              <a:t>flex-shrink</a:t>
            </a:r>
            <a:r>
              <a:rPr lang="es-MX" sz="2800" dirty="0">
                <a:solidFill>
                  <a:schemeClr val="bg1"/>
                </a:solidFill>
                <a:latin typeface="Roboto" panose="020B0604020202020204" charset="0"/>
                <a:ea typeface="Roboto" panose="020B0604020202020204" charset="0"/>
              </a:rPr>
              <a:t> , cuando el tamaño por defecto de los </a:t>
            </a:r>
            <a:r>
              <a:rPr lang="es-MX" sz="2800" dirty="0" err="1">
                <a:solidFill>
                  <a:schemeClr val="bg1"/>
                </a:solidFill>
                <a:latin typeface="Roboto" panose="020B0604020202020204" charset="0"/>
                <a:ea typeface="Roboto" panose="020B0604020202020204" charset="0"/>
              </a:rPr>
              <a:t>flex</a:t>
            </a:r>
            <a:r>
              <a:rPr lang="es-MX" sz="2800" dirty="0">
                <a:solidFill>
                  <a:schemeClr val="bg1"/>
                </a:solidFill>
                <a:latin typeface="Roboto" panose="020B0604020202020204" charset="0"/>
                <a:ea typeface="Roboto" panose="020B0604020202020204" charset="0"/>
              </a:rPr>
              <a:t> </a:t>
            </a:r>
            <a:r>
              <a:rPr lang="es-MX" sz="2800" dirty="0" err="1">
                <a:solidFill>
                  <a:schemeClr val="bg1"/>
                </a:solidFill>
                <a:latin typeface="Roboto" panose="020B0604020202020204" charset="0"/>
                <a:ea typeface="Roboto" panose="020B0604020202020204" charset="0"/>
              </a:rPr>
              <a:t>items</a:t>
            </a:r>
            <a:r>
              <a:rPr lang="es-MX" sz="2800" dirty="0">
                <a:solidFill>
                  <a:schemeClr val="bg1"/>
                </a:solidFill>
                <a:latin typeface="Roboto" panose="020B0604020202020204" charset="0"/>
                <a:ea typeface="Roboto" panose="020B0604020202020204" charset="0"/>
              </a:rPr>
              <a:t> sea mayor al de su contenedor </a:t>
            </a:r>
            <a:r>
              <a:rPr lang="es-MX" sz="2800" dirty="0" err="1">
                <a:solidFill>
                  <a:schemeClr val="bg1"/>
                </a:solidFill>
                <a:latin typeface="Roboto" panose="020B0604020202020204" charset="0"/>
                <a:ea typeface="Roboto" panose="020B0604020202020204" charset="0"/>
              </a:rPr>
              <a:t>flex</a:t>
            </a:r>
            <a:r>
              <a:rPr lang="es-MX" sz="2800" dirty="0">
                <a:solidFill>
                  <a:schemeClr val="bg1"/>
                </a:solidFill>
                <a:latin typeface="Roboto" panose="020B0604020202020204" charset="0"/>
                <a:ea typeface="Roboto" panose="020B0604020202020204" charset="0"/>
              </a:rPr>
              <a:t> </a:t>
            </a:r>
            <a:r>
              <a:rPr lang="es-MX" sz="2800" dirty="0" err="1">
                <a:solidFill>
                  <a:schemeClr val="bg1"/>
                </a:solidFill>
                <a:latin typeface="Roboto" panose="020B0604020202020204" charset="0"/>
                <a:ea typeface="Roboto" panose="020B0604020202020204" charset="0"/>
              </a:rPr>
              <a:t>container</a:t>
            </a:r>
            <a:r>
              <a:rPr lang="es-MX" sz="2800" dirty="0">
                <a:solidFill>
                  <a:schemeClr val="bg1"/>
                </a:solidFill>
                <a:latin typeface="Roboto" panose="020B0604020202020204" charset="0"/>
                <a:ea typeface="Roboto" panose="020B0604020202020204" charset="0"/>
              </a:rPr>
              <a:t>.</a:t>
            </a:r>
            <a:endParaRPr lang="en-US" sz="2800" dirty="0">
              <a:solidFill>
                <a:schemeClr val="bg1"/>
              </a:solidFill>
              <a:latin typeface="Roboto" panose="020B0604020202020204" charset="0"/>
              <a:ea typeface="Roboto" panose="020B0604020202020204" charset="0"/>
            </a:endParaRPr>
          </a:p>
        </p:txBody>
      </p:sp>
      <p:pic>
        <p:nvPicPr>
          <p:cNvPr id="8194" name="Picture 2" descr="CSS Flex box : everything you need to know about flex box - DEV Comm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4164" y="3533191"/>
            <a:ext cx="838200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202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754743" y="1828799"/>
            <a:ext cx="10682513" cy="3108543"/>
          </a:xfrm>
          <a:prstGeom prst="rect">
            <a:avLst/>
          </a:prstGeom>
        </p:spPr>
        <p:txBody>
          <a:bodyPr wrap="square">
            <a:spAutoFit/>
          </a:bodyPr>
          <a:lstStyle/>
          <a:p>
            <a:r>
              <a:rPr lang="es-MX" sz="2800" dirty="0" smtClean="0">
                <a:solidFill>
                  <a:srgbClr val="00B050"/>
                </a:solidFill>
                <a:latin typeface="Roboto" panose="020B0604020202020204" charset="0"/>
                <a:ea typeface="Roboto" panose="020B0604020202020204" charset="0"/>
              </a:rPr>
              <a:t>Que es </a:t>
            </a:r>
            <a:r>
              <a:rPr lang="es-MX" sz="2800" dirty="0" err="1" smtClean="0">
                <a:solidFill>
                  <a:srgbClr val="00B050"/>
                </a:solidFill>
                <a:latin typeface="Roboto" panose="020B0604020202020204" charset="0"/>
                <a:ea typeface="Roboto" panose="020B0604020202020204" charset="0"/>
              </a:rPr>
              <a:t>Flexbox</a:t>
            </a:r>
            <a:r>
              <a:rPr lang="es-MX" sz="2800" dirty="0" smtClean="0">
                <a:solidFill>
                  <a:srgbClr val="00B050"/>
                </a:solidFill>
                <a:latin typeface="Roboto" panose="020B0604020202020204" charset="0"/>
                <a:ea typeface="Roboto" panose="020B0604020202020204" charset="0"/>
              </a:rPr>
              <a:t>: </a:t>
            </a:r>
          </a:p>
          <a:p>
            <a:r>
              <a:rPr lang="es-MX" sz="2800" dirty="0" err="1">
                <a:solidFill>
                  <a:schemeClr val="bg1"/>
                </a:solidFill>
                <a:latin typeface="Roboto" panose="020B0604020202020204" charset="0"/>
                <a:ea typeface="Roboto" panose="020B0604020202020204" charset="0"/>
              </a:rPr>
              <a:t>Flexbox</a:t>
            </a:r>
            <a:r>
              <a:rPr lang="es-MX" sz="2800" dirty="0">
                <a:solidFill>
                  <a:schemeClr val="bg1"/>
                </a:solidFill>
                <a:latin typeface="Roboto" panose="020B0604020202020204" charset="0"/>
                <a:ea typeface="Roboto" panose="020B0604020202020204" charset="0"/>
              </a:rPr>
              <a:t> es un sistema de elementos flexibles que llega con la idea de olvidar estos mecanismos y acostumbrarnos a una mecánica más potente, limpia y personalizable, en la que los elementos HTML se adaptan y colocan automáticamente y es más fácil personalizar los diseños. Está especialmente diseñado para crear, mediante CSS, estructuras de una </a:t>
            </a:r>
            <a:r>
              <a:rPr lang="es-MX" sz="2800" dirty="0" err="1">
                <a:solidFill>
                  <a:schemeClr val="bg1"/>
                </a:solidFill>
                <a:latin typeface="Roboto" panose="020B0604020202020204" charset="0"/>
                <a:ea typeface="Roboto" panose="020B0604020202020204" charset="0"/>
              </a:rPr>
              <a:t>sóla</a:t>
            </a:r>
            <a:r>
              <a:rPr lang="es-MX" sz="2800" dirty="0">
                <a:solidFill>
                  <a:schemeClr val="bg1"/>
                </a:solidFill>
                <a:latin typeface="Roboto" panose="020B0604020202020204" charset="0"/>
                <a:ea typeface="Roboto" panose="020B0604020202020204" charset="0"/>
              </a:rPr>
              <a:t> dimensión.</a:t>
            </a:r>
            <a:endParaRPr lang="en-US" sz="28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639114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754742" y="1352549"/>
            <a:ext cx="10682513" cy="2246769"/>
          </a:xfrm>
          <a:prstGeom prst="rect">
            <a:avLst/>
          </a:prstGeom>
        </p:spPr>
        <p:txBody>
          <a:bodyPr wrap="square">
            <a:spAutoFit/>
          </a:bodyPr>
          <a:lstStyle/>
          <a:p>
            <a:r>
              <a:rPr lang="es-MX" sz="2800" dirty="0" smtClean="0">
                <a:solidFill>
                  <a:srgbClr val="00B050"/>
                </a:solidFill>
                <a:latin typeface="Roboto" panose="020B0604020202020204" charset="0"/>
                <a:ea typeface="Roboto" panose="020B0604020202020204" charset="0"/>
              </a:rPr>
              <a:t>Concepto: </a:t>
            </a:r>
          </a:p>
          <a:p>
            <a:r>
              <a:rPr lang="es-MX" sz="2800" dirty="0">
                <a:solidFill>
                  <a:schemeClr val="bg1"/>
                </a:solidFill>
                <a:latin typeface="Roboto" panose="020B0604020202020204" charset="0"/>
                <a:ea typeface="Roboto" panose="020B0604020202020204" charset="0"/>
              </a:rPr>
              <a:t>Para empezar a utilizar </a:t>
            </a:r>
            <a:r>
              <a:rPr lang="es-MX" sz="2800" dirty="0" err="1">
                <a:solidFill>
                  <a:schemeClr val="bg1"/>
                </a:solidFill>
                <a:latin typeface="Roboto" panose="020B0604020202020204" charset="0"/>
                <a:ea typeface="Roboto" panose="020B0604020202020204" charset="0"/>
              </a:rPr>
              <a:t>flexbox</a:t>
            </a:r>
            <a:r>
              <a:rPr lang="es-MX" sz="2800" dirty="0">
                <a:solidFill>
                  <a:schemeClr val="bg1"/>
                </a:solidFill>
                <a:latin typeface="Roboto" panose="020B0604020202020204" charset="0"/>
                <a:ea typeface="Roboto" panose="020B0604020202020204" charset="0"/>
              </a:rPr>
              <a:t> lo primero que debemos hacer es conocer algunos de los elementos básicos de este nuevo esquema, que son los siguientes:</a:t>
            </a:r>
          </a:p>
          <a:p>
            <a:endParaRPr lang="es-MX" sz="2800" dirty="0">
              <a:solidFill>
                <a:schemeClr val="bg1"/>
              </a:solidFill>
              <a:latin typeface="Roboto" panose="020B0604020202020204" charset="0"/>
              <a:ea typeface="Roboto" panose="020B0604020202020204" charset="0"/>
            </a:endParaRPr>
          </a:p>
        </p:txBody>
      </p:sp>
      <p:pic>
        <p:nvPicPr>
          <p:cNvPr id="29698" name="Picture 2" descr="https://lenguajecss.com/css/maquetacion-y-colocacion/flexbox/flexbox-como-funcion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9" y="3883305"/>
            <a:ext cx="762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293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754743" y="1068562"/>
            <a:ext cx="10682513" cy="4893647"/>
          </a:xfrm>
          <a:prstGeom prst="rect">
            <a:avLst/>
          </a:prstGeom>
        </p:spPr>
        <p:txBody>
          <a:bodyPr wrap="square">
            <a:spAutoFit/>
          </a:bodyPr>
          <a:lstStyle/>
          <a:p>
            <a:r>
              <a:rPr lang="es-MX" sz="2600" dirty="0" smtClean="0">
                <a:solidFill>
                  <a:srgbClr val="00B050"/>
                </a:solidFill>
                <a:latin typeface="Roboto" panose="020B0604020202020204" charset="0"/>
                <a:ea typeface="Roboto" panose="020B0604020202020204" charset="0"/>
              </a:rPr>
              <a:t>Contenedor</a:t>
            </a:r>
            <a:r>
              <a:rPr lang="es-MX" sz="2600" dirty="0">
                <a:solidFill>
                  <a:srgbClr val="00B050"/>
                </a:solidFill>
                <a:latin typeface="Roboto" panose="020B0604020202020204" charset="0"/>
                <a:ea typeface="Roboto" panose="020B0604020202020204" charset="0"/>
              </a:rPr>
              <a:t>:</a:t>
            </a:r>
            <a:r>
              <a:rPr lang="es-MX" sz="2600" dirty="0">
                <a:solidFill>
                  <a:schemeClr val="bg1"/>
                </a:solidFill>
                <a:latin typeface="Roboto" panose="020B0604020202020204" charset="0"/>
                <a:ea typeface="Roboto" panose="020B0604020202020204" charset="0"/>
              </a:rPr>
              <a:t> Es el elemento padre que tendrá en su interior cada uno de los ítems flexibles. Observa que al contrario que muchas otras estructuras CSS, por norma general, en Flex establecemos las propiedades al elemento padre.</a:t>
            </a:r>
          </a:p>
          <a:p>
            <a:endParaRPr lang="es-MX" sz="2600" dirty="0">
              <a:solidFill>
                <a:schemeClr val="bg1"/>
              </a:solidFill>
              <a:latin typeface="Roboto" panose="020B0604020202020204" charset="0"/>
              <a:ea typeface="Roboto" panose="020B0604020202020204" charset="0"/>
            </a:endParaRPr>
          </a:p>
          <a:p>
            <a:r>
              <a:rPr lang="es-MX" sz="2600" dirty="0">
                <a:solidFill>
                  <a:srgbClr val="00B050"/>
                </a:solidFill>
                <a:latin typeface="Roboto" panose="020B0604020202020204" charset="0"/>
                <a:ea typeface="Roboto" panose="020B0604020202020204" charset="0"/>
              </a:rPr>
              <a:t>Eje principal: </a:t>
            </a:r>
            <a:r>
              <a:rPr lang="es-MX" sz="2600" dirty="0">
                <a:solidFill>
                  <a:schemeClr val="bg1"/>
                </a:solidFill>
                <a:latin typeface="Roboto" panose="020B0604020202020204" charset="0"/>
                <a:ea typeface="Roboto" panose="020B0604020202020204" charset="0"/>
              </a:rPr>
              <a:t>Los contenedores flexibles tendrán una orientación principal específica. Por defecto, es en horizontal (en fila).</a:t>
            </a:r>
          </a:p>
          <a:p>
            <a:r>
              <a:rPr lang="es-MX" sz="2600" dirty="0">
                <a:solidFill>
                  <a:srgbClr val="00B050"/>
                </a:solidFill>
                <a:latin typeface="Roboto" panose="020B0604020202020204" charset="0"/>
                <a:ea typeface="Roboto" panose="020B0604020202020204" charset="0"/>
              </a:rPr>
              <a:t>Eje secundario: </a:t>
            </a:r>
            <a:r>
              <a:rPr lang="es-MX" sz="2600" dirty="0">
                <a:solidFill>
                  <a:schemeClr val="bg1"/>
                </a:solidFill>
                <a:latin typeface="Roboto" panose="020B0604020202020204" charset="0"/>
                <a:ea typeface="Roboto" panose="020B0604020202020204" charset="0"/>
              </a:rPr>
              <a:t>De la misma forma, los contenedores flexibles tendrán una orientación secundaria, perpendicular a la principal. Si la principal es en horizontal, la secundaria será en vertical, y viceversa.</a:t>
            </a:r>
          </a:p>
          <a:p>
            <a:r>
              <a:rPr lang="es-MX" sz="2600" dirty="0">
                <a:solidFill>
                  <a:srgbClr val="00B050"/>
                </a:solidFill>
                <a:latin typeface="Roboto" panose="020B0604020202020204" charset="0"/>
                <a:ea typeface="Roboto" panose="020B0604020202020204" charset="0"/>
              </a:rPr>
              <a:t>Ítem:</a:t>
            </a:r>
            <a:r>
              <a:rPr lang="es-MX" sz="2600" dirty="0">
                <a:solidFill>
                  <a:schemeClr val="bg1"/>
                </a:solidFill>
                <a:latin typeface="Roboto" panose="020B0604020202020204" charset="0"/>
                <a:ea typeface="Roboto" panose="020B0604020202020204" charset="0"/>
              </a:rPr>
              <a:t> Cada uno de los hijos flexibles que tendrá el contenedor en su interior.</a:t>
            </a:r>
          </a:p>
        </p:txBody>
      </p:sp>
    </p:spTree>
    <p:extLst>
      <p:ext uri="{BB962C8B-B14F-4D97-AF65-F5344CB8AC3E}">
        <p14:creationId xmlns:p14="http://schemas.microsoft.com/office/powerpoint/2010/main" val="480269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754743" y="1828799"/>
            <a:ext cx="10682513" cy="3539430"/>
          </a:xfrm>
          <a:prstGeom prst="rect">
            <a:avLst/>
          </a:prstGeom>
        </p:spPr>
        <p:txBody>
          <a:bodyPr wrap="square">
            <a:spAutoFit/>
          </a:bodyPr>
          <a:lstStyle/>
          <a:p>
            <a:r>
              <a:rPr lang="es-MX" sz="2800" dirty="0" smtClean="0">
                <a:solidFill>
                  <a:srgbClr val="00B050"/>
                </a:solidFill>
                <a:latin typeface="Roboto" panose="020B0604020202020204" charset="0"/>
                <a:ea typeface="Roboto" panose="020B0604020202020204" charset="0"/>
              </a:rPr>
              <a:t>La propiedad </a:t>
            </a:r>
            <a:r>
              <a:rPr lang="es-MX" sz="2800" dirty="0" err="1" smtClean="0">
                <a:solidFill>
                  <a:srgbClr val="00B050"/>
                </a:solidFill>
                <a:latin typeface="Roboto" panose="020B0604020202020204" charset="0"/>
                <a:ea typeface="Roboto" panose="020B0604020202020204" charset="0"/>
              </a:rPr>
              <a:t>Display</a:t>
            </a:r>
            <a:r>
              <a:rPr lang="es-MX" sz="2800" dirty="0" smtClean="0">
                <a:solidFill>
                  <a:srgbClr val="00B050"/>
                </a:solidFill>
                <a:latin typeface="Roboto" panose="020B0604020202020204" charset="0"/>
                <a:ea typeface="Roboto" panose="020B0604020202020204" charset="0"/>
              </a:rPr>
              <a:t>: </a:t>
            </a:r>
          </a:p>
          <a:p>
            <a:r>
              <a:rPr lang="es-MX" sz="2800" dirty="0" smtClean="0">
                <a:solidFill>
                  <a:schemeClr val="bg1"/>
                </a:solidFill>
                <a:latin typeface="Roboto" panose="020B0604020202020204" charset="0"/>
                <a:ea typeface="Roboto" panose="020B0604020202020204" charset="0"/>
              </a:rPr>
              <a:t>Esta </a:t>
            </a:r>
            <a:r>
              <a:rPr lang="es-MX" sz="2800" dirty="0">
                <a:solidFill>
                  <a:schemeClr val="bg1"/>
                </a:solidFill>
                <a:latin typeface="Roboto" panose="020B0604020202020204" charset="0"/>
                <a:ea typeface="Roboto" panose="020B0604020202020204" charset="0"/>
              </a:rPr>
              <a:t>define un contenedor flexible; en línea o en bloque según el valor dado. Permite un contexto flexible para todos sus hijos directos</a:t>
            </a:r>
            <a:r>
              <a:rPr lang="es-MX" sz="2800" dirty="0" smtClean="0">
                <a:solidFill>
                  <a:schemeClr val="bg1"/>
                </a:solidFill>
                <a:latin typeface="Roboto" panose="020B0604020202020204" charset="0"/>
                <a:ea typeface="Roboto" panose="020B0604020202020204" charset="0"/>
              </a:rPr>
              <a:t>.</a:t>
            </a:r>
          </a:p>
          <a:p>
            <a:r>
              <a:rPr lang="es-MX" sz="2800" dirty="0" smtClean="0">
                <a:solidFill>
                  <a:schemeClr val="bg1"/>
                </a:solidFill>
                <a:latin typeface="Roboto" panose="020B0604020202020204" charset="0"/>
                <a:ea typeface="Roboto" panose="020B0604020202020204" charset="0"/>
              </a:rPr>
              <a:t>Algunos de los posibles valores son: Flex , block , </a:t>
            </a:r>
            <a:r>
              <a:rPr lang="es-MX" sz="2800" dirty="0" err="1" smtClean="0">
                <a:solidFill>
                  <a:schemeClr val="bg1"/>
                </a:solidFill>
                <a:latin typeface="Roboto" panose="020B0604020202020204" charset="0"/>
                <a:ea typeface="Roboto" panose="020B0604020202020204" charset="0"/>
              </a:rPr>
              <a:t>inline</a:t>
            </a:r>
            <a:r>
              <a:rPr lang="es-MX" sz="2800" dirty="0" smtClean="0">
                <a:solidFill>
                  <a:schemeClr val="bg1"/>
                </a:solidFill>
                <a:latin typeface="Roboto" panose="020B0604020202020204" charset="0"/>
                <a:ea typeface="Roboto" panose="020B0604020202020204" charset="0"/>
              </a:rPr>
              <a:t> , </a:t>
            </a:r>
            <a:r>
              <a:rPr lang="es-MX" sz="2800" dirty="0" err="1" smtClean="0">
                <a:solidFill>
                  <a:schemeClr val="bg1"/>
                </a:solidFill>
                <a:latin typeface="Roboto" panose="020B0604020202020204" charset="0"/>
                <a:ea typeface="Roboto" panose="020B0604020202020204" charset="0"/>
              </a:rPr>
              <a:t>inline</a:t>
            </a:r>
            <a:r>
              <a:rPr lang="es-MX" sz="2800" dirty="0" smtClean="0">
                <a:solidFill>
                  <a:schemeClr val="bg1"/>
                </a:solidFill>
                <a:latin typeface="Roboto" panose="020B0604020202020204" charset="0"/>
                <a:ea typeface="Roboto" panose="020B0604020202020204" charset="0"/>
              </a:rPr>
              <a:t>-block , </a:t>
            </a:r>
            <a:r>
              <a:rPr lang="es-MX" sz="2800" dirty="0" err="1" smtClean="0">
                <a:solidFill>
                  <a:schemeClr val="bg1"/>
                </a:solidFill>
                <a:latin typeface="Roboto" panose="020B0604020202020204" charset="0"/>
                <a:ea typeface="Roboto" panose="020B0604020202020204" charset="0"/>
              </a:rPr>
              <a:t>table</a:t>
            </a:r>
            <a:r>
              <a:rPr lang="es-MX" sz="2800" dirty="0" smtClean="0">
                <a:solidFill>
                  <a:schemeClr val="bg1"/>
                </a:solidFill>
                <a:latin typeface="Roboto" panose="020B0604020202020204" charset="0"/>
                <a:ea typeface="Roboto" panose="020B0604020202020204" charset="0"/>
              </a:rPr>
              <a:t> , </a:t>
            </a:r>
            <a:r>
              <a:rPr lang="es-MX" sz="2800" dirty="0" err="1" smtClean="0">
                <a:solidFill>
                  <a:schemeClr val="bg1"/>
                </a:solidFill>
                <a:latin typeface="Roboto" panose="020B0604020202020204" charset="0"/>
                <a:ea typeface="Roboto" panose="020B0604020202020204" charset="0"/>
              </a:rPr>
              <a:t>grid</a:t>
            </a:r>
            <a:r>
              <a:rPr lang="es-MX" sz="2800" dirty="0" smtClean="0">
                <a:solidFill>
                  <a:schemeClr val="bg1"/>
                </a:solidFill>
                <a:latin typeface="Roboto" panose="020B0604020202020204" charset="0"/>
                <a:ea typeface="Roboto" panose="020B0604020202020204" charset="0"/>
              </a:rPr>
              <a:t>.</a:t>
            </a:r>
          </a:p>
          <a:p>
            <a:r>
              <a:rPr lang="es-MX" sz="2800" dirty="0" smtClean="0">
                <a:solidFill>
                  <a:schemeClr val="bg1"/>
                </a:solidFill>
                <a:latin typeface="Roboto" panose="020B0604020202020204" charset="0"/>
                <a:ea typeface="Roboto" panose="020B0604020202020204" charset="0"/>
              </a:rPr>
              <a:t>Para </a:t>
            </a:r>
            <a:r>
              <a:rPr lang="es-MX" sz="2800" dirty="0" err="1" smtClean="0">
                <a:solidFill>
                  <a:schemeClr val="bg1"/>
                </a:solidFill>
                <a:latin typeface="Roboto" panose="020B0604020202020204" charset="0"/>
                <a:ea typeface="Roboto" panose="020B0604020202020204" charset="0"/>
              </a:rPr>
              <a:t>Flexbox</a:t>
            </a:r>
            <a:r>
              <a:rPr lang="es-MX" sz="2800" dirty="0" smtClean="0">
                <a:solidFill>
                  <a:schemeClr val="bg1"/>
                </a:solidFill>
                <a:latin typeface="Roboto" panose="020B0604020202020204" charset="0"/>
                <a:ea typeface="Roboto" panose="020B0604020202020204" charset="0"/>
              </a:rPr>
              <a:t> siempre aplicaremos la propiedad </a:t>
            </a:r>
            <a:r>
              <a:rPr lang="es-MX" sz="2800" dirty="0" err="1" smtClean="0">
                <a:solidFill>
                  <a:schemeClr val="bg1"/>
                </a:solidFill>
                <a:latin typeface="Roboto" panose="020B0604020202020204" charset="0"/>
                <a:ea typeface="Roboto" panose="020B0604020202020204" charset="0"/>
              </a:rPr>
              <a:t>display</a:t>
            </a:r>
            <a:r>
              <a:rPr lang="es-MX" sz="2800" dirty="0" smtClean="0">
                <a:solidFill>
                  <a:schemeClr val="bg1"/>
                </a:solidFill>
                <a:latin typeface="Roboto" panose="020B0604020202020204" charset="0"/>
                <a:ea typeface="Roboto" panose="020B0604020202020204" charset="0"/>
              </a:rPr>
              <a:t>: </a:t>
            </a:r>
            <a:r>
              <a:rPr lang="es-MX" sz="2800" dirty="0" err="1" smtClean="0">
                <a:solidFill>
                  <a:schemeClr val="bg1"/>
                </a:solidFill>
                <a:latin typeface="Roboto" panose="020B0604020202020204" charset="0"/>
                <a:ea typeface="Roboto" panose="020B0604020202020204" charset="0"/>
              </a:rPr>
              <a:t>flex</a:t>
            </a:r>
            <a:r>
              <a:rPr lang="es-MX" sz="2800" dirty="0" smtClean="0">
                <a:solidFill>
                  <a:schemeClr val="bg1"/>
                </a:solidFill>
                <a:latin typeface="Roboto" panose="020B0604020202020204" charset="0"/>
                <a:ea typeface="Roboto" panose="020B0604020202020204" charset="0"/>
              </a:rPr>
              <a:t>; al contenedor.</a:t>
            </a:r>
            <a:endParaRPr lang="en-US" sz="28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260442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754743" y="1068562"/>
            <a:ext cx="10682513" cy="1600438"/>
          </a:xfrm>
          <a:prstGeom prst="rect">
            <a:avLst/>
          </a:prstGeom>
        </p:spPr>
        <p:txBody>
          <a:bodyPr wrap="square">
            <a:spAutoFit/>
          </a:bodyPr>
          <a:lstStyle/>
          <a:p>
            <a:r>
              <a:rPr lang="es-MX" sz="2600" dirty="0" smtClean="0">
                <a:solidFill>
                  <a:srgbClr val="00B050"/>
                </a:solidFill>
                <a:latin typeface="Roboto" panose="020B0604020202020204" charset="0"/>
                <a:ea typeface="Roboto" panose="020B0604020202020204" charset="0"/>
              </a:rPr>
              <a:t>Dirección de los ejes: </a:t>
            </a:r>
          </a:p>
          <a:p>
            <a:r>
              <a:rPr lang="es-MX" sz="2400" dirty="0" smtClean="0">
                <a:solidFill>
                  <a:schemeClr val="bg1"/>
                </a:solidFill>
                <a:latin typeface="Roboto" panose="020B0604020202020204" charset="0"/>
                <a:ea typeface="Roboto" panose="020B0604020202020204" charset="0"/>
              </a:rPr>
              <a:t>Existen </a:t>
            </a:r>
            <a:r>
              <a:rPr lang="es-MX" sz="2400" dirty="0">
                <a:solidFill>
                  <a:schemeClr val="bg1"/>
                </a:solidFill>
                <a:latin typeface="Roboto" panose="020B0604020202020204" charset="0"/>
                <a:ea typeface="Roboto" panose="020B0604020202020204" charset="0"/>
              </a:rPr>
              <a:t>dos propiedades principales para manipular la dirección y comportamiento de los ítems a lo largo del eje principal del contenedor. Son las siguientes:</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72" y="2669000"/>
            <a:ext cx="11492653" cy="2009282"/>
          </a:xfrm>
          <a:prstGeom prst="rect">
            <a:avLst/>
          </a:prstGeom>
        </p:spPr>
      </p:pic>
      <p:sp>
        <p:nvSpPr>
          <p:cNvPr id="4" name="Rectángulo 3"/>
          <p:cNvSpPr/>
          <p:nvPr/>
        </p:nvSpPr>
        <p:spPr>
          <a:xfrm>
            <a:off x="754743" y="4709060"/>
            <a:ext cx="10682513" cy="1569660"/>
          </a:xfrm>
          <a:prstGeom prst="rect">
            <a:avLst/>
          </a:prstGeom>
        </p:spPr>
        <p:txBody>
          <a:bodyPr wrap="square">
            <a:spAutoFit/>
          </a:bodyPr>
          <a:lstStyle/>
          <a:p>
            <a:r>
              <a:rPr lang="es-MX" sz="2400" dirty="0">
                <a:solidFill>
                  <a:schemeClr val="bg1"/>
                </a:solidFill>
                <a:latin typeface="Roboto" panose="020B0604020202020204" charset="0"/>
                <a:ea typeface="Roboto" panose="020B0604020202020204" charset="0"/>
              </a:rPr>
              <a:t>Mediante la propiedad </a:t>
            </a:r>
            <a:r>
              <a:rPr lang="es-MX" sz="2400" dirty="0" err="1">
                <a:solidFill>
                  <a:schemeClr val="bg1"/>
                </a:solidFill>
                <a:latin typeface="Roboto" panose="020B0604020202020204" charset="0"/>
                <a:ea typeface="Roboto" panose="020B0604020202020204" charset="0"/>
              </a:rPr>
              <a:t>flex-direction</a:t>
            </a:r>
            <a:r>
              <a:rPr lang="es-MX" sz="2400" dirty="0">
                <a:solidFill>
                  <a:schemeClr val="bg1"/>
                </a:solidFill>
                <a:latin typeface="Roboto" panose="020B0604020202020204" charset="0"/>
                <a:ea typeface="Roboto" panose="020B0604020202020204" charset="0"/>
              </a:rPr>
              <a:t> podemos modificar la dirección del eje principal del contenedor para que se oriente en horizontal (por defecto) o en vertical. Además, también podemos incluir el sufijo -reverse para indicar que coloque los ítems en orden inverso.</a:t>
            </a:r>
            <a:endParaRPr lang="en-US" sz="2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2470342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754743" y="4160105"/>
            <a:ext cx="10682513" cy="1600438"/>
          </a:xfrm>
          <a:prstGeom prst="rect">
            <a:avLst/>
          </a:prstGeom>
        </p:spPr>
        <p:txBody>
          <a:bodyPr wrap="square">
            <a:spAutoFit/>
          </a:bodyPr>
          <a:lstStyle/>
          <a:p>
            <a:r>
              <a:rPr lang="es-MX" sz="2600" dirty="0" smtClean="0">
                <a:solidFill>
                  <a:srgbClr val="00B050"/>
                </a:solidFill>
                <a:latin typeface="Roboto" panose="020B0604020202020204" charset="0"/>
                <a:ea typeface="Roboto" panose="020B0604020202020204" charset="0"/>
              </a:rPr>
              <a:t>Flex-</a:t>
            </a:r>
            <a:r>
              <a:rPr lang="es-MX" sz="2600" dirty="0" err="1" smtClean="0">
                <a:solidFill>
                  <a:srgbClr val="00B050"/>
                </a:solidFill>
                <a:latin typeface="Roboto" panose="020B0604020202020204" charset="0"/>
                <a:ea typeface="Roboto" panose="020B0604020202020204" charset="0"/>
              </a:rPr>
              <a:t>direction</a:t>
            </a:r>
            <a:r>
              <a:rPr lang="es-MX" sz="2600" dirty="0" smtClean="0">
                <a:solidFill>
                  <a:srgbClr val="00B050"/>
                </a:solidFill>
                <a:latin typeface="Roboto" panose="020B0604020202020204" charset="0"/>
                <a:ea typeface="Roboto" panose="020B0604020202020204" charset="0"/>
              </a:rPr>
              <a:t>: </a:t>
            </a:r>
          </a:p>
          <a:p>
            <a:r>
              <a:rPr lang="es-MX" sz="2400" dirty="0">
                <a:solidFill>
                  <a:schemeClr val="bg1"/>
                </a:solidFill>
                <a:latin typeface="Roboto" panose="020B0604020202020204" charset="0"/>
                <a:ea typeface="Roboto" panose="020B0604020202020204" charset="0"/>
              </a:rPr>
              <a:t>Esto nos permite tener un control muy alto sobre el orden de los elementos en una página. Veamos la aplicación de estas propiedades sobre el ejemplo anterior, para modificar el flujo del eje principal del contenedor</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743" y="1068562"/>
            <a:ext cx="10773176" cy="2801438"/>
          </a:xfrm>
          <a:prstGeom prst="rect">
            <a:avLst/>
          </a:prstGeom>
        </p:spPr>
      </p:pic>
    </p:spTree>
    <p:extLst>
      <p:ext uri="{BB962C8B-B14F-4D97-AF65-F5344CB8AC3E}">
        <p14:creationId xmlns:p14="http://schemas.microsoft.com/office/powerpoint/2010/main" val="1958813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err="1" smtClean="0">
                <a:solidFill>
                  <a:srgbClr val="00B0F0"/>
                </a:solidFill>
                <a:latin typeface="Roboto"/>
                <a:ea typeface="Roboto"/>
                <a:cs typeface="Roboto"/>
                <a:sym typeface="Roboto"/>
              </a:rPr>
              <a:t>Flexbox</a:t>
            </a:r>
            <a:endParaRPr sz="4000" b="0" dirty="0">
              <a:solidFill>
                <a:srgbClr val="00B0F0"/>
              </a:solidFill>
              <a:latin typeface="Roboto"/>
              <a:ea typeface="Roboto"/>
              <a:cs typeface="Roboto"/>
              <a:sym typeface="Roboto"/>
            </a:endParaRPr>
          </a:p>
        </p:txBody>
      </p:sp>
      <p:sp>
        <p:nvSpPr>
          <p:cNvPr id="2" name="Rectángulo 1"/>
          <p:cNvSpPr/>
          <p:nvPr/>
        </p:nvSpPr>
        <p:spPr>
          <a:xfrm>
            <a:off x="754743" y="4160105"/>
            <a:ext cx="10682513" cy="1969770"/>
          </a:xfrm>
          <a:prstGeom prst="rect">
            <a:avLst/>
          </a:prstGeom>
        </p:spPr>
        <p:txBody>
          <a:bodyPr wrap="square">
            <a:spAutoFit/>
          </a:bodyPr>
          <a:lstStyle/>
          <a:p>
            <a:r>
              <a:rPr lang="es-MX" sz="2600" dirty="0" smtClean="0">
                <a:solidFill>
                  <a:srgbClr val="00B050"/>
                </a:solidFill>
                <a:latin typeface="Roboto" panose="020B0604020202020204" charset="0"/>
                <a:ea typeface="Roboto" panose="020B0604020202020204" charset="0"/>
              </a:rPr>
              <a:t>Flex-</a:t>
            </a:r>
            <a:r>
              <a:rPr lang="es-MX" sz="2600" dirty="0" err="1" smtClean="0">
                <a:solidFill>
                  <a:srgbClr val="00B050"/>
                </a:solidFill>
                <a:latin typeface="Roboto" panose="020B0604020202020204" charset="0"/>
                <a:ea typeface="Roboto" panose="020B0604020202020204" charset="0"/>
              </a:rPr>
              <a:t>wrap</a:t>
            </a:r>
            <a:r>
              <a:rPr lang="es-MX" sz="2600" dirty="0" smtClean="0">
                <a:solidFill>
                  <a:srgbClr val="00B050"/>
                </a:solidFill>
                <a:latin typeface="Roboto" panose="020B0604020202020204" charset="0"/>
                <a:ea typeface="Roboto" panose="020B0604020202020204" charset="0"/>
              </a:rPr>
              <a:t>: </a:t>
            </a:r>
          </a:p>
          <a:p>
            <a:r>
              <a:rPr lang="es-MX" sz="2400" dirty="0">
                <a:solidFill>
                  <a:schemeClr val="bg1"/>
                </a:solidFill>
                <a:latin typeface="Roboto" panose="020B0604020202020204" charset="0"/>
                <a:ea typeface="Roboto" panose="020B0604020202020204" charset="0"/>
              </a:rPr>
              <a:t>Por otro lado, existe otra propiedad llamada </a:t>
            </a:r>
            <a:r>
              <a:rPr lang="es-MX" sz="2400" dirty="0" err="1">
                <a:solidFill>
                  <a:schemeClr val="bg1"/>
                </a:solidFill>
                <a:latin typeface="Roboto" panose="020B0604020202020204" charset="0"/>
                <a:ea typeface="Roboto" panose="020B0604020202020204" charset="0"/>
              </a:rPr>
              <a:t>flex-wrap</a:t>
            </a:r>
            <a:r>
              <a:rPr lang="es-MX" sz="2400" dirty="0">
                <a:solidFill>
                  <a:schemeClr val="bg1"/>
                </a:solidFill>
                <a:latin typeface="Roboto" panose="020B0604020202020204" charset="0"/>
                <a:ea typeface="Roboto" panose="020B0604020202020204" charset="0"/>
              </a:rPr>
              <a:t> con la que podemos especificar el comportamiento del contenedor respecto a evitar que se desborde (</a:t>
            </a:r>
            <a:r>
              <a:rPr lang="es-MX" sz="2400" dirty="0" err="1">
                <a:solidFill>
                  <a:schemeClr val="bg1"/>
                </a:solidFill>
                <a:latin typeface="Roboto" panose="020B0604020202020204" charset="0"/>
                <a:ea typeface="Roboto" panose="020B0604020202020204" charset="0"/>
              </a:rPr>
              <a:t>nowrap</a:t>
            </a:r>
            <a:r>
              <a:rPr lang="es-MX" sz="2400" dirty="0">
                <a:solidFill>
                  <a:schemeClr val="bg1"/>
                </a:solidFill>
                <a:latin typeface="Roboto" panose="020B0604020202020204" charset="0"/>
                <a:ea typeface="Roboto" panose="020B0604020202020204" charset="0"/>
              </a:rPr>
              <a:t>, valor por defecto) o permitir que lo haga, en cuyo caso, estaríamos hablando de un contenedor </a:t>
            </a:r>
            <a:r>
              <a:rPr lang="es-MX" sz="2400" dirty="0" err="1">
                <a:solidFill>
                  <a:schemeClr val="bg1"/>
                </a:solidFill>
                <a:latin typeface="Roboto" panose="020B0604020202020204" charset="0"/>
                <a:ea typeface="Roboto" panose="020B0604020202020204" charset="0"/>
              </a:rPr>
              <a:t>flexbox</a:t>
            </a:r>
            <a:r>
              <a:rPr lang="es-MX" sz="2400" dirty="0">
                <a:solidFill>
                  <a:schemeClr val="bg1"/>
                </a:solidFill>
                <a:latin typeface="Roboto" panose="020B0604020202020204" charset="0"/>
                <a:ea typeface="Roboto" panose="020B0604020202020204" charset="0"/>
              </a:rPr>
              <a:t> </a:t>
            </a:r>
            <a:r>
              <a:rPr lang="es-MX" sz="2400" dirty="0" err="1">
                <a:solidFill>
                  <a:schemeClr val="bg1"/>
                </a:solidFill>
                <a:latin typeface="Roboto" panose="020B0604020202020204" charset="0"/>
                <a:ea typeface="Roboto" panose="020B0604020202020204" charset="0"/>
              </a:rPr>
              <a:t>multilinea</a:t>
            </a:r>
            <a:r>
              <a:rPr lang="es-MX" sz="2400" dirty="0">
                <a:solidFill>
                  <a:schemeClr val="bg1"/>
                </a:solidFill>
                <a:latin typeface="Roboto" panose="020B0604020202020204" charset="0"/>
                <a:ea typeface="Roboto" panose="020B0604020202020204" charset="0"/>
              </a:rPr>
              <a:t>.</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20" y="1397050"/>
            <a:ext cx="11368558" cy="2434567"/>
          </a:xfrm>
          <a:prstGeom prst="rect">
            <a:avLst/>
          </a:prstGeom>
        </p:spPr>
      </p:pic>
    </p:spTree>
    <p:extLst>
      <p:ext uri="{BB962C8B-B14F-4D97-AF65-F5344CB8AC3E}">
        <p14:creationId xmlns:p14="http://schemas.microsoft.com/office/powerpoint/2010/main" val="3074523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7768</TotalTime>
  <Words>1167</Words>
  <Application>Microsoft Office PowerPoint</Application>
  <PresentationFormat>Panorámica</PresentationFormat>
  <Paragraphs>86</Paragraphs>
  <Slides>25</Slides>
  <Notes>25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Calibri</vt:lpstr>
      <vt:lpstr>Saira</vt:lpstr>
      <vt:lpstr>Arial</vt:lpstr>
      <vt:lpstr>Roboto</vt:lpstr>
      <vt:lpstr>Office Theme</vt:lpstr>
      <vt:lpstr>Presentación de PowerPoint</vt:lpstr>
      <vt:lpstr>Flexbox</vt:lpstr>
      <vt:lpstr>Flexbox</vt:lpstr>
      <vt:lpstr>Flexbox</vt:lpstr>
      <vt:lpstr>Flexbox</vt:lpstr>
      <vt:lpstr>Flexbox</vt:lpstr>
      <vt:lpstr>Flexbox</vt:lpstr>
      <vt:lpstr>Flexbox</vt:lpstr>
      <vt:lpstr>Flexbox</vt:lpstr>
      <vt:lpstr>Flexbox</vt:lpstr>
      <vt:lpstr>Flexbox</vt:lpstr>
      <vt:lpstr>Flexbox</vt:lpstr>
      <vt:lpstr>Flexbox</vt:lpstr>
      <vt:lpstr>Flexbox</vt:lpstr>
      <vt:lpstr>Flexbox</vt:lpstr>
      <vt:lpstr>Flexbox</vt:lpstr>
      <vt:lpstr>Flexbox</vt:lpstr>
      <vt:lpstr>Flexbox</vt:lpstr>
      <vt:lpstr>Flexbox</vt:lpstr>
      <vt:lpstr>Flexbox</vt:lpstr>
      <vt:lpstr>Flexbox</vt:lpstr>
      <vt:lpstr>Flexbox</vt:lpstr>
      <vt:lpstr>Flexbox</vt:lpstr>
      <vt:lpstr>Flexbox</vt:lpstr>
      <vt:lpstr>Flexbox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Santiago Barrios</dc:creator>
  <cp:lastModifiedBy>marema3</cp:lastModifiedBy>
  <cp:revision>333</cp:revision>
  <dcterms:created xsi:type="dcterms:W3CDTF">2021-07-06T19:10:58Z</dcterms:created>
  <dcterms:modified xsi:type="dcterms:W3CDTF">2021-12-04T00:14:00Z</dcterms:modified>
</cp:coreProperties>
</file>