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  <p:sldMasterId id="2147483768" r:id="rId2"/>
    <p:sldMasterId id="2147483780" r:id="rId3"/>
    <p:sldMasterId id="2147483792" r:id="rId4"/>
    <p:sldMasterId id="2147483807" r:id="rId5"/>
  </p:sldMasterIdLst>
  <p:notesMasterIdLst>
    <p:notesMasterId r:id="rId178"/>
  </p:notesMasterIdLst>
  <p:sldIdLst>
    <p:sldId id="256" r:id="rId6"/>
    <p:sldId id="257" r:id="rId7"/>
    <p:sldId id="368" r:id="rId8"/>
    <p:sldId id="258" r:id="rId9"/>
    <p:sldId id="259" r:id="rId10"/>
    <p:sldId id="260" r:id="rId11"/>
    <p:sldId id="369" r:id="rId12"/>
    <p:sldId id="370" r:id="rId13"/>
    <p:sldId id="371" r:id="rId14"/>
    <p:sldId id="372" r:id="rId15"/>
    <p:sldId id="378" r:id="rId16"/>
    <p:sldId id="373" r:id="rId17"/>
    <p:sldId id="374" r:id="rId18"/>
    <p:sldId id="375" r:id="rId19"/>
    <p:sldId id="379" r:id="rId20"/>
    <p:sldId id="376" r:id="rId21"/>
    <p:sldId id="316" r:id="rId22"/>
    <p:sldId id="317" r:id="rId23"/>
    <p:sldId id="318" r:id="rId24"/>
    <p:sldId id="319" r:id="rId25"/>
    <p:sldId id="380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4" r:id="rId40"/>
    <p:sldId id="388" r:id="rId41"/>
    <p:sldId id="390" r:id="rId42"/>
    <p:sldId id="381" r:id="rId43"/>
    <p:sldId id="389" r:id="rId44"/>
    <p:sldId id="382" r:id="rId45"/>
    <p:sldId id="383" r:id="rId46"/>
    <p:sldId id="384" r:id="rId47"/>
    <p:sldId id="385" r:id="rId48"/>
    <p:sldId id="386" r:id="rId49"/>
    <p:sldId id="335" r:id="rId50"/>
    <p:sldId id="391" r:id="rId51"/>
    <p:sldId id="387" r:id="rId52"/>
    <p:sldId id="337" r:id="rId53"/>
    <p:sldId id="392" r:id="rId54"/>
    <p:sldId id="393" r:id="rId55"/>
    <p:sldId id="466" r:id="rId56"/>
    <p:sldId id="467" r:id="rId57"/>
    <p:sldId id="338" r:id="rId58"/>
    <p:sldId id="465" r:id="rId59"/>
    <p:sldId id="339" r:id="rId60"/>
    <p:sldId id="340" r:id="rId61"/>
    <p:sldId id="341" r:id="rId62"/>
    <p:sldId id="342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01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2" r:id="rId88"/>
    <p:sldId id="363" r:id="rId89"/>
    <p:sldId id="364" r:id="rId90"/>
    <p:sldId id="365" r:id="rId91"/>
    <p:sldId id="366" r:id="rId92"/>
    <p:sldId id="367" r:id="rId93"/>
    <p:sldId id="306" r:id="rId94"/>
    <p:sldId id="261" r:id="rId95"/>
    <p:sldId id="262" r:id="rId96"/>
    <p:sldId id="263" r:id="rId97"/>
    <p:sldId id="264" r:id="rId98"/>
    <p:sldId id="265" r:id="rId99"/>
    <p:sldId id="266" r:id="rId100"/>
    <p:sldId id="268" r:id="rId101"/>
    <p:sldId id="275" r:id="rId102"/>
    <p:sldId id="276" r:id="rId103"/>
    <p:sldId id="277" r:id="rId104"/>
    <p:sldId id="278" r:id="rId105"/>
    <p:sldId id="279" r:id="rId106"/>
    <p:sldId id="280" r:id="rId107"/>
    <p:sldId id="281" r:id="rId108"/>
    <p:sldId id="282" r:id="rId109"/>
    <p:sldId id="283" r:id="rId110"/>
    <p:sldId id="284" r:id="rId111"/>
    <p:sldId id="285" r:id="rId112"/>
    <p:sldId id="288" r:id="rId113"/>
    <p:sldId id="290" r:id="rId114"/>
    <p:sldId id="403" r:id="rId115"/>
    <p:sldId id="402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11" r:id="rId124"/>
    <p:sldId id="412" r:id="rId125"/>
    <p:sldId id="413" r:id="rId126"/>
    <p:sldId id="414" r:id="rId127"/>
    <p:sldId id="415" r:id="rId128"/>
    <p:sldId id="416" r:id="rId129"/>
    <p:sldId id="417" r:id="rId130"/>
    <p:sldId id="418" r:id="rId131"/>
    <p:sldId id="419" r:id="rId132"/>
    <p:sldId id="420" r:id="rId133"/>
    <p:sldId id="421" r:id="rId134"/>
    <p:sldId id="422" r:id="rId135"/>
    <p:sldId id="423" r:id="rId136"/>
    <p:sldId id="424" r:id="rId137"/>
    <p:sldId id="425" r:id="rId138"/>
    <p:sldId id="426" r:id="rId139"/>
    <p:sldId id="427" r:id="rId140"/>
    <p:sldId id="428" r:id="rId141"/>
    <p:sldId id="429" r:id="rId142"/>
    <p:sldId id="430" r:id="rId143"/>
    <p:sldId id="431" r:id="rId144"/>
    <p:sldId id="432" r:id="rId145"/>
    <p:sldId id="433" r:id="rId146"/>
    <p:sldId id="434" r:id="rId147"/>
    <p:sldId id="435" r:id="rId148"/>
    <p:sldId id="436" r:id="rId149"/>
    <p:sldId id="437" r:id="rId150"/>
    <p:sldId id="438" r:id="rId151"/>
    <p:sldId id="439" r:id="rId152"/>
    <p:sldId id="440" r:id="rId153"/>
    <p:sldId id="441" r:id="rId154"/>
    <p:sldId id="442" r:id="rId155"/>
    <p:sldId id="443" r:id="rId156"/>
    <p:sldId id="444" r:id="rId157"/>
    <p:sldId id="445" r:id="rId158"/>
    <p:sldId id="446" r:id="rId159"/>
    <p:sldId id="447" r:id="rId160"/>
    <p:sldId id="448" r:id="rId161"/>
    <p:sldId id="449" r:id="rId162"/>
    <p:sldId id="450" r:id="rId163"/>
    <p:sldId id="451" r:id="rId164"/>
    <p:sldId id="452" r:id="rId165"/>
    <p:sldId id="453" r:id="rId166"/>
    <p:sldId id="454" r:id="rId167"/>
    <p:sldId id="455" r:id="rId168"/>
    <p:sldId id="456" r:id="rId169"/>
    <p:sldId id="457" r:id="rId170"/>
    <p:sldId id="458" r:id="rId171"/>
    <p:sldId id="459" r:id="rId172"/>
    <p:sldId id="460" r:id="rId173"/>
    <p:sldId id="461" r:id="rId174"/>
    <p:sldId id="462" r:id="rId175"/>
    <p:sldId id="463" r:id="rId176"/>
    <p:sldId id="464" r:id="rId1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75" Type="http://schemas.openxmlformats.org/officeDocument/2006/relationships/slide" Target="slides/slide170.xml"/><Relationship Id="rId170" Type="http://schemas.openxmlformats.org/officeDocument/2006/relationships/slide" Target="slides/slide165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slide" Target="slides/slide160.xml"/><Relationship Id="rId181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71" Type="http://schemas.openxmlformats.org/officeDocument/2006/relationships/slide" Target="slides/slide166.xml"/><Relationship Id="rId176" Type="http://schemas.openxmlformats.org/officeDocument/2006/relationships/slide" Target="slides/slide171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slide" Target="slides/slide156.xml"/><Relationship Id="rId166" Type="http://schemas.openxmlformats.org/officeDocument/2006/relationships/slide" Target="slides/slide161.xml"/><Relationship Id="rId18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77" Type="http://schemas.openxmlformats.org/officeDocument/2006/relationships/slide" Target="slides/slide17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72" Type="http://schemas.openxmlformats.org/officeDocument/2006/relationships/slide" Target="slides/slide167.xml"/><Relationship Id="rId180" Type="http://schemas.openxmlformats.org/officeDocument/2006/relationships/viewProps" Target="viewProps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167" Type="http://schemas.openxmlformats.org/officeDocument/2006/relationships/slide" Target="slides/slide162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slide" Target="slides/slide15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73" Type="http://schemas.openxmlformats.org/officeDocument/2006/relationships/slide" Target="slides/slide168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168" Type="http://schemas.openxmlformats.org/officeDocument/2006/relationships/slide" Target="slides/slide163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slide" Target="slides/slide15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Relationship Id="rId174" Type="http://schemas.openxmlformats.org/officeDocument/2006/relationships/slide" Target="slides/slide169.xml"/><Relationship Id="rId179" Type="http://schemas.openxmlformats.org/officeDocument/2006/relationships/presProps" Target="presProps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64" Type="http://schemas.openxmlformats.org/officeDocument/2006/relationships/slide" Target="slides/slide159.xml"/><Relationship Id="rId169" Type="http://schemas.openxmlformats.org/officeDocument/2006/relationships/slide" Target="slides/slide1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E7A47-E6DF-4D10-A8E1-459EED719EE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AE72-44EA-4E41-9D61-8C8E485F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2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A330ADE-7431-47AD-B5CF-67F19516C6A2}" type="slidenum">
              <a:rPr lang="en-US" sz="1200">
                <a:latin typeface="Arial" pitchFamily="34" charset="0"/>
              </a:rPr>
              <a:pPr/>
              <a:t>2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8AA6A-566C-4729-A28F-87A6632C0B2E}" type="slidenum">
              <a:rPr lang="en-US"/>
              <a:pPr/>
              <a:t>86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9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2D8411-C2E5-4A11-AD55-26454DA8B49C}" type="slidenum">
              <a:rPr lang="en-US"/>
              <a:pPr/>
              <a:t>87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8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408E7-35D9-4136-B77B-54DE30AC0E28}" type="slidenum">
              <a:rPr lang="en-US"/>
              <a:pPr/>
              <a:t>88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85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B17C5C-2C22-4104-A9D7-7BA88064FFDA}" type="slidenum">
              <a:rPr lang="en-US" sz="1200">
                <a:latin typeface="Arial" pitchFamily="34" charset="0"/>
              </a:rPr>
              <a:pPr/>
              <a:t>101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92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2D3FA44-DF0F-4922-8B6D-0322508D7CE2}" type="slidenum">
              <a:rPr lang="en-US" sz="1200">
                <a:latin typeface="Arial" pitchFamily="34" charset="0"/>
              </a:rPr>
              <a:pPr/>
              <a:t>102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28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EB64505-975B-440C-8EA6-DB5C3070CC8F}" type="slidenum">
              <a:rPr lang="en-US" sz="1200">
                <a:latin typeface="Arial" pitchFamily="34" charset="0"/>
              </a:rPr>
              <a:pPr/>
              <a:t>103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25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91D44C-8E52-4204-8C13-C79C7FCCB4AF}" type="slidenum">
              <a:rPr lang="en-US" sz="1200">
                <a:latin typeface="Arial" pitchFamily="34" charset="0"/>
              </a:rPr>
              <a:pPr/>
              <a:t>104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4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8D0FDD4-1177-49E9-BFE8-046DEBD6971A}" type="slidenum">
              <a:rPr lang="en-US" sz="1200">
                <a:latin typeface="Arial" pitchFamily="34" charset="0"/>
              </a:rPr>
              <a:pPr/>
              <a:t>105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58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D27EE13-8BF3-42BB-BE79-F7E06F735B21}" type="slidenum">
              <a:rPr lang="en-US" sz="1200">
                <a:latin typeface="Arial" pitchFamily="34" charset="0"/>
              </a:rPr>
              <a:pPr/>
              <a:t>106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02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959C829-AD16-432A-B6BB-F4FD17D2F641}" type="slidenum">
              <a:rPr lang="en-US" sz="1200">
                <a:latin typeface="Arial" pitchFamily="34" charset="0"/>
              </a:rPr>
              <a:pPr/>
              <a:t>107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1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EBC7A4-752E-47E4-9B74-28F3CFF5A891}" type="slidenum">
              <a:rPr lang="en-US" sz="1200">
                <a:latin typeface="Arial" pitchFamily="34" charset="0"/>
              </a:rPr>
              <a:pPr/>
              <a:t>4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EF4071-E44B-4170-9D99-1F6380E71695}" type="slidenum">
              <a:rPr lang="en-US" sz="1200">
                <a:latin typeface="Arial" pitchFamily="34" charset="0"/>
              </a:rPr>
              <a:pPr/>
              <a:t>109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2A26956-55CF-4D6C-9545-5B699C72AF24}" type="slidenum">
              <a:rPr lang="en-US" sz="1200">
                <a:latin typeface="Arial" pitchFamily="34" charset="0"/>
              </a:rPr>
              <a:pPr/>
              <a:t>5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4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4031298-8BEB-46D5-870C-69373D93F3E3}" type="slidenum">
              <a:rPr lang="en-US" sz="1200">
                <a:latin typeface="Arial" pitchFamily="34" charset="0"/>
              </a:rPr>
              <a:pPr/>
              <a:t>6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6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B557B-F971-4F4E-9612-10E919875979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A0014-001C-4B2E-AB52-364E2EB1F57E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59350" cy="3719513"/>
          </a:xfrm>
          <a:ln w="12700" cap="flat"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5637"/>
          </a:xfrm>
          <a:ln/>
        </p:spPr>
        <p:txBody>
          <a:bodyPr lIns="93042" tIns="46521" rIns="93042" bIns="4652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1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F0E99-CBCF-471A-9079-399E6F0BEB81}" type="slidenum">
              <a:rPr lang="en-US"/>
              <a:pPr/>
              <a:t>18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5F768-34B7-465C-BEC1-D2EF16DCA581}" type="slidenum">
              <a:rPr lang="en-US"/>
              <a:pPr/>
              <a:t>19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4D110-EB07-46AA-B7CB-D54EFC5BE110}" type="slidenum">
              <a:rPr lang="en-US"/>
              <a:pPr/>
              <a:t>20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D76D79B-89A2-4240-8685-DAE7AB46DB75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000"/>
            </a:lvl1pPr>
          </a:lstStyle>
          <a:p>
            <a:fld id="{4F79D6E8-ED53-47B6-AAE4-BF69E1520B87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  <p:grpSp>
        <p:nvGrpSpPr>
          <p:cNvPr id="61446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61447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>
                <a:solidFill>
                  <a:srgbClr val="29292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>
                <a:solidFill>
                  <a:srgbClr val="29292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0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61451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</p:grpSp>
      <p:sp>
        <p:nvSpPr>
          <p:cNvPr id="614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81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9D0ACB-F080-4EA8-BA85-A667B391CDBF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9FFA0-2BE0-4D33-AAC9-96BE1EBEF8CE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3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C0D16-63EA-4F59-BBE8-8FE68691BC71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26EA8-FEE3-4AA1-909B-DBBDBB6181A3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2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D76D79B-89A2-4240-8685-DAE7AB46DB75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000"/>
            </a:lvl1pPr>
          </a:lstStyle>
          <a:p>
            <a:fld id="{4F79D6E8-ED53-47B6-AAE4-BF69E1520B87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  <p:grpSp>
        <p:nvGrpSpPr>
          <p:cNvPr id="61446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61447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>
                <a:solidFill>
                  <a:srgbClr val="29292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>
                <a:solidFill>
                  <a:srgbClr val="29292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0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61451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</p:grpSp>
      <p:sp>
        <p:nvSpPr>
          <p:cNvPr id="614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176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04F2D-BFBE-4498-B2C6-ED62C0E8961F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7654D-3795-40E1-AFBC-BF83D6351A49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0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21BE79-245B-4806-9036-96198C5CBFEB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A102F-0204-4A87-B05E-AA5D89691805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55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04810-8E85-4CCB-89DF-45FFE8417DED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05F49-4973-4640-A8E9-3FC3FA951A74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5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CDDAEC-B351-4B7B-886C-F22B389E1AB3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4A0D-CD12-4073-A5B6-EAF2E58239C0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46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4CD238-2E79-432D-A2A8-69AD0CBC5146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08115-7B04-4557-AB2C-C73F2928DF23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60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5285A-9123-4985-8760-31D990D8AABA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7AA06-D0E5-4AD1-8F9E-F91F2F4E6B0E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5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93A71F-873C-49F3-9AB4-5DC1B81CAD2F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4293-73A8-4451-9027-71DFE1078433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6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04F2D-BFBE-4498-B2C6-ED62C0E8961F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7654D-3795-40E1-AFBC-BF83D6351A49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48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34784A-6326-4968-8476-B72FC322EDD1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762BB-49F1-4C1C-AFB9-D9BDED209479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39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9D0ACB-F080-4EA8-BA85-A667B391CDBF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9FFA0-2BE0-4D33-AAC9-96BE1EBEF8CE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64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C0D16-63EA-4F59-BBE8-8FE68691BC71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26EA8-FEE3-4AA1-909B-DBBDBB6181A3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53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D76D79B-89A2-4240-8685-DAE7AB46DB75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000"/>
            </a:lvl1pPr>
          </a:lstStyle>
          <a:p>
            <a:fld id="{4F79D6E8-ED53-47B6-AAE4-BF69E1520B87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  <p:grpSp>
        <p:nvGrpSpPr>
          <p:cNvPr id="61446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61447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>
                <a:solidFill>
                  <a:srgbClr val="29292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>
                <a:solidFill>
                  <a:srgbClr val="29292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0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61451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</p:grpSp>
      <p:sp>
        <p:nvSpPr>
          <p:cNvPr id="614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7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04F2D-BFBE-4498-B2C6-ED62C0E8961F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7654D-3795-40E1-AFBC-BF83D6351A49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4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21BE79-245B-4806-9036-96198C5CBFEB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A102F-0204-4A87-B05E-AA5D89691805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95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04810-8E85-4CCB-89DF-45FFE8417DED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05F49-4973-4640-A8E9-3FC3FA951A74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39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CDDAEC-B351-4B7B-886C-F22B389E1AB3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4A0D-CD12-4073-A5B6-EAF2E58239C0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21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4CD238-2E79-432D-A2A8-69AD0CBC5146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08115-7B04-4557-AB2C-C73F2928DF23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09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5285A-9123-4985-8760-31D990D8AABA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7AA06-D0E5-4AD1-8F9E-F91F2F4E6B0E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21BE79-245B-4806-9036-96198C5CBFEB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A102F-0204-4A87-B05E-AA5D89691805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111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93A71F-873C-49F3-9AB4-5DC1B81CAD2F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4293-73A8-4451-9027-71DFE1078433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87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34784A-6326-4968-8476-B72FC322EDD1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762BB-49F1-4C1C-AFB9-D9BDED209479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11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9D0ACB-F080-4EA8-BA85-A667B391CDBF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9FFA0-2BE0-4D33-AAC9-96BE1EBEF8CE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22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C0D16-63EA-4F59-BBE8-8FE68691BC71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26EA8-FEE3-4AA1-909B-DBBDBB6181A3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07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Explanation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76" y="1362076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Consolas" pitchFamily="49" charset="0"/>
                <a:cs typeface="Consolas" pitchFamily="49" charset="0"/>
              </a:defRPr>
            </a:lvl1pPr>
            <a:lvl2pPr marL="342900" indent="0">
              <a:buNone/>
              <a:defRPr>
                <a:latin typeface="Calibri" pitchFamily="34" charset="0"/>
              </a:defRPr>
            </a:lvl2pPr>
            <a:lvl3pPr marL="685800" indent="0">
              <a:buNone/>
              <a:defRPr>
                <a:latin typeface="Calibri" pitchFamily="34" charset="0"/>
              </a:defRPr>
            </a:lvl3pPr>
            <a:lvl4pPr marL="1028700" indent="0">
              <a:buNone/>
              <a:defRPr>
                <a:latin typeface="Calibri" pitchFamily="34" charset="0"/>
              </a:defRPr>
            </a:lvl4pPr>
            <a:lvl5pPr marL="13716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source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3998" y="3952877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495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oubl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2512" y="1905001"/>
            <a:ext cx="3870325" cy="4429125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342900" indent="0">
              <a:buNone/>
              <a:defRPr>
                <a:latin typeface="Calibri" pitchFamily="34" charset="0"/>
              </a:defRPr>
            </a:lvl2pPr>
            <a:lvl3pPr marL="685800" indent="0">
              <a:buNone/>
              <a:defRPr>
                <a:latin typeface="Calibri" pitchFamily="34" charset="0"/>
              </a:defRPr>
            </a:lvl3pPr>
            <a:lvl4pPr marL="1028700" indent="0">
              <a:buNone/>
              <a:defRPr>
                <a:latin typeface="Calibri" pitchFamily="34" charset="0"/>
              </a:defRPr>
            </a:lvl4pPr>
            <a:lvl5pPr marL="13716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57637" y="1904999"/>
            <a:ext cx="3870325" cy="4429126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Consolas" pitchFamily="49" charset="0"/>
                <a:cs typeface="Consolas" pitchFamily="49" charset="0"/>
              </a:defRPr>
            </a:lvl1pPr>
            <a:lvl2pPr marL="342900" indent="0">
              <a:buNone/>
              <a:defRPr>
                <a:latin typeface="Calibri" pitchFamily="34" charset="0"/>
              </a:defRPr>
            </a:lvl2pPr>
            <a:lvl3pPr marL="685800" indent="0">
              <a:buNone/>
              <a:defRPr>
                <a:latin typeface="Calibri" pitchFamily="34" charset="0"/>
              </a:defRPr>
            </a:lvl3pPr>
            <a:lvl4pPr marL="1028700" indent="0">
              <a:buNone/>
              <a:defRPr>
                <a:latin typeface="Calibri" pitchFamily="34" charset="0"/>
              </a:defRPr>
            </a:lvl4pPr>
            <a:lvl5pPr marL="13716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source code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3998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45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685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0287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de-CH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52239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45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685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0287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ode_and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76" y="3810001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Consolas" pitchFamily="49" charset="0"/>
                <a:cs typeface="Consolas" pitchFamily="49" charset="0"/>
              </a:defRPr>
            </a:lvl1pPr>
            <a:lvl2pPr marL="342900" indent="0">
              <a:buNone/>
              <a:defRPr>
                <a:latin typeface="Calibri" pitchFamily="34" charset="0"/>
              </a:defRPr>
            </a:lvl2pPr>
            <a:lvl3pPr marL="685800" indent="0">
              <a:buNone/>
              <a:defRPr>
                <a:latin typeface="Calibri" pitchFamily="34" charset="0"/>
              </a:defRPr>
            </a:lvl3pPr>
            <a:lvl4pPr marL="1028700" indent="0">
              <a:buNone/>
              <a:defRPr>
                <a:latin typeface="Calibri" pitchFamily="34" charset="0"/>
              </a:defRPr>
            </a:lvl4pPr>
            <a:lvl5pPr marL="13716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source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96875" y="1362077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762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9B-89A2-4240-8685-DAE7AB46DB75}" type="datetime1">
              <a:rPr lang="en-US" altLang="en-US" smtClean="0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6E8-ED53-47B6-AAE4-BF69E1520B87}" type="slidenum">
              <a:rPr lang="en-US" altLang="en-US" smtClean="0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65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4F2D-BFBE-4498-B2C6-ED62C0E8961F}" type="datetime1">
              <a:rPr lang="en-US" altLang="en-US" smtClean="0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54D-3795-40E1-AFBC-BF83D6351A49}" type="slidenum">
              <a:rPr lang="en-US" altLang="en-US" smtClean="0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886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BE79-245B-4806-9036-96198C5CBFEB}" type="datetime1">
              <a:rPr lang="en-US" altLang="en-US" smtClean="0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102F-0204-4A87-B05E-AA5D89691805}" type="slidenum">
              <a:rPr lang="en-US" altLang="en-US" smtClean="0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6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04810-8E85-4CCB-89DF-45FFE8417DED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05F49-4973-4640-A8E9-3FC3FA951A74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11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810-8E85-4CCB-89DF-45FFE8417DED}" type="datetime1">
              <a:rPr lang="en-US" altLang="en-US" smtClean="0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F49-4973-4640-A8E9-3FC3FA951A74}" type="slidenum">
              <a:rPr lang="en-US" altLang="en-US" smtClean="0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43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DAEC-B351-4B7B-886C-F22B389E1AB3}" type="datetime1">
              <a:rPr lang="en-US" altLang="en-US" smtClean="0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4A0D-CD12-4073-A5B6-EAF2E58239C0}" type="slidenum">
              <a:rPr lang="en-US" altLang="en-US" smtClean="0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91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D238-2E79-432D-A2A8-69AD0CBC5146}" type="datetime1">
              <a:rPr lang="en-US" altLang="en-US" smtClean="0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8115-7B04-4557-AB2C-C73F2928DF23}" type="slidenum">
              <a:rPr lang="en-US" altLang="en-US" smtClean="0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4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285A-9123-4985-8760-31D990D8AABA}" type="datetime1">
              <a:rPr lang="en-US" altLang="en-US" smtClean="0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AA06-D0E5-4AD1-8F9E-F91F2F4E6B0E}" type="slidenum">
              <a:rPr lang="en-US" altLang="en-US" smtClean="0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170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A71F-873C-49F3-9AB4-5DC1B81CAD2F}" type="datetime1">
              <a:rPr lang="en-US" altLang="en-US" smtClean="0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293-73A8-4451-9027-71DFE1078433}" type="slidenum">
              <a:rPr lang="en-US" altLang="en-US" smtClean="0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480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784A-6326-4968-8476-B72FC322EDD1}" type="datetime1">
              <a:rPr lang="en-US" altLang="en-US" smtClean="0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62BB-49F1-4C1C-AFB9-D9BDED209479}" type="slidenum">
              <a:rPr lang="en-US" altLang="en-US" smtClean="0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10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0ACB-F080-4EA8-BA85-A667B391CDBF}" type="datetime1">
              <a:rPr lang="en-US" altLang="en-US" smtClean="0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FFA0-2BE0-4D33-AAC9-96BE1EBEF8CE}" type="slidenum">
              <a:rPr lang="en-US" altLang="en-US" smtClean="0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532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0D16-63EA-4F59-BBE8-8FE68691BC71}" type="datetime1">
              <a:rPr lang="en-US" altLang="en-US" smtClean="0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6EA8-FEE3-4AA1-909B-DBBDBB6181A3}" type="slidenum">
              <a:rPr lang="en-US" altLang="en-US" smtClean="0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863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ChangeArrowheads="1"/>
          </p:cNvSpPr>
          <p:nvPr/>
        </p:nvSpPr>
        <p:spPr bwMode="white">
          <a:xfrm>
            <a:off x="15875" y="465138"/>
            <a:ext cx="9128125" cy="1922462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9804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980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smtClean="0">
              <a:solidFill>
                <a:srgbClr val="EFFFFD"/>
              </a:solidFill>
            </a:endParaRPr>
          </a:p>
        </p:txBody>
      </p:sp>
      <p:sp>
        <p:nvSpPr>
          <p:cNvPr id="4099" name="Rectangle 1027"/>
          <p:cNvSpPr>
            <a:spLocks noChangeArrowheads="1"/>
          </p:cNvSpPr>
          <p:nvPr/>
        </p:nvSpPr>
        <p:spPr bwMode="hidden">
          <a:xfrm>
            <a:off x="4572000" y="5686425"/>
            <a:ext cx="4603750" cy="6858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4100" name="AutoShape 1028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4101" name="Line 1029"/>
          <p:cNvSpPr>
            <a:spLocks noChangeShapeType="1"/>
          </p:cNvSpPr>
          <p:nvPr/>
        </p:nvSpPr>
        <p:spPr bwMode="hidden">
          <a:xfrm>
            <a:off x="542925" y="2600325"/>
            <a:ext cx="0" cy="4265613"/>
          </a:xfrm>
          <a:prstGeom prst="line">
            <a:avLst/>
          </a:prstGeom>
          <a:noFill/>
          <a:ln w="28575">
            <a:solidFill>
              <a:srgbClr val="0085A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grpSp>
        <p:nvGrpSpPr>
          <p:cNvPr id="4102" name="Group 1030"/>
          <p:cNvGrpSpPr>
            <a:grpSpLocks/>
          </p:cNvGrpSpPr>
          <p:nvPr/>
        </p:nvGrpSpPr>
        <p:grpSpPr bwMode="auto">
          <a:xfrm>
            <a:off x="6837363" y="0"/>
            <a:ext cx="330200" cy="6875463"/>
            <a:chOff x="4307" y="0"/>
            <a:chExt cx="208" cy="4331"/>
          </a:xfrm>
        </p:grpSpPr>
        <p:sp>
          <p:nvSpPr>
            <p:cNvPr id="4103" name="Rectangle 1031"/>
            <p:cNvSpPr>
              <a:spLocks noChangeArrowheads="1"/>
            </p:cNvSpPr>
            <p:nvPr/>
          </p:nvSpPr>
          <p:spPr bwMode="hidden">
            <a:xfrm>
              <a:off x="4325" y="4240"/>
              <a:ext cx="48" cy="91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04" name="Rectangle 1032"/>
            <p:cNvSpPr>
              <a:spLocks noChangeArrowheads="1"/>
            </p:cNvSpPr>
            <p:nvPr/>
          </p:nvSpPr>
          <p:spPr bwMode="hidden">
            <a:xfrm>
              <a:off x="4307" y="1926"/>
              <a:ext cx="48" cy="52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05" name="Rectangle 1033"/>
            <p:cNvSpPr>
              <a:spLocks noChangeArrowheads="1"/>
            </p:cNvSpPr>
            <p:nvPr/>
          </p:nvSpPr>
          <p:spPr bwMode="hidden">
            <a:xfrm>
              <a:off x="4499" y="2118"/>
              <a:ext cx="16" cy="52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06" name="Rectangle 1034"/>
            <p:cNvSpPr>
              <a:spLocks noChangeArrowheads="1"/>
            </p:cNvSpPr>
            <p:nvPr/>
          </p:nvSpPr>
          <p:spPr bwMode="hidden">
            <a:xfrm>
              <a:off x="4307" y="2694"/>
              <a:ext cx="48" cy="52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07" name="Rectangle 1035"/>
            <p:cNvSpPr>
              <a:spLocks noChangeArrowheads="1"/>
            </p:cNvSpPr>
            <p:nvPr/>
          </p:nvSpPr>
          <p:spPr bwMode="hidden">
            <a:xfrm>
              <a:off x="4307" y="3462"/>
              <a:ext cx="48" cy="52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08" name="Rectangle 1036"/>
            <p:cNvSpPr>
              <a:spLocks noChangeArrowheads="1"/>
            </p:cNvSpPr>
            <p:nvPr/>
          </p:nvSpPr>
          <p:spPr bwMode="hidden">
            <a:xfrm>
              <a:off x="4499" y="2886"/>
              <a:ext cx="16" cy="52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09" name="Rectangle 1037"/>
            <p:cNvSpPr>
              <a:spLocks noChangeArrowheads="1"/>
            </p:cNvSpPr>
            <p:nvPr/>
          </p:nvSpPr>
          <p:spPr bwMode="hidden">
            <a:xfrm>
              <a:off x="4499" y="3654"/>
              <a:ext cx="16" cy="52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10" name="Rectangle 1038"/>
            <p:cNvSpPr>
              <a:spLocks noChangeArrowheads="1"/>
            </p:cNvSpPr>
            <p:nvPr/>
          </p:nvSpPr>
          <p:spPr bwMode="hidden">
            <a:xfrm>
              <a:off x="4307" y="0"/>
              <a:ext cx="48" cy="65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11" name="Rectangle 1039"/>
            <p:cNvSpPr>
              <a:spLocks noChangeArrowheads="1"/>
            </p:cNvSpPr>
            <p:nvPr/>
          </p:nvSpPr>
          <p:spPr bwMode="hidden">
            <a:xfrm>
              <a:off x="4499" y="1"/>
              <a:ext cx="16" cy="256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12" name="Rectangle 1040"/>
            <p:cNvSpPr>
              <a:spLocks noChangeArrowheads="1"/>
            </p:cNvSpPr>
            <p:nvPr/>
          </p:nvSpPr>
          <p:spPr bwMode="hidden">
            <a:xfrm>
              <a:off x="4307" y="306"/>
              <a:ext cx="48" cy="52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13" name="Rectangle 1041"/>
            <p:cNvSpPr>
              <a:spLocks noChangeArrowheads="1"/>
            </p:cNvSpPr>
            <p:nvPr/>
          </p:nvSpPr>
          <p:spPr bwMode="hidden">
            <a:xfrm>
              <a:off x="4307" y="1074"/>
              <a:ext cx="48" cy="52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14" name="Rectangle 1042"/>
            <p:cNvSpPr>
              <a:spLocks noChangeArrowheads="1"/>
            </p:cNvSpPr>
            <p:nvPr/>
          </p:nvSpPr>
          <p:spPr bwMode="hidden">
            <a:xfrm>
              <a:off x="4499" y="498"/>
              <a:ext cx="16" cy="52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  <p:sp>
          <p:nvSpPr>
            <p:cNvPr id="4115" name="Rectangle 1043"/>
            <p:cNvSpPr>
              <a:spLocks noChangeArrowheads="1"/>
            </p:cNvSpPr>
            <p:nvPr/>
          </p:nvSpPr>
          <p:spPr bwMode="hidden">
            <a:xfrm>
              <a:off x="4499" y="1266"/>
              <a:ext cx="16" cy="527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200" smtClean="0">
                <a:solidFill>
                  <a:srgbClr val="EFFFFD"/>
                </a:solidFill>
              </a:endParaRPr>
            </a:p>
          </p:txBody>
        </p:sp>
      </p:grpSp>
      <p:sp>
        <p:nvSpPr>
          <p:cNvPr id="4116" name="Freeform 1044"/>
          <p:cNvSpPr>
            <a:spLocks/>
          </p:cNvSpPr>
          <p:nvPr/>
        </p:nvSpPr>
        <p:spPr bwMode="hidden">
          <a:xfrm>
            <a:off x="41275" y="304800"/>
            <a:ext cx="7491413" cy="5470525"/>
          </a:xfrm>
          <a:custGeom>
            <a:avLst/>
            <a:gdLst>
              <a:gd name="T0" fmla="*/ 4718 w 4719"/>
              <a:gd name="T1" fmla="*/ 3445 h 3446"/>
              <a:gd name="T2" fmla="*/ 4718 w 4719"/>
              <a:gd name="T3" fmla="*/ 0 h 3446"/>
              <a:gd name="T4" fmla="*/ 0 w 4719"/>
              <a:gd name="T5" fmla="*/ 0 h 3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19" h="3446">
                <a:moveTo>
                  <a:pt x="4718" y="3445"/>
                </a:moveTo>
                <a:lnTo>
                  <a:pt x="4718" y="0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rgbClr val="0085A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4117" name="Arc 1045"/>
          <p:cNvSpPr>
            <a:spLocks/>
          </p:cNvSpPr>
          <p:nvPr/>
        </p:nvSpPr>
        <p:spPr bwMode="hidden">
          <a:xfrm>
            <a:off x="5729288" y="1588"/>
            <a:ext cx="3429000" cy="6851650"/>
          </a:xfrm>
          <a:custGeom>
            <a:avLst/>
            <a:gdLst>
              <a:gd name="G0" fmla="+- 21600 0 0"/>
              <a:gd name="G1" fmla="+- 21575 0 0"/>
              <a:gd name="G2" fmla="+- 21600 0 0"/>
              <a:gd name="T0" fmla="*/ 20790 w 21600"/>
              <a:gd name="T1" fmla="*/ 43160 h 43160"/>
              <a:gd name="T2" fmla="*/ 20560 w 21600"/>
              <a:gd name="T3" fmla="*/ 0 h 43160"/>
              <a:gd name="T4" fmla="*/ 21600 w 21600"/>
              <a:gd name="T5" fmla="*/ 21575 h 4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60" fill="none" extrusionOk="0">
                <a:moveTo>
                  <a:pt x="20790" y="43159"/>
                </a:moveTo>
                <a:cubicBezTo>
                  <a:pt x="9184" y="42724"/>
                  <a:pt x="0" y="33189"/>
                  <a:pt x="0" y="21575"/>
                </a:cubicBezTo>
                <a:cubicBezTo>
                  <a:pt x="0" y="10049"/>
                  <a:pt x="9048" y="554"/>
                  <a:pt x="20560" y="0"/>
                </a:cubicBezTo>
              </a:path>
              <a:path w="21600" h="43160" stroke="0" extrusionOk="0">
                <a:moveTo>
                  <a:pt x="20790" y="43159"/>
                </a:moveTo>
                <a:cubicBezTo>
                  <a:pt x="9184" y="42724"/>
                  <a:pt x="0" y="33189"/>
                  <a:pt x="0" y="21575"/>
                </a:cubicBezTo>
                <a:cubicBezTo>
                  <a:pt x="0" y="10049"/>
                  <a:pt x="9048" y="554"/>
                  <a:pt x="20560" y="0"/>
                </a:cubicBezTo>
                <a:lnTo>
                  <a:pt x="21600" y="21575"/>
                </a:lnTo>
                <a:close/>
              </a:path>
            </a:pathLst>
          </a:custGeom>
          <a:noFill/>
          <a:ln w="28575" cap="rnd">
            <a:solidFill>
              <a:srgbClr val="0085A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4118" name="Rectangle 10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0563" y="2617788"/>
            <a:ext cx="6615112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19" name="Rectangle 104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58788"/>
            <a:ext cx="7772400" cy="1920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20" name="Text Box 1048"/>
          <p:cNvSpPr txBox="1">
            <a:spLocks noChangeArrowheads="1"/>
          </p:cNvSpPr>
          <p:nvPr/>
        </p:nvSpPr>
        <p:spPr bwMode="auto">
          <a:xfrm>
            <a:off x="685800" y="6481763"/>
            <a:ext cx="76962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200" smtClean="0">
              <a:solidFill>
                <a:srgbClr val="EFFFFD"/>
              </a:solidFill>
            </a:endParaRPr>
          </a:p>
        </p:txBody>
      </p:sp>
      <p:sp>
        <p:nvSpPr>
          <p:cNvPr id="4121" name="Text Box 1049"/>
          <p:cNvSpPr txBox="1">
            <a:spLocks noChangeArrowheads="1"/>
          </p:cNvSpPr>
          <p:nvPr/>
        </p:nvSpPr>
        <p:spPr bwMode="auto">
          <a:xfrm>
            <a:off x="685800" y="6400800"/>
            <a:ext cx="79248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200" smtClean="0">
              <a:solidFill>
                <a:srgbClr val="EFFFFD"/>
              </a:solidFill>
            </a:endParaRPr>
          </a:p>
        </p:txBody>
      </p:sp>
      <p:sp>
        <p:nvSpPr>
          <p:cNvPr id="4122" name="Text Box 1050"/>
          <p:cNvSpPr txBox="1">
            <a:spLocks noChangeArrowheads="1"/>
          </p:cNvSpPr>
          <p:nvPr/>
        </p:nvSpPr>
        <p:spPr bwMode="auto">
          <a:xfrm>
            <a:off x="762000" y="6400800"/>
            <a:ext cx="73914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EFFFFD"/>
                </a:solidFill>
              </a:rPr>
              <a:t>Copyright </a:t>
            </a:r>
            <a:r>
              <a:rPr lang="en-US" altLang="en-US" sz="1400" smtClean="0">
                <a:solidFill>
                  <a:srgbClr val="EFFFFD"/>
                </a:solidFill>
                <a:cs typeface="Arial" panose="020B0604020202020204" pitchFamily="34" charset="0"/>
              </a:rPr>
              <a:t>© 2001 Stephen A. Edwards  All rights reserved</a:t>
            </a:r>
            <a:endParaRPr lang="en-US" altLang="en-US" sz="1400" smtClean="0">
              <a:solidFill>
                <a:srgbClr val="EFF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3981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CDDAEC-B351-4B7B-886C-F22B389E1AB3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4A0D-CD12-4073-A5B6-EAF2E58239C0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43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5493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138238"/>
            <a:ext cx="4094163" cy="5110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1138238"/>
            <a:ext cx="4095750" cy="5110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32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5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95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183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4361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5152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54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0"/>
            <a:ext cx="21082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0"/>
            <a:ext cx="6173788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4CD238-2E79-432D-A2A8-69AD0CBC5146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08115-7B04-4557-AB2C-C73F2928DF23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5285A-9123-4985-8760-31D990D8AABA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7AA06-D0E5-4AD1-8F9E-F91F2F4E6B0E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1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93A71F-873C-49F3-9AB4-5DC1B81CAD2F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4293-73A8-4451-9027-71DFE1078433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3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34784A-6326-4968-8476-B72FC322EDD1}" type="datetime1">
              <a:rPr lang="en-US" altLang="en-US">
                <a:solidFill>
                  <a:srgbClr val="292929"/>
                </a:solidFill>
              </a:rPr>
              <a:pPr/>
              <a:t>5/16/2019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762BB-49F1-4C1C-AFB9-D9BDED209479}" type="slidenum">
              <a:rPr lang="en-US" altLang="en-US">
                <a:solidFill>
                  <a:srgbClr val="292929"/>
                </a:solidFill>
              </a:rPr>
              <a:pPr/>
              <a:t>‹#›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1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smtClean="0">
              <a:solidFill>
                <a:srgbClr val="29292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smtClean="0">
              <a:solidFill>
                <a:srgbClr val="29292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AB31C68-3102-4693-AB2D-4DAECE25AE88}" type="datetime1">
              <a:rPr lang="en-US" altLang="en-US" smtClean="0">
                <a:solidFill>
                  <a:srgbClr val="292929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5/16/2019</a:t>
            </a:fld>
            <a:endParaRPr lang="en-US" altLang="en-US" smtClean="0">
              <a:solidFill>
                <a:srgbClr val="292929"/>
              </a:solidFill>
            </a:endParaRP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292929"/>
              </a:solidFill>
            </a:endParaRP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37FE1FF-EBD8-421D-8D24-D182468412BB}" type="slidenum">
              <a:rPr lang="en-US" altLang="en-US" smtClean="0">
                <a:solidFill>
                  <a:srgbClr val="292929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292929"/>
              </a:solidFill>
            </a:endParaRPr>
          </a:p>
        </p:txBody>
      </p:sp>
      <p:sp>
        <p:nvSpPr>
          <p:cNvPr id="6042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6042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7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smtClean="0">
              <a:solidFill>
                <a:srgbClr val="29292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smtClean="0">
              <a:solidFill>
                <a:srgbClr val="29292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AB31C68-3102-4693-AB2D-4DAECE25AE88}" type="datetime1">
              <a:rPr lang="en-US" altLang="en-US" smtClean="0">
                <a:solidFill>
                  <a:srgbClr val="292929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5/16/2019</a:t>
            </a:fld>
            <a:endParaRPr lang="en-US" altLang="en-US" smtClean="0">
              <a:solidFill>
                <a:srgbClr val="292929"/>
              </a:solidFill>
            </a:endParaRP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292929"/>
              </a:solidFill>
            </a:endParaRP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37FE1FF-EBD8-421D-8D24-D182468412BB}" type="slidenum">
              <a:rPr lang="en-US" altLang="en-US" smtClean="0">
                <a:solidFill>
                  <a:srgbClr val="292929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292929"/>
              </a:solidFill>
            </a:endParaRPr>
          </a:p>
        </p:txBody>
      </p:sp>
      <p:sp>
        <p:nvSpPr>
          <p:cNvPr id="6042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6042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smtClean="0">
              <a:solidFill>
                <a:srgbClr val="29292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smtClean="0">
              <a:solidFill>
                <a:srgbClr val="29292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AB31C68-3102-4693-AB2D-4DAECE25AE88}" type="datetime1">
              <a:rPr lang="en-US" altLang="en-US" smtClean="0">
                <a:solidFill>
                  <a:srgbClr val="292929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5/16/2019</a:t>
            </a:fld>
            <a:endParaRPr lang="en-US" altLang="en-US" smtClean="0">
              <a:solidFill>
                <a:srgbClr val="292929"/>
              </a:solidFill>
            </a:endParaRP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292929"/>
              </a:solidFill>
            </a:endParaRP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37FE1FF-EBD8-421D-8D24-D182468412BB}" type="slidenum">
              <a:rPr lang="en-US" altLang="en-US" smtClean="0">
                <a:solidFill>
                  <a:srgbClr val="292929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292929"/>
              </a:solidFill>
            </a:endParaRPr>
          </a:p>
        </p:txBody>
      </p:sp>
      <p:sp>
        <p:nvSpPr>
          <p:cNvPr id="6042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292929"/>
              </a:solidFill>
            </a:endParaRPr>
          </a:p>
        </p:txBody>
      </p:sp>
      <p:sp>
        <p:nvSpPr>
          <p:cNvPr id="6042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6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804" r:id="rId12"/>
    <p:sldLayoutId id="2147483805" r:id="rId13"/>
    <p:sldLayoutId id="2147483806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0000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1138238"/>
            <a:ext cx="8342313" cy="511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3075" name="Arc 3"/>
          <p:cNvSpPr>
            <a:spLocks/>
          </p:cNvSpPr>
          <p:nvPr/>
        </p:nvSpPr>
        <p:spPr bwMode="hidden">
          <a:xfrm>
            <a:off x="6342063" y="-3175"/>
            <a:ext cx="2844800" cy="68627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0790 w 21819"/>
              <a:gd name="T1" fmla="*/ 43185 h 43185"/>
              <a:gd name="T2" fmla="*/ 21819 w 21819"/>
              <a:gd name="T3" fmla="*/ 1 h 43185"/>
              <a:gd name="T4" fmla="*/ 21600 w 21819"/>
              <a:gd name="T5" fmla="*/ 21600 h 43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19" h="43185" fill="none" extrusionOk="0">
                <a:moveTo>
                  <a:pt x="20790" y="43184"/>
                </a:moveTo>
                <a:cubicBezTo>
                  <a:pt x="9184" y="42749"/>
                  <a:pt x="0" y="3321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673" y="0"/>
                  <a:pt x="21746" y="0"/>
                  <a:pt x="21818" y="1"/>
                </a:cubicBezTo>
              </a:path>
              <a:path w="21819" h="43185" stroke="0" extrusionOk="0">
                <a:moveTo>
                  <a:pt x="20790" y="43184"/>
                </a:moveTo>
                <a:cubicBezTo>
                  <a:pt x="9184" y="42749"/>
                  <a:pt x="0" y="3321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673" y="0"/>
                  <a:pt x="21746" y="0"/>
                  <a:pt x="21818" y="1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006C8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76" name="Arc 4"/>
          <p:cNvSpPr>
            <a:spLocks/>
          </p:cNvSpPr>
          <p:nvPr/>
        </p:nvSpPr>
        <p:spPr bwMode="hidden">
          <a:xfrm>
            <a:off x="6802438" y="-319088"/>
            <a:ext cx="2341562" cy="2058988"/>
          </a:xfrm>
          <a:custGeom>
            <a:avLst/>
            <a:gdLst>
              <a:gd name="G0" fmla="+- 21410 0 0"/>
              <a:gd name="G1" fmla="+- 0 0 0"/>
              <a:gd name="G2" fmla="+- 21600 0 0"/>
              <a:gd name="T0" fmla="*/ 21192 w 21410"/>
              <a:gd name="T1" fmla="*/ 21599 h 21599"/>
              <a:gd name="T2" fmla="*/ 0 w 21410"/>
              <a:gd name="T3" fmla="*/ 2858 h 21599"/>
              <a:gd name="T4" fmla="*/ 21410 w 21410"/>
              <a:gd name="T5" fmla="*/ 0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10" h="21599" fill="none" extrusionOk="0">
                <a:moveTo>
                  <a:pt x="21192" y="21598"/>
                </a:moveTo>
                <a:cubicBezTo>
                  <a:pt x="10450" y="21490"/>
                  <a:pt x="1421" y="13505"/>
                  <a:pt x="-1" y="2858"/>
                </a:cubicBezTo>
              </a:path>
              <a:path w="21410" h="21599" stroke="0" extrusionOk="0">
                <a:moveTo>
                  <a:pt x="21192" y="21598"/>
                </a:moveTo>
                <a:cubicBezTo>
                  <a:pt x="10450" y="21490"/>
                  <a:pt x="1421" y="13505"/>
                  <a:pt x="-1" y="2858"/>
                </a:cubicBezTo>
                <a:lnTo>
                  <a:pt x="21410" y="0"/>
                </a:lnTo>
                <a:close/>
              </a:path>
            </a:pathLst>
          </a:custGeom>
          <a:noFill/>
          <a:ln w="12700" cap="rnd">
            <a:solidFill>
              <a:srgbClr val="0085A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hidden">
          <a:xfrm flipH="1" flipV="1">
            <a:off x="6430963" y="0"/>
            <a:ext cx="2713037" cy="3074988"/>
          </a:xfrm>
          <a:prstGeom prst="line">
            <a:avLst/>
          </a:prstGeom>
          <a:noFill/>
          <a:ln w="12700">
            <a:solidFill>
              <a:srgbClr val="006C8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hidden">
          <a:xfrm>
            <a:off x="7243763" y="1588"/>
            <a:ext cx="1587" cy="6810375"/>
          </a:xfrm>
          <a:prstGeom prst="line">
            <a:avLst/>
          </a:prstGeom>
          <a:noFill/>
          <a:ln w="12700">
            <a:solidFill>
              <a:srgbClr val="006C8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0"/>
            <a:ext cx="8421688" cy="898525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invGray">
          <a:xfrm>
            <a:off x="1588" y="935038"/>
            <a:ext cx="9142412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62000" y="6400800"/>
            <a:ext cx="73914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EFFFFD"/>
                </a:solidFill>
              </a:rPr>
              <a:t>Copyright </a:t>
            </a:r>
            <a:r>
              <a:rPr lang="en-US" altLang="en-US" sz="1400" smtClean="0">
                <a:solidFill>
                  <a:srgbClr val="EFFFFD"/>
                </a:solidFill>
                <a:cs typeface="Arial" panose="020B0604020202020204" pitchFamily="34" charset="0"/>
              </a:rPr>
              <a:t>© 2001 Stephen A. Edwards  All rights reserved</a:t>
            </a:r>
            <a:endParaRPr lang="en-US" altLang="en-US" sz="1400" smtClean="0">
              <a:solidFill>
                <a:srgbClr val="EFF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1062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panose="020B0604020202020204" pitchFamily="34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panose="020B0604020202020204" pitchFamily="34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panose="020B0604020202020204" pitchFamily="34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panose="020B0604020202020204" pitchFamily="34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panose="020B0604020202020204" pitchFamily="34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panose="020B0604020202020204" pitchFamily="34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panose="020B0604020202020204" pitchFamily="34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panose="020B0604020202020204" pitchFamily="34" charset="0"/>
        </a:defRPr>
      </a:lvl9pPr>
    </p:titleStyle>
    <p:bodyStyle>
      <a:lvl1pPr marL="385763" indent="-385763" algn="l" rtl="0" fontAlgn="base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fontAlgn="base">
        <a:lnSpc>
          <a:spcPct val="88000"/>
        </a:lnSpc>
        <a:spcBef>
          <a:spcPct val="25000"/>
        </a:spcBef>
        <a:spcAft>
          <a:spcPct val="0"/>
        </a:spcAft>
        <a:buClr>
          <a:schemeClr val="accent1"/>
        </a:buClr>
        <a:buSzPct val="69000"/>
        <a:buChar char="•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6175" indent="-238125" algn="l" rtl="0" fontAlgn="base">
        <a:lnSpc>
          <a:spcPct val="87000"/>
        </a:lnSpc>
        <a:spcBef>
          <a:spcPct val="1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1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9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 to Verilog HDL</a:t>
            </a:r>
          </a:p>
          <a:p>
            <a:pPr algn="l"/>
            <a:r>
              <a:rPr lang="en-US" dirty="0" smtClean="0"/>
              <a:t>FPGA Design flow using Verilog HDL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Chapter-3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1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508001" y="2095332"/>
            <a:ext cx="6447501" cy="329294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28068" name="Object 4"/>
          <p:cNvGraphicFramePr>
            <a:graphicFrameLocks noChangeAspect="1"/>
          </p:cNvGraphicFramePr>
          <p:nvPr>
            <p:extLst/>
          </p:nvPr>
        </p:nvGraphicFramePr>
        <p:xfrm>
          <a:off x="488046" y="1314450"/>
          <a:ext cx="6467455" cy="363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Photo Editor Photo" r:id="rId3" imgW="5657143" imgH="3172268" progId="MSPhotoEd.3">
                  <p:embed/>
                </p:oleObj>
              </mc:Choice>
              <mc:Fallback>
                <p:oleObj name="Photo Editor Photo" r:id="rId3" imgW="5657143" imgH="317226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46" y="1314450"/>
                        <a:ext cx="6467455" cy="363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45576" y="879526"/>
            <a:ext cx="6909925" cy="113111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algn="ctr">
              <a:defRPr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>
              <a:defRPr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>
              <a:defRPr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>
              <a:defRPr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defTabSz="685800"/>
            <a:r>
              <a:rPr lang="en-US" sz="3000" dirty="0"/>
              <a:t>Why Verilog?</a:t>
            </a:r>
          </a:p>
        </p:txBody>
      </p:sp>
    </p:spTree>
    <p:extLst>
      <p:ext uri="{BB962C8B-B14F-4D97-AF65-F5344CB8AC3E}">
        <p14:creationId xmlns:p14="http://schemas.microsoft.com/office/powerpoint/2010/main" val="32178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1202182" y="966558"/>
            <a:ext cx="7090501" cy="4799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Behavioral HDL: Simulating the Circuit</a:t>
            </a:r>
          </a:p>
        </p:txBody>
      </p:sp>
      <p:pic>
        <p:nvPicPr>
          <p:cNvPr id="49157" name="Picture 7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0" y="1708420"/>
            <a:ext cx="5940526" cy="2057400"/>
          </a:xfrm>
          <a:noFill/>
        </p:spPr>
      </p:pic>
    </p:spTree>
    <p:extLst>
      <p:ext uri="{BB962C8B-B14F-4D97-AF65-F5344CB8AC3E}">
        <p14:creationId xmlns:p14="http://schemas.microsoft.com/office/powerpoint/2010/main" val="16676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3050" y="1657350"/>
            <a:ext cx="6057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81577" y="699776"/>
            <a:ext cx="6780846" cy="4533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Bitwise Operators</a:t>
            </a:r>
          </a:p>
        </p:txBody>
      </p:sp>
      <p:sp>
        <p:nvSpPr>
          <p:cNvPr id="50179" name="Content Placeholder 17"/>
          <p:cNvSpPr>
            <a:spLocks noGrp="1"/>
          </p:cNvSpPr>
          <p:nvPr>
            <p:ph idx="1"/>
          </p:nvPr>
        </p:nvSpPr>
        <p:spPr>
          <a:xfrm>
            <a:off x="171452" y="1657350"/>
            <a:ext cx="6900861" cy="2928626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module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gates(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input 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[3:0]  a, b,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            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output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[3:0] y1, y2, y3, y4, y5);</a:t>
            </a:r>
          </a:p>
          <a:p>
            <a:pPr eaLnBrk="1" hangingPunct="1">
              <a:buFont typeface="Wingdings" pitchFamily="2" charset="2"/>
              <a:buNone/>
            </a:pPr>
            <a:endParaRPr lang="en-US" sz="2250" dirty="0">
              <a:solidFill>
                <a:schemeClr val="tx1"/>
              </a:solidFill>
              <a:latin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   /* Five different two-input logic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      gates acting on 4 bit busses */</a:t>
            </a:r>
          </a:p>
          <a:p>
            <a:pPr eaLnBrk="1" hangingPunct="1">
              <a:buFont typeface="Wingdings" pitchFamily="2" charset="2"/>
              <a:buNone/>
            </a:pPr>
            <a:endParaRPr lang="en-US" sz="2250" dirty="0">
              <a:solidFill>
                <a:schemeClr val="tx1"/>
              </a:solidFill>
              <a:latin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assign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y1 = a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&amp;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b;    </a:t>
            </a:r>
            <a:r>
              <a:rPr lang="en-US" sz="2250" i="1" dirty="0">
                <a:solidFill>
                  <a:schemeClr val="tx1"/>
                </a:solidFill>
                <a:latin typeface="Consolas" pitchFamily="49" charset="0"/>
              </a:rPr>
              <a:t>// 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assign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y2 = a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|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b;    </a:t>
            </a:r>
            <a:r>
              <a:rPr lang="en-US" sz="2250" i="1" dirty="0">
                <a:solidFill>
                  <a:schemeClr val="tx1"/>
                </a:solidFill>
                <a:latin typeface="Consolas" pitchFamily="49" charset="0"/>
              </a:rPr>
              <a:t>//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assign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y3 = a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^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b;    </a:t>
            </a:r>
            <a:r>
              <a:rPr lang="en-US" sz="2250" i="1" dirty="0">
                <a:solidFill>
                  <a:schemeClr val="tx1"/>
                </a:solidFill>
                <a:latin typeface="Consolas" pitchFamily="49" charset="0"/>
              </a:rPr>
              <a:t>// XOR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assign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y4 =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~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(a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&amp;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b); </a:t>
            </a:r>
            <a:r>
              <a:rPr lang="en-US" sz="2250" i="1" dirty="0">
                <a:solidFill>
                  <a:schemeClr val="tx1"/>
                </a:solidFill>
                <a:latin typeface="Consolas" pitchFamily="49" charset="0"/>
              </a:rPr>
              <a:t>// NAND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assign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y5 =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~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(a </a:t>
            </a:r>
            <a:r>
              <a:rPr lang="en-US" sz="2250" b="1" dirty="0">
                <a:solidFill>
                  <a:schemeClr val="tx1"/>
                </a:solidFill>
                <a:latin typeface="Consolas" pitchFamily="49" charset="0"/>
              </a:rPr>
              <a:t>| </a:t>
            </a:r>
            <a:r>
              <a:rPr lang="en-US" sz="2250" dirty="0">
                <a:solidFill>
                  <a:schemeClr val="tx1"/>
                </a:solidFill>
                <a:latin typeface="Consolas" pitchFamily="49" charset="0"/>
              </a:rPr>
              <a:t>b); </a:t>
            </a:r>
            <a:r>
              <a:rPr lang="en-US" sz="2250" i="1" dirty="0">
                <a:solidFill>
                  <a:schemeClr val="tx1"/>
                </a:solidFill>
                <a:latin typeface="Consolas" pitchFamily="49" charset="0"/>
              </a:rPr>
              <a:t>// NOR</a:t>
            </a:r>
          </a:p>
          <a:p>
            <a:pPr eaLnBrk="1" hangingPunct="1">
              <a:buFont typeface="Wingdings" pitchFamily="2" charset="2"/>
              <a:buNone/>
            </a:pPr>
            <a:endParaRPr lang="en-US" sz="2250" dirty="0">
              <a:solidFill>
                <a:schemeClr val="tx1"/>
              </a:solidFill>
              <a:latin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250" b="1" dirty="0" err="1">
                <a:solidFill>
                  <a:schemeClr val="tx1"/>
                </a:solidFill>
                <a:latin typeface="Consolas" pitchFamily="49" charset="0"/>
              </a:rPr>
              <a:t>endmodule</a:t>
            </a:r>
            <a:endParaRPr lang="en-US" sz="2250" b="1" dirty="0">
              <a:solidFill>
                <a:schemeClr val="tx1"/>
              </a:solidFill>
              <a:latin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250" dirty="0">
              <a:solidFill>
                <a:schemeClr val="bg1"/>
              </a:solidFill>
              <a:latin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500" dirty="0">
              <a:latin typeface="Consolas" pitchFamily="49" charset="0"/>
            </a:endParaRPr>
          </a:p>
          <a:p>
            <a:endParaRPr lang="en-US" sz="15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42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3050" y="1657350"/>
            <a:ext cx="6057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249296" y="950659"/>
            <a:ext cx="7104081" cy="3362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Bitwise Operators: Synthesis Results</a:t>
            </a:r>
          </a:p>
        </p:txBody>
      </p:sp>
      <p:pic>
        <p:nvPicPr>
          <p:cNvPr id="52230" name="Picture 5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96" y="2239908"/>
            <a:ext cx="5086350" cy="3857794"/>
          </a:xfrm>
          <a:noFill/>
        </p:spPr>
      </p:pic>
    </p:spTree>
    <p:extLst>
      <p:ext uri="{BB962C8B-B14F-4D97-AF65-F5344CB8AC3E}">
        <p14:creationId xmlns:p14="http://schemas.microsoft.com/office/powerpoint/2010/main" val="312569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3050" y="1657350"/>
            <a:ext cx="6057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Reduction Operators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500" b="1" dirty="0">
                <a:latin typeface="Consolas" pitchFamily="49" charset="0"/>
              </a:rPr>
              <a:t>module </a:t>
            </a:r>
            <a:r>
              <a:rPr lang="en-US" sz="1500" dirty="0">
                <a:latin typeface="Consolas" pitchFamily="49" charset="0"/>
              </a:rPr>
              <a:t>and8(</a:t>
            </a:r>
            <a:r>
              <a:rPr lang="en-US" sz="1500" b="1" dirty="0">
                <a:latin typeface="Consolas" pitchFamily="49" charset="0"/>
              </a:rPr>
              <a:t>input  </a:t>
            </a:r>
            <a:r>
              <a:rPr lang="en-US" sz="1500" dirty="0">
                <a:latin typeface="Consolas" pitchFamily="49" charset="0"/>
              </a:rPr>
              <a:t>[7:0] a, 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nsolas" pitchFamily="49" charset="0"/>
              </a:rPr>
              <a:t>            </a:t>
            </a:r>
            <a:r>
              <a:rPr lang="en-US" sz="1500" b="1" dirty="0">
                <a:latin typeface="Consolas" pitchFamily="49" charset="0"/>
              </a:rPr>
              <a:t>output       </a:t>
            </a:r>
            <a:r>
              <a:rPr lang="en-US" sz="1500" dirty="0">
                <a:latin typeface="Consolas" pitchFamily="49" charset="0"/>
              </a:rPr>
              <a:t>y);</a:t>
            </a:r>
          </a:p>
          <a:p>
            <a:pPr>
              <a:buFont typeface="Wingdings" pitchFamily="2" charset="2"/>
              <a:buNone/>
            </a:pPr>
            <a:endParaRPr lang="en-US" sz="1500" dirty="0">
              <a:latin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nsolas" pitchFamily="49" charset="0"/>
              </a:rPr>
              <a:t>   </a:t>
            </a:r>
            <a:r>
              <a:rPr lang="en-US" sz="1500" b="1" dirty="0">
                <a:latin typeface="Consolas" pitchFamily="49" charset="0"/>
              </a:rPr>
              <a:t>assign </a:t>
            </a:r>
            <a:r>
              <a:rPr lang="en-US" sz="1500" dirty="0">
                <a:latin typeface="Consolas" pitchFamily="49" charset="0"/>
              </a:rPr>
              <a:t>y = </a:t>
            </a:r>
            <a:r>
              <a:rPr lang="en-US" sz="1500" b="1" dirty="0">
                <a:latin typeface="Consolas" pitchFamily="49" charset="0"/>
              </a:rPr>
              <a:t>&amp;</a:t>
            </a:r>
            <a:r>
              <a:rPr lang="en-US" sz="1500" dirty="0">
                <a:latin typeface="Consolas" pitchFamily="49" charset="0"/>
              </a:rPr>
              <a:t>a;</a:t>
            </a:r>
          </a:p>
          <a:p>
            <a:pPr>
              <a:buFont typeface="Wingdings" pitchFamily="2" charset="2"/>
              <a:buNone/>
            </a:pPr>
            <a:endParaRPr lang="en-US" sz="1500" dirty="0">
              <a:latin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   // </a:t>
            </a:r>
            <a:r>
              <a:rPr lang="en-US" sz="1500" b="1" dirty="0">
                <a:solidFill>
                  <a:schemeClr val="accent3"/>
                </a:solidFill>
                <a:latin typeface="Consolas" pitchFamily="49" charset="0"/>
              </a:rPr>
              <a:t>&amp;</a:t>
            </a: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a is much easier to write than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   // </a:t>
            </a:r>
            <a:r>
              <a:rPr lang="en-US" sz="1500" b="1" dirty="0">
                <a:solidFill>
                  <a:schemeClr val="accent3"/>
                </a:solidFill>
                <a:latin typeface="Consolas" pitchFamily="49" charset="0"/>
              </a:rPr>
              <a:t>assign </a:t>
            </a: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y = a[7] </a:t>
            </a:r>
            <a:r>
              <a:rPr lang="en-US" sz="1500" b="1" dirty="0">
                <a:solidFill>
                  <a:schemeClr val="accent3"/>
                </a:solidFill>
                <a:latin typeface="Consolas" pitchFamily="49" charset="0"/>
              </a:rPr>
              <a:t>&amp; </a:t>
            </a: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a[6] </a:t>
            </a:r>
            <a:r>
              <a:rPr lang="en-US" sz="1500" b="1" dirty="0">
                <a:solidFill>
                  <a:schemeClr val="accent3"/>
                </a:solidFill>
                <a:latin typeface="Consolas" pitchFamily="49" charset="0"/>
              </a:rPr>
              <a:t>&amp; </a:t>
            </a: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a[5] </a:t>
            </a:r>
            <a:r>
              <a:rPr lang="en-US" sz="1500" b="1" dirty="0">
                <a:solidFill>
                  <a:schemeClr val="accent3"/>
                </a:solidFill>
                <a:latin typeface="Consolas" pitchFamily="49" charset="0"/>
              </a:rPr>
              <a:t>&amp; </a:t>
            </a: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a[4] </a:t>
            </a:r>
            <a:r>
              <a:rPr lang="en-US" sz="1500" b="1" dirty="0">
                <a:solidFill>
                  <a:schemeClr val="accent3"/>
                </a:solidFill>
                <a:latin typeface="Consolas" pitchFamily="49" charset="0"/>
              </a:rPr>
              <a:t>&amp;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   //            a[3] </a:t>
            </a:r>
            <a:r>
              <a:rPr lang="en-US" sz="1500" b="1" dirty="0">
                <a:solidFill>
                  <a:schemeClr val="accent3"/>
                </a:solidFill>
                <a:latin typeface="Consolas" pitchFamily="49" charset="0"/>
              </a:rPr>
              <a:t>&amp; </a:t>
            </a: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a[2] </a:t>
            </a:r>
            <a:r>
              <a:rPr lang="en-US" sz="1500" b="1" dirty="0">
                <a:solidFill>
                  <a:schemeClr val="accent3"/>
                </a:solidFill>
                <a:latin typeface="Consolas" pitchFamily="49" charset="0"/>
              </a:rPr>
              <a:t>&amp; </a:t>
            </a: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a[1] </a:t>
            </a:r>
            <a:r>
              <a:rPr lang="en-US" sz="1500" b="1" dirty="0">
                <a:solidFill>
                  <a:schemeClr val="accent3"/>
                </a:solidFill>
                <a:latin typeface="Consolas" pitchFamily="49" charset="0"/>
              </a:rPr>
              <a:t>&amp; </a:t>
            </a: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a[0];</a:t>
            </a:r>
          </a:p>
          <a:p>
            <a:pPr>
              <a:buFont typeface="Wingdings" pitchFamily="2" charset="2"/>
              <a:buNone/>
            </a:pPr>
            <a:endParaRPr lang="en-US" sz="1500" dirty="0">
              <a:latin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b="1" dirty="0" err="1">
                <a:latin typeface="Consolas" pitchFamily="49" charset="0"/>
              </a:rPr>
              <a:t>endmodule</a:t>
            </a:r>
            <a:endParaRPr lang="en-US" sz="15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78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3050" y="1657350"/>
            <a:ext cx="6057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22764" y="665652"/>
            <a:ext cx="7104081" cy="61573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Reduction Operators: assign y = &amp;a; </a:t>
            </a:r>
          </a:p>
        </p:txBody>
      </p:sp>
      <p:pic>
        <p:nvPicPr>
          <p:cNvPr id="56326" name="Picture 5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3" y="1521164"/>
            <a:ext cx="5326343" cy="2800349"/>
          </a:xfrm>
          <a:noFill/>
        </p:spPr>
      </p:pic>
    </p:spTree>
    <p:extLst>
      <p:ext uri="{BB962C8B-B14F-4D97-AF65-F5344CB8AC3E}">
        <p14:creationId xmlns:p14="http://schemas.microsoft.com/office/powerpoint/2010/main" val="4163678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3050" y="1657350"/>
            <a:ext cx="6057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091115" y="526616"/>
            <a:ext cx="7112727" cy="7211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Conditional Assignment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380" y="1741600"/>
            <a:ext cx="7896225" cy="2524124"/>
          </a:xfrm>
        </p:spPr>
        <p:txBody>
          <a:bodyPr>
            <a:normAutofit/>
          </a:bodyPr>
          <a:lstStyle/>
          <a:p>
            <a:pPr lvl="0">
              <a:buClr>
                <a:srgbClr val="4F0E2B">
                  <a:lumMod val="75000"/>
                  <a:lumOff val="25000"/>
                </a:srgbClr>
              </a:buClr>
            </a:pPr>
            <a:r>
              <a:rPr lang="en-US" sz="1500" b="1" dirty="0">
                <a:solidFill>
                  <a:srgbClr val="000000"/>
                </a:solidFill>
              </a:rPr>
              <a:t>module </a:t>
            </a:r>
            <a:r>
              <a:rPr lang="en-US" sz="1500" dirty="0">
                <a:solidFill>
                  <a:srgbClr val="000000"/>
                </a:solidFill>
              </a:rPr>
              <a:t>mux2(</a:t>
            </a:r>
            <a:r>
              <a:rPr lang="en-US" sz="1500" b="1" dirty="0">
                <a:solidFill>
                  <a:srgbClr val="000000"/>
                </a:solidFill>
              </a:rPr>
              <a:t>input  </a:t>
            </a:r>
            <a:r>
              <a:rPr lang="en-US" sz="1500" dirty="0">
                <a:solidFill>
                  <a:srgbClr val="000000"/>
                </a:solidFill>
              </a:rPr>
              <a:t>[3:0] d0, d1, </a:t>
            </a:r>
          </a:p>
          <a:p>
            <a:pPr lvl="0">
              <a:buClr>
                <a:srgbClr val="4F0E2B">
                  <a:lumMod val="75000"/>
                  <a:lumOff val="25000"/>
                </a:srgbClr>
              </a:buClr>
            </a:pPr>
            <a:r>
              <a:rPr lang="en-US" sz="1500" dirty="0">
                <a:solidFill>
                  <a:srgbClr val="000000"/>
                </a:solidFill>
              </a:rPr>
              <a:t>            </a:t>
            </a:r>
            <a:r>
              <a:rPr lang="en-US" sz="1500" b="1" dirty="0">
                <a:solidFill>
                  <a:srgbClr val="000000"/>
                </a:solidFill>
              </a:rPr>
              <a:t>input        </a:t>
            </a:r>
            <a:r>
              <a:rPr lang="en-US" sz="1500" dirty="0">
                <a:solidFill>
                  <a:srgbClr val="000000"/>
                </a:solidFill>
              </a:rPr>
              <a:t>s,</a:t>
            </a:r>
          </a:p>
          <a:p>
            <a:pPr lvl="0">
              <a:buClr>
                <a:srgbClr val="4F0E2B">
                  <a:lumMod val="75000"/>
                  <a:lumOff val="25000"/>
                </a:srgbClr>
              </a:buClr>
            </a:pPr>
            <a:r>
              <a:rPr lang="en-US" sz="1500" dirty="0">
                <a:solidFill>
                  <a:srgbClr val="000000"/>
                </a:solidFill>
              </a:rPr>
              <a:t>            </a:t>
            </a:r>
            <a:r>
              <a:rPr lang="en-US" sz="1500" b="1" dirty="0">
                <a:solidFill>
                  <a:srgbClr val="000000"/>
                </a:solidFill>
              </a:rPr>
              <a:t>output </a:t>
            </a:r>
            <a:r>
              <a:rPr lang="en-US" sz="1500" dirty="0">
                <a:solidFill>
                  <a:srgbClr val="000000"/>
                </a:solidFill>
              </a:rPr>
              <a:t>[3:0] y);</a:t>
            </a:r>
          </a:p>
          <a:p>
            <a:pPr lvl="0">
              <a:buClr>
                <a:srgbClr val="4F0E2B">
                  <a:lumMod val="75000"/>
                  <a:lumOff val="25000"/>
                </a:srgbClr>
              </a:buClr>
            </a:pPr>
            <a:endParaRPr lang="en-US" sz="1500" dirty="0">
              <a:solidFill>
                <a:srgbClr val="000000"/>
              </a:solidFill>
            </a:endParaRPr>
          </a:p>
          <a:p>
            <a:pPr lvl="0">
              <a:buClr>
                <a:srgbClr val="4F0E2B">
                  <a:lumMod val="75000"/>
                  <a:lumOff val="25000"/>
                </a:srgbClr>
              </a:buClr>
            </a:pPr>
            <a:r>
              <a:rPr lang="en-US" sz="1500" dirty="0">
                <a:solidFill>
                  <a:srgbClr val="000000"/>
                </a:solidFill>
              </a:rPr>
              <a:t>   </a:t>
            </a:r>
            <a:r>
              <a:rPr lang="en-US" sz="1500" b="1" dirty="0">
                <a:solidFill>
                  <a:srgbClr val="000000"/>
                </a:solidFill>
              </a:rPr>
              <a:t>assign </a:t>
            </a:r>
            <a:r>
              <a:rPr lang="en-US" sz="1500" dirty="0">
                <a:solidFill>
                  <a:srgbClr val="000000"/>
                </a:solidFill>
              </a:rPr>
              <a:t>y = s </a:t>
            </a:r>
            <a:r>
              <a:rPr lang="en-US" sz="1500" b="1" dirty="0">
                <a:solidFill>
                  <a:srgbClr val="000000"/>
                </a:solidFill>
              </a:rPr>
              <a:t>? </a:t>
            </a:r>
            <a:r>
              <a:rPr lang="en-US" sz="1500" dirty="0">
                <a:solidFill>
                  <a:srgbClr val="000000"/>
                </a:solidFill>
              </a:rPr>
              <a:t>d1 </a:t>
            </a:r>
            <a:r>
              <a:rPr lang="en-US" sz="1500" b="1" dirty="0">
                <a:solidFill>
                  <a:srgbClr val="000000"/>
                </a:solidFill>
              </a:rPr>
              <a:t>: </a:t>
            </a:r>
            <a:r>
              <a:rPr lang="en-US" sz="1500" dirty="0">
                <a:solidFill>
                  <a:srgbClr val="000000"/>
                </a:solidFill>
              </a:rPr>
              <a:t>d0; </a:t>
            </a:r>
          </a:p>
          <a:p>
            <a:pPr lvl="0">
              <a:buClr>
                <a:srgbClr val="4F0E2B">
                  <a:lumMod val="75000"/>
                  <a:lumOff val="25000"/>
                </a:srgbClr>
              </a:buClr>
            </a:pPr>
            <a:r>
              <a:rPr lang="en-US" sz="1500" dirty="0">
                <a:solidFill>
                  <a:srgbClr val="A03232"/>
                </a:solidFill>
              </a:rPr>
              <a:t>   // if (s) then y=d1 else y=d0;</a:t>
            </a:r>
          </a:p>
          <a:p>
            <a:pPr lvl="0">
              <a:buClr>
                <a:srgbClr val="4F0E2B">
                  <a:lumMod val="75000"/>
                  <a:lumOff val="25000"/>
                </a:srgbClr>
              </a:buClr>
            </a:pPr>
            <a:endParaRPr lang="en-US" sz="1500" dirty="0">
              <a:solidFill>
                <a:srgbClr val="000000"/>
              </a:solidFill>
            </a:endParaRPr>
          </a:p>
          <a:p>
            <a:pPr lvl="0">
              <a:buClr>
                <a:srgbClr val="4F0E2B">
                  <a:lumMod val="75000"/>
                  <a:lumOff val="25000"/>
                </a:srgbClr>
              </a:buClr>
            </a:pPr>
            <a:r>
              <a:rPr lang="en-US" sz="1500" b="1" dirty="0" err="1">
                <a:solidFill>
                  <a:srgbClr val="000000"/>
                </a:solidFill>
              </a:rPr>
              <a:t>endmodule</a:t>
            </a: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765638" y="4535778"/>
            <a:ext cx="5998502" cy="17145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? :  is also called a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ternary operator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it operates on </a:t>
            </a:r>
            <a:r>
              <a:rPr lang="en-US" dirty="0" smtClean="0"/>
              <a:t>three </a:t>
            </a:r>
            <a:r>
              <a:rPr lang="en-US" dirty="0"/>
              <a:t>inputs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d0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529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3050" y="1657350"/>
            <a:ext cx="6057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334031" y="894789"/>
            <a:ext cx="6475937" cy="5715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Conditional Assignment: y = s ? d1: d0;</a:t>
            </a:r>
          </a:p>
        </p:txBody>
      </p:sp>
      <p:pic>
        <p:nvPicPr>
          <p:cNvPr id="60422" name="Picture 5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39" y="2610972"/>
            <a:ext cx="5753322" cy="1978957"/>
          </a:xfrm>
          <a:noFill/>
        </p:spPr>
      </p:pic>
    </p:spTree>
    <p:extLst>
      <p:ext uri="{BB962C8B-B14F-4D97-AF65-F5344CB8AC3E}">
        <p14:creationId xmlns:p14="http://schemas.microsoft.com/office/powerpoint/2010/main" val="1191414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3050" y="1657350"/>
            <a:ext cx="6057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More Conditional Assignments</a:t>
            </a:r>
          </a:p>
        </p:txBody>
      </p:sp>
      <p:sp>
        <p:nvSpPr>
          <p:cNvPr id="62467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500" b="1" dirty="0">
                <a:latin typeface="Consolas" pitchFamily="49" charset="0"/>
              </a:rPr>
              <a:t>module </a:t>
            </a:r>
            <a:r>
              <a:rPr lang="en-US" sz="1500" dirty="0">
                <a:latin typeface="Consolas" pitchFamily="49" charset="0"/>
              </a:rPr>
              <a:t>mux4(</a:t>
            </a:r>
            <a:r>
              <a:rPr lang="en-US" sz="1500" b="1" dirty="0">
                <a:latin typeface="Consolas" pitchFamily="49" charset="0"/>
              </a:rPr>
              <a:t>input  </a:t>
            </a:r>
            <a:r>
              <a:rPr lang="en-US" sz="1500" dirty="0">
                <a:latin typeface="Consolas" pitchFamily="49" charset="0"/>
              </a:rPr>
              <a:t>[3:0] d0, d1, d2, d3 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nsolas" pitchFamily="49" charset="0"/>
              </a:rPr>
              <a:t>            </a:t>
            </a:r>
            <a:r>
              <a:rPr lang="en-US" sz="1500" b="1" dirty="0">
                <a:latin typeface="Consolas" pitchFamily="49" charset="0"/>
              </a:rPr>
              <a:t>input </a:t>
            </a:r>
            <a:r>
              <a:rPr lang="en-US" sz="1500" dirty="0">
                <a:latin typeface="Consolas" pitchFamily="49" charset="0"/>
              </a:rPr>
              <a:t> [1:0] s,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nsolas" pitchFamily="49" charset="0"/>
              </a:rPr>
              <a:t>            </a:t>
            </a:r>
            <a:r>
              <a:rPr lang="en-US" sz="1500" b="1" dirty="0">
                <a:latin typeface="Consolas" pitchFamily="49" charset="0"/>
              </a:rPr>
              <a:t>output </a:t>
            </a:r>
            <a:r>
              <a:rPr lang="en-US" sz="1500" dirty="0">
                <a:latin typeface="Consolas" pitchFamily="49" charset="0"/>
              </a:rPr>
              <a:t>[3:0] y);</a:t>
            </a:r>
          </a:p>
          <a:p>
            <a:pPr>
              <a:buFont typeface="Wingdings" pitchFamily="2" charset="2"/>
              <a:buNone/>
            </a:pPr>
            <a:endParaRPr lang="en-US" sz="1500" dirty="0">
              <a:latin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dirty="0">
                <a:latin typeface="Consolas" pitchFamily="49" charset="0"/>
              </a:rPr>
              <a:t>   </a:t>
            </a:r>
            <a:r>
              <a:rPr lang="en-US" sz="1500" b="1" dirty="0">
                <a:latin typeface="Consolas" pitchFamily="49" charset="0"/>
              </a:rPr>
              <a:t>assign </a:t>
            </a:r>
            <a:r>
              <a:rPr lang="en-US" sz="1500" dirty="0">
                <a:latin typeface="Consolas" pitchFamily="49" charset="0"/>
              </a:rPr>
              <a:t>y = s[1] </a:t>
            </a:r>
            <a:r>
              <a:rPr lang="en-US" sz="1500" b="1" dirty="0">
                <a:latin typeface="Consolas" pitchFamily="49" charset="0"/>
              </a:rPr>
              <a:t>? </a:t>
            </a:r>
            <a:r>
              <a:rPr lang="en-US" sz="1500" dirty="0">
                <a:latin typeface="Consolas" pitchFamily="49" charset="0"/>
              </a:rPr>
              <a:t>( s[0] </a:t>
            </a:r>
            <a:r>
              <a:rPr lang="en-US" sz="1500" b="1" dirty="0">
                <a:latin typeface="Consolas" pitchFamily="49" charset="0"/>
              </a:rPr>
              <a:t>? </a:t>
            </a:r>
            <a:r>
              <a:rPr lang="en-US" sz="1500" dirty="0">
                <a:latin typeface="Consolas" pitchFamily="49" charset="0"/>
              </a:rPr>
              <a:t>d3 </a:t>
            </a:r>
            <a:r>
              <a:rPr lang="en-US" sz="1500" b="1" dirty="0">
                <a:latin typeface="Consolas" pitchFamily="49" charset="0"/>
              </a:rPr>
              <a:t>: </a:t>
            </a:r>
            <a:r>
              <a:rPr lang="en-US" sz="1500" dirty="0">
                <a:latin typeface="Consolas" pitchFamily="49" charset="0"/>
              </a:rPr>
              <a:t>d2)</a:t>
            </a:r>
          </a:p>
          <a:p>
            <a:pPr>
              <a:buFont typeface="Wingdings" pitchFamily="2" charset="2"/>
              <a:buNone/>
            </a:pPr>
            <a:r>
              <a:rPr lang="en-US" sz="1500" b="1" dirty="0">
                <a:latin typeface="Consolas" pitchFamily="49" charset="0"/>
              </a:rPr>
              <a:t>                   : </a:t>
            </a:r>
            <a:r>
              <a:rPr lang="en-US" sz="1500" dirty="0">
                <a:latin typeface="Consolas" pitchFamily="49" charset="0"/>
              </a:rPr>
              <a:t>( s[0] </a:t>
            </a:r>
            <a:r>
              <a:rPr lang="en-US" sz="1500" b="1" dirty="0">
                <a:latin typeface="Consolas" pitchFamily="49" charset="0"/>
              </a:rPr>
              <a:t>? </a:t>
            </a:r>
            <a:r>
              <a:rPr lang="en-US" sz="1500" dirty="0">
                <a:latin typeface="Consolas" pitchFamily="49" charset="0"/>
              </a:rPr>
              <a:t>d1 : d0); </a:t>
            </a:r>
          </a:p>
          <a:p>
            <a:pPr>
              <a:buFont typeface="Wingdings" pitchFamily="2" charset="2"/>
              <a:buNone/>
            </a:pPr>
            <a:r>
              <a:rPr lang="en-US" sz="1500" b="1" dirty="0">
                <a:solidFill>
                  <a:schemeClr val="accent3"/>
                </a:solidFill>
                <a:latin typeface="Consolas" pitchFamily="49" charset="0"/>
              </a:rPr>
              <a:t>  </a:t>
            </a: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// if (s1) then 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  //      if (s0) then y=d3 else y=d2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  // else</a:t>
            </a:r>
          </a:p>
          <a:p>
            <a:pPr>
              <a:buFont typeface="Wingdings" pitchFamily="2" charset="2"/>
              <a:buNone/>
            </a:pPr>
            <a:r>
              <a:rPr lang="en-US" sz="1500" dirty="0">
                <a:solidFill>
                  <a:schemeClr val="accent3"/>
                </a:solidFill>
                <a:latin typeface="Consolas" pitchFamily="49" charset="0"/>
              </a:rPr>
              <a:t>  //      if (s0) then y=d1 else y=d0</a:t>
            </a:r>
          </a:p>
          <a:p>
            <a:pPr>
              <a:buFont typeface="Wingdings" pitchFamily="2" charset="2"/>
              <a:buNone/>
            </a:pPr>
            <a:endParaRPr lang="en-US" sz="1500" dirty="0">
              <a:latin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500" b="1" dirty="0" err="1">
                <a:latin typeface="Consolas" pitchFamily="49" charset="0"/>
              </a:rPr>
              <a:t>endmodule</a:t>
            </a:r>
            <a:endParaRPr lang="en-US" sz="1500" b="1" dirty="0">
              <a:latin typeface="Consolas" pitchFamily="49" charset="0"/>
            </a:endParaRP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42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064165" y="793106"/>
            <a:ext cx="7131242" cy="4120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Number Representation in Verilog</a:t>
            </a:r>
          </a:p>
        </p:txBody>
      </p:sp>
      <p:graphicFrame>
        <p:nvGraphicFramePr>
          <p:cNvPr id="8" name="Table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485899" y="1878806"/>
          <a:ext cx="5876924" cy="253603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69231"/>
                <a:gridCol w="1469231"/>
                <a:gridCol w="1469231"/>
                <a:gridCol w="1469231"/>
              </a:tblGrid>
              <a:tr h="4226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Verilog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Stored Number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Verilog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Stored Number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</a:tr>
              <a:tr h="4226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b1001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0101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</a:tr>
              <a:tr h="4226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b1001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0000 1001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hFA3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1111 1010 0011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</a:tr>
              <a:tr h="4226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b0000_1001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0000 1001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o12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00 001 010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</a:tr>
              <a:tr h="4226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bxX0X1zZ1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XX0X 1ZZ1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0111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</a:tr>
              <a:tr h="4226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‘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b01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0000 .. 0001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0000 0000 0000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MS PGothic" pitchFamily="34" charset="-128"/>
                      </a:endParaRPr>
                    </a:p>
                  </a:txBody>
                  <a:tcPr marL="65802" marR="65802" marT="34290" marB="3429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3050" y="1657350"/>
            <a:ext cx="6057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  <a:p>
            <a:pPr marL="352425" indent="-352425">
              <a:spcBef>
                <a:spcPct val="20000"/>
              </a:spcBef>
              <a:buClr>
                <a:srgbClr val="000066"/>
              </a:buClr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3001" y="951409"/>
            <a:ext cx="7004009" cy="3350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Precedence of operations in Verilog</a:t>
            </a:r>
          </a:p>
        </p:txBody>
      </p:sp>
      <p:graphicFrame>
        <p:nvGraphicFramePr>
          <p:cNvPr id="418821" name="Group 5"/>
          <p:cNvGraphicFramePr>
            <a:graphicFrameLocks noGrp="1"/>
          </p:cNvGraphicFramePr>
          <p:nvPr>
            <p:ph type="tbl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3357325"/>
              </p:ext>
            </p:extLst>
          </p:nvPr>
        </p:nvGraphicFramePr>
        <p:xfrm>
          <a:off x="3086100" y="1866866"/>
          <a:ext cx="3657600" cy="3577833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1546622"/>
                <a:gridCol w="2110978"/>
              </a:tblGrid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/>
                </a:tc>
              </a:tr>
              <a:tr h="3178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*, /, %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mult</a:t>
                      </a: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div, mod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+, -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add,sub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</a:tr>
              <a:tr h="383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&lt;&lt;, &gt;&gt;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shift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&lt;&lt;&lt;, &gt;&gt;&gt;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arithmetic shift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</a:tr>
              <a:tr h="3178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&lt;, &lt;=, &gt;, &gt;=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comparison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==, !=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equal, not equal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&amp;, ~&amp;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AND, NAND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^, ~^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XOR, XNOR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</a:tr>
              <a:tr h="3178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|, ~|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OR, NOR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?: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ternary operator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/>
                </a:tc>
              </a:tr>
            </a:tbl>
          </a:graphicData>
        </a:graphic>
      </p:graphicFrame>
      <p:sp>
        <p:nvSpPr>
          <p:cNvPr id="69635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1" y="270745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sz="1350"/>
          </a:p>
        </p:txBody>
      </p:sp>
      <p:sp>
        <p:nvSpPr>
          <p:cNvPr id="69674" name="Text Box 4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57350" y="1771651"/>
            <a:ext cx="13144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</a:rPr>
              <a:t>Highest</a:t>
            </a:r>
          </a:p>
        </p:txBody>
      </p:sp>
      <p:sp>
        <p:nvSpPr>
          <p:cNvPr id="69675" name="Text Box 4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14500" y="5029201"/>
            <a:ext cx="13144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</a:rPr>
              <a:t>Lowest</a:t>
            </a:r>
          </a:p>
        </p:txBody>
      </p:sp>
    </p:spTree>
    <p:extLst>
      <p:ext uri="{BB962C8B-B14F-4D97-AF65-F5344CB8AC3E}">
        <p14:creationId xmlns:p14="http://schemas.microsoft.com/office/powerpoint/2010/main" val="2232923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57250"/>
            <a:ext cx="6858000" cy="628650"/>
          </a:xfrm>
          <a:solidFill>
            <a:srgbClr val="CCFFCC"/>
          </a:solidFill>
        </p:spPr>
        <p:txBody>
          <a:bodyPr>
            <a:normAutofit fontScale="90000"/>
          </a:bodyPr>
          <a:lstStyle/>
          <a:p>
            <a:r>
              <a:rPr lang="en-US" sz="4050"/>
              <a:t>Modeling Structure: Modules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543051"/>
            <a:ext cx="6286500" cy="3150394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The module is the basic building block in Verilog</a:t>
            </a:r>
          </a:p>
          <a:p>
            <a:pPr lvl="1"/>
            <a:r>
              <a:rPr lang="en-US" sz="1500" dirty="0"/>
              <a:t>Modules can be interconnected to describe the structure of your digital system</a:t>
            </a:r>
          </a:p>
          <a:p>
            <a:pPr lvl="1"/>
            <a:r>
              <a:rPr lang="en-US" sz="1500" dirty="0"/>
              <a:t>Modules start with keyword </a:t>
            </a:r>
            <a:r>
              <a:rPr lang="en-US" sz="1500" dirty="0">
                <a:latin typeface="Courier" charset="0"/>
              </a:rPr>
              <a:t>module</a:t>
            </a:r>
            <a:r>
              <a:rPr lang="en-US" sz="1500" dirty="0"/>
              <a:t> and end with keyword </a:t>
            </a:r>
            <a:r>
              <a:rPr lang="en-US" sz="1500" dirty="0" err="1">
                <a:latin typeface="Courier" charset="0"/>
              </a:rPr>
              <a:t>endmodule</a:t>
            </a:r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r>
              <a:rPr lang="en-US" sz="1725" dirty="0">
                <a:solidFill>
                  <a:schemeClr val="tx1"/>
                </a:solidFill>
                <a:latin typeface="Courier" charset="0"/>
              </a:rPr>
              <a:t>Modules have ports for interconnection with other modules</a:t>
            </a:r>
          </a:p>
        </p:txBody>
      </p:sp>
      <p:sp>
        <p:nvSpPr>
          <p:cNvPr id="736260" name="Text Box 4"/>
          <p:cNvSpPr txBox="1">
            <a:spLocks noChangeArrowheads="1"/>
          </p:cNvSpPr>
          <p:nvPr/>
        </p:nvSpPr>
        <p:spPr bwMode="auto">
          <a:xfrm>
            <a:off x="2050961" y="2342347"/>
            <a:ext cx="1947969" cy="1982851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prstClr val="black"/>
                </a:solidFill>
                <a:latin typeface="Courier" charset="0"/>
              </a:rPr>
              <a:t>Module AND &lt;port list&gt;</a:t>
            </a: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prstClr val="black"/>
                </a:solidFill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prstClr val="black"/>
                </a:solidFill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prstClr val="black"/>
                </a:solidFill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 dirty="0" err="1">
                <a:solidFill>
                  <a:prstClr val="black"/>
                </a:solidFill>
                <a:latin typeface="Courier" charset="0"/>
              </a:rPr>
              <a:t>endmodule</a:t>
            </a:r>
            <a:endParaRPr lang="en-US" sz="1050" b="1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4307984" y="2342347"/>
            <a:ext cx="1947969" cy="1982851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prstClr val="black"/>
                </a:solidFill>
                <a:latin typeface="Courier" charset="0"/>
              </a:rPr>
              <a:t>Module CPU &lt;port list&gt;</a:t>
            </a: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prstClr val="black"/>
                </a:solidFill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prstClr val="black"/>
                </a:solidFill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prstClr val="black"/>
                </a:solidFill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solidFill>
                <a:prstClr val="black"/>
              </a:solidFill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 dirty="0" err="1">
                <a:solidFill>
                  <a:prstClr val="black"/>
                </a:solidFill>
                <a:latin typeface="Courier" charset="0"/>
              </a:rPr>
              <a:t>endmodule</a:t>
            </a:r>
            <a:endParaRPr lang="en-US" sz="1050" b="1" dirty="0">
              <a:solidFill>
                <a:prstClr val="black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have seen so far:	</a:t>
            </a:r>
          </a:p>
        </p:txBody>
      </p:sp>
      <p:sp>
        <p:nvSpPr>
          <p:cNvPr id="68610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Describing structural hierarchy with Verilog</a:t>
            </a:r>
          </a:p>
          <a:p>
            <a:pPr lvl="1"/>
            <a:r>
              <a:rPr lang="en-US" dirty="0" smtClean="0"/>
              <a:t>Instantiate modules in an other module</a:t>
            </a:r>
          </a:p>
          <a:p>
            <a:r>
              <a:rPr lang="en-US" dirty="0" smtClean="0"/>
              <a:t>Writing simple logic equations</a:t>
            </a:r>
          </a:p>
          <a:p>
            <a:pPr lvl="1"/>
            <a:r>
              <a:rPr lang="en-US" dirty="0" smtClean="0"/>
              <a:t>We can write AND, OR, XOR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Multiplexer functionality</a:t>
            </a:r>
          </a:p>
          <a:p>
            <a:pPr lvl="1"/>
            <a:r>
              <a:rPr lang="en-US" dirty="0" smtClean="0"/>
              <a:t>If … then … else</a:t>
            </a:r>
          </a:p>
          <a:p>
            <a:r>
              <a:rPr lang="en-US" dirty="0" smtClean="0"/>
              <a:t>We can describe constants</a:t>
            </a:r>
          </a:p>
          <a:p>
            <a:r>
              <a:rPr lang="en-US" dirty="0" smtClean="0"/>
              <a:t>But there is more: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0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Verilog tips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FF0000"/>
                </a:solidFill>
              </a:rPr>
              <a:t>Do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FF0000"/>
                </a:solidFill>
              </a:rPr>
              <a:t>not</a:t>
            </a:r>
            <a:r>
              <a:rPr lang="en-US" altLang="en-US"/>
              <a:t> write C-code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Think hardware, not algorithms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Verilog is </a:t>
            </a:r>
            <a:r>
              <a:rPr lang="en-US" altLang="en-US" b="1">
                <a:solidFill>
                  <a:srgbClr val="FF0000"/>
                </a:solidFill>
              </a:rPr>
              <a:t>inherently parallel</a:t>
            </a:r>
            <a:endParaRPr lang="en-US" altLang="en-US"/>
          </a:p>
          <a:p>
            <a:pPr lvl="2">
              <a:lnSpc>
                <a:spcPct val="80000"/>
              </a:lnSpc>
            </a:pPr>
            <a:r>
              <a:rPr lang="en-US" altLang="en-US"/>
              <a:t>Compilers don’t map algorithms to circuits well</a:t>
            </a:r>
          </a:p>
          <a:p>
            <a:pPr lvl="2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b="1"/>
              <a:t>Do</a:t>
            </a:r>
            <a:r>
              <a:rPr lang="en-US" altLang="en-US"/>
              <a:t> describe hardware circuits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First draw a dataflow diagram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Then start coding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2306-449C-4A3E-A2F2-9132957F7F54}" type="slidenum">
              <a:rPr lang="en-US" altLang="en-US">
                <a:solidFill>
                  <a:srgbClr val="292929"/>
                </a:solidFill>
              </a:rPr>
              <a:pPr/>
              <a:t>111</a:t>
            </a:fld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The Verilog Language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Structural and behavioral model of Verilog language  For reference Only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178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Verilog Language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Originally a modeling language for a very efficient event-driven digital logic simulator</a:t>
            </a:r>
          </a:p>
          <a:p>
            <a:r>
              <a:rPr lang="en-US" altLang="en-US"/>
              <a:t>Later pushed into use as a specification language for logic synthesis</a:t>
            </a:r>
          </a:p>
          <a:p>
            <a:r>
              <a:rPr lang="en-US" altLang="en-US"/>
              <a:t>Now, one of the two most commonly-used languages in digital hardware design (VHDL is the other)</a:t>
            </a:r>
          </a:p>
          <a:p>
            <a:r>
              <a:rPr lang="en-US" altLang="en-US"/>
              <a:t>Virtually every chip (FPGA, ASIC, etc.) is designed in part using one of these two languages</a:t>
            </a:r>
          </a:p>
          <a:p>
            <a:endParaRPr lang="en-US" altLang="en-US"/>
          </a:p>
          <a:p>
            <a:r>
              <a:rPr lang="en-US" altLang="en-US"/>
              <a:t>Combines structural and behavioral modeling styles</a:t>
            </a:r>
          </a:p>
        </p:txBody>
      </p:sp>
    </p:spTree>
    <p:extLst>
      <p:ext uri="{BB962C8B-B14F-4D97-AF65-F5344CB8AC3E}">
        <p14:creationId xmlns:p14="http://schemas.microsoft.com/office/powerpoint/2010/main" val="220476195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Modeling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Verilog was first developed (1984) most logic simulators operated on netlists</a:t>
            </a:r>
          </a:p>
          <a:p>
            <a:r>
              <a:rPr lang="en-US" altLang="en-US"/>
              <a:t>Netlist: list of gates and how they’re connected</a:t>
            </a:r>
          </a:p>
          <a:p>
            <a:r>
              <a:rPr lang="en-US" altLang="en-US"/>
              <a:t>A natural representation of a digital logic circuit</a:t>
            </a:r>
          </a:p>
          <a:p>
            <a:endParaRPr lang="en-US" altLang="en-US"/>
          </a:p>
          <a:p>
            <a:r>
              <a:rPr lang="en-US" altLang="en-US"/>
              <a:t>Not the most convenient way to express test benches</a:t>
            </a:r>
          </a:p>
        </p:txBody>
      </p:sp>
    </p:spTree>
    <p:extLst>
      <p:ext uri="{BB962C8B-B14F-4D97-AF65-F5344CB8AC3E}">
        <p14:creationId xmlns:p14="http://schemas.microsoft.com/office/powerpoint/2010/main" val="32757759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Behavioral Modeling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much easier way to write testbenches</a:t>
            </a:r>
          </a:p>
          <a:p>
            <a:r>
              <a:rPr lang="en-US" altLang="en-US"/>
              <a:t>Also good for more abstract models of circuits</a:t>
            </a:r>
          </a:p>
          <a:p>
            <a:pPr lvl="1"/>
            <a:r>
              <a:rPr lang="en-US" altLang="en-US"/>
              <a:t>Easier to write</a:t>
            </a:r>
          </a:p>
          <a:p>
            <a:pPr lvl="1"/>
            <a:r>
              <a:rPr lang="en-US" altLang="en-US"/>
              <a:t>Simulates faster</a:t>
            </a:r>
          </a:p>
          <a:p>
            <a:r>
              <a:rPr lang="en-US" altLang="en-US"/>
              <a:t>More flexible</a:t>
            </a:r>
          </a:p>
          <a:p>
            <a:r>
              <a:rPr lang="en-US" altLang="en-US"/>
              <a:t>Provides sequencing</a:t>
            </a:r>
          </a:p>
          <a:p>
            <a:endParaRPr lang="en-US" altLang="en-US"/>
          </a:p>
          <a:p>
            <a:r>
              <a:rPr lang="en-US" altLang="en-US"/>
              <a:t>Verilog succeeded in part because it allowed both the model and the testbench to be described together</a:t>
            </a:r>
          </a:p>
        </p:txBody>
      </p:sp>
    </p:spTree>
    <p:extLst>
      <p:ext uri="{BB962C8B-B14F-4D97-AF65-F5344CB8AC3E}">
        <p14:creationId xmlns:p14="http://schemas.microsoft.com/office/powerpoint/2010/main" val="3932992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Verilog Is Used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Virtually every ASIC is designed using either Verilog or VHDL (a similar language)</a:t>
            </a:r>
          </a:p>
          <a:p>
            <a:r>
              <a:rPr lang="en-US" altLang="en-US"/>
              <a:t>Behavioral modeling with some structural elements</a:t>
            </a:r>
          </a:p>
          <a:p>
            <a:r>
              <a:rPr lang="en-US" altLang="en-US"/>
              <a:t>“Synthesis subset”</a:t>
            </a:r>
          </a:p>
          <a:p>
            <a:pPr lvl="1"/>
            <a:r>
              <a:rPr lang="en-US" altLang="en-US"/>
              <a:t>Can be translated using Synopsys’ Design Compiler or others into a netlist</a:t>
            </a:r>
          </a:p>
          <a:p>
            <a:pPr lvl="1"/>
            <a:endParaRPr lang="en-US" altLang="en-US"/>
          </a:p>
          <a:p>
            <a:r>
              <a:rPr lang="en-US" altLang="en-US"/>
              <a:t>Design written in Verilog</a:t>
            </a:r>
          </a:p>
          <a:p>
            <a:r>
              <a:rPr lang="en-US" altLang="en-US"/>
              <a:t>Simulated to death to check functionality</a:t>
            </a:r>
          </a:p>
          <a:p>
            <a:r>
              <a:rPr lang="en-US" altLang="en-US"/>
              <a:t>Synthesized (netlist generated)</a:t>
            </a:r>
          </a:p>
          <a:p>
            <a:r>
              <a:rPr lang="en-US" altLang="en-US"/>
              <a:t>Static timing analysis to check timing</a:t>
            </a:r>
          </a:p>
        </p:txBody>
      </p:sp>
    </p:spTree>
    <p:extLst>
      <p:ext uri="{BB962C8B-B14F-4D97-AF65-F5344CB8AC3E}">
        <p14:creationId xmlns:p14="http://schemas.microsoft.com/office/powerpoint/2010/main" val="92245370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Main Components of Verilog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Concurrent, event-triggered processes (behavioral)</a:t>
            </a:r>
          </a:p>
          <a:p>
            <a:pPr lvl="1"/>
            <a:r>
              <a:rPr lang="en-US" altLang="en-US" i="1"/>
              <a:t>Initial</a:t>
            </a:r>
            <a:r>
              <a:rPr lang="en-US" altLang="en-US"/>
              <a:t> and </a:t>
            </a:r>
            <a:r>
              <a:rPr lang="en-US" altLang="en-US" i="1"/>
              <a:t>Always</a:t>
            </a:r>
            <a:r>
              <a:rPr lang="en-US" altLang="en-US"/>
              <a:t> blocks</a:t>
            </a:r>
          </a:p>
          <a:p>
            <a:pPr lvl="1"/>
            <a:r>
              <a:rPr lang="en-US" altLang="en-US"/>
              <a:t>Imperative code that can perform standard data manipulation tasks (assignment, if-then, case)</a:t>
            </a:r>
          </a:p>
          <a:p>
            <a:pPr lvl="1"/>
            <a:r>
              <a:rPr lang="en-US" altLang="en-US"/>
              <a:t>Processes run until they delay for a period of time or wait for a triggering event</a:t>
            </a:r>
          </a:p>
          <a:p>
            <a:pPr lvl="1"/>
            <a:endParaRPr lang="en-US" altLang="en-US"/>
          </a:p>
          <a:p>
            <a:r>
              <a:rPr lang="en-US" altLang="en-US"/>
              <a:t>Structure (Plumbing)</a:t>
            </a:r>
          </a:p>
          <a:p>
            <a:pPr lvl="1"/>
            <a:r>
              <a:rPr lang="en-US" altLang="en-US"/>
              <a:t>Verilog program build from modules with I/O interfaces</a:t>
            </a:r>
          </a:p>
          <a:p>
            <a:pPr lvl="1"/>
            <a:r>
              <a:rPr lang="en-US" altLang="en-US"/>
              <a:t>Modules may contain instances of other modules</a:t>
            </a:r>
          </a:p>
          <a:p>
            <a:pPr lvl="1"/>
            <a:r>
              <a:rPr lang="en-US" altLang="en-US"/>
              <a:t>Modules contain local signals, etc.</a:t>
            </a:r>
          </a:p>
          <a:p>
            <a:pPr lvl="1"/>
            <a:r>
              <a:rPr lang="en-US" altLang="en-US"/>
              <a:t>Module configuration is static and all run concurrently</a:t>
            </a:r>
          </a:p>
        </p:txBody>
      </p:sp>
    </p:spTree>
    <p:extLst>
      <p:ext uri="{BB962C8B-B14F-4D97-AF65-F5344CB8AC3E}">
        <p14:creationId xmlns:p14="http://schemas.microsoft.com/office/powerpoint/2010/main" val="12426849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Main Data Types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Nets represent connections between things</a:t>
            </a:r>
          </a:p>
          <a:p>
            <a:pPr lvl="1"/>
            <a:r>
              <a:rPr lang="en-US" altLang="en-US"/>
              <a:t>Do not hold their value</a:t>
            </a:r>
          </a:p>
          <a:p>
            <a:pPr lvl="1"/>
            <a:r>
              <a:rPr lang="en-US" altLang="en-US"/>
              <a:t>Take their value from a driver such as a gate or other module</a:t>
            </a:r>
          </a:p>
          <a:p>
            <a:pPr lvl="1"/>
            <a:r>
              <a:rPr lang="en-US" altLang="en-US"/>
              <a:t>Cannot be assigned in an </a:t>
            </a:r>
            <a:r>
              <a:rPr lang="en-US" altLang="en-US" i="1"/>
              <a:t>initial</a:t>
            </a:r>
            <a:r>
              <a:rPr lang="en-US" altLang="en-US"/>
              <a:t> or </a:t>
            </a:r>
            <a:r>
              <a:rPr lang="en-US" altLang="en-US" i="1"/>
              <a:t>always</a:t>
            </a:r>
            <a:r>
              <a:rPr lang="en-US" altLang="en-US"/>
              <a:t> block</a:t>
            </a:r>
          </a:p>
          <a:p>
            <a:pPr lvl="1"/>
            <a:endParaRPr lang="en-US" altLang="en-US"/>
          </a:p>
          <a:p>
            <a:r>
              <a:rPr lang="en-US" altLang="en-US"/>
              <a:t>Regs represent data storage</a:t>
            </a:r>
          </a:p>
          <a:p>
            <a:pPr lvl="1"/>
            <a:r>
              <a:rPr lang="en-US" altLang="en-US"/>
              <a:t>Behave exactly like memory in a computer</a:t>
            </a:r>
          </a:p>
          <a:p>
            <a:pPr lvl="1"/>
            <a:r>
              <a:rPr lang="en-US" altLang="en-US"/>
              <a:t>Hold their value until explicitly assigned in an </a:t>
            </a:r>
            <a:r>
              <a:rPr lang="en-US" altLang="en-US" i="1"/>
              <a:t>initial</a:t>
            </a:r>
            <a:r>
              <a:rPr lang="en-US" altLang="en-US"/>
              <a:t> or </a:t>
            </a:r>
            <a:r>
              <a:rPr lang="en-US" altLang="en-US" i="1"/>
              <a:t>always</a:t>
            </a:r>
            <a:r>
              <a:rPr lang="en-US" altLang="en-US"/>
              <a:t> block</a:t>
            </a:r>
          </a:p>
          <a:p>
            <a:pPr lvl="1"/>
            <a:r>
              <a:rPr lang="en-US" altLang="en-US"/>
              <a:t>Never connected to something</a:t>
            </a:r>
          </a:p>
          <a:p>
            <a:pPr lvl="1"/>
            <a:r>
              <a:rPr lang="en-US" altLang="en-US"/>
              <a:t>Can be used to model latches, flip-flops, etc., but do not correspond exactly</a:t>
            </a:r>
          </a:p>
          <a:p>
            <a:pPr lvl="1"/>
            <a:r>
              <a:rPr lang="en-US" altLang="en-US"/>
              <a:t>Shared variables with all their attendant problems</a:t>
            </a:r>
          </a:p>
        </p:txBody>
      </p:sp>
    </p:spTree>
    <p:extLst>
      <p:ext uri="{BB962C8B-B14F-4D97-AF65-F5344CB8AC3E}">
        <p14:creationId xmlns:p14="http://schemas.microsoft.com/office/powerpoint/2010/main" val="11762164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Discrete-event Simulation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idea: only do work when something changes</a:t>
            </a:r>
          </a:p>
          <a:p>
            <a:r>
              <a:rPr lang="en-US" altLang="en-US"/>
              <a:t>Centered around an event queue</a:t>
            </a:r>
          </a:p>
          <a:p>
            <a:pPr lvl="1"/>
            <a:r>
              <a:rPr lang="en-US" altLang="en-US"/>
              <a:t>Contains events labeled with the simulated time at which they are to be executed</a:t>
            </a:r>
          </a:p>
          <a:p>
            <a:r>
              <a:rPr lang="en-US" altLang="en-US"/>
              <a:t>Basic simulation paradigm</a:t>
            </a:r>
          </a:p>
          <a:p>
            <a:pPr lvl="1"/>
            <a:r>
              <a:rPr lang="en-US" altLang="en-US"/>
              <a:t>Execute every event for the current simulated time</a:t>
            </a:r>
          </a:p>
          <a:p>
            <a:pPr lvl="1"/>
            <a:r>
              <a:rPr lang="en-US" altLang="en-US"/>
              <a:t>Doing this changes system state and may schedule events in the future</a:t>
            </a:r>
          </a:p>
          <a:p>
            <a:pPr lvl="1"/>
            <a:r>
              <a:rPr lang="en-US" altLang="en-US"/>
              <a:t>When there are no events left at the current time instance, advance simulated time soonest event in the queue</a:t>
            </a:r>
          </a:p>
        </p:txBody>
      </p:sp>
    </p:spTree>
    <p:extLst>
      <p:ext uri="{BB962C8B-B14F-4D97-AF65-F5344CB8AC3E}">
        <p14:creationId xmlns:p14="http://schemas.microsoft.com/office/powerpoint/2010/main" val="177999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1131" y="1033252"/>
            <a:ext cx="5860657" cy="661524"/>
          </a:xfrm>
        </p:spPr>
        <p:txBody>
          <a:bodyPr>
            <a:normAutofit fontScale="90000"/>
          </a:bodyPr>
          <a:lstStyle/>
          <a:p>
            <a:r>
              <a:rPr lang="en-US" altLang="zh-TW" sz="4050" dirty="0">
                <a:ea typeface="新細明體" charset="-120"/>
              </a:rPr>
              <a:t>Verilog HDL and Verilog-XL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>
          <a:xfrm>
            <a:off x="237704" y="1694776"/>
            <a:ext cx="6743700" cy="337185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3300"/>
                </a:solidFill>
                <a:ea typeface="新細明體" charset="-120"/>
              </a:rPr>
              <a:t>Verilog HDL</a:t>
            </a:r>
            <a:endParaRPr lang="en-US" altLang="zh-TW" sz="2400" b="1" dirty="0">
              <a:solidFill>
                <a:schemeClr val="accent1"/>
              </a:solidFill>
              <a:ea typeface="新細明體" charset="-120"/>
            </a:endParaRPr>
          </a:p>
          <a:p>
            <a:pPr lvl="1"/>
            <a:r>
              <a:rPr lang="en-US" altLang="zh-TW" sz="2100" b="1" dirty="0">
                <a:ea typeface="新細明體" charset="-120"/>
              </a:rPr>
              <a:t>Hardware design language that allows you to design circuit.</a:t>
            </a:r>
            <a:endParaRPr lang="en-US" altLang="zh-TW" sz="2100" b="1" dirty="0">
              <a:solidFill>
                <a:schemeClr val="accent1"/>
              </a:solidFill>
              <a:ea typeface="新細明體" charset="-120"/>
            </a:endParaRPr>
          </a:p>
          <a:p>
            <a:r>
              <a:rPr lang="en-US" altLang="zh-TW" sz="2400" b="1" dirty="0">
                <a:solidFill>
                  <a:srgbClr val="FF3300"/>
                </a:solidFill>
                <a:ea typeface="新細明體" charset="-120"/>
              </a:rPr>
              <a:t>Verilog-XL</a:t>
            </a:r>
            <a:endParaRPr lang="en-US" altLang="zh-TW" sz="2400" b="1" dirty="0">
              <a:solidFill>
                <a:schemeClr val="accent1"/>
              </a:solidFill>
              <a:ea typeface="新細明體" charset="-120"/>
            </a:endParaRPr>
          </a:p>
          <a:p>
            <a:pPr lvl="1"/>
            <a:r>
              <a:rPr lang="en-US" altLang="zh-TW" sz="2100" b="1" dirty="0">
                <a:ea typeface="新細明體" charset="-120"/>
              </a:rPr>
              <a:t>High speed, </a:t>
            </a:r>
            <a:r>
              <a:rPr lang="en-US" altLang="zh-TW" sz="2100" b="1" dirty="0">
                <a:solidFill>
                  <a:schemeClr val="accent2"/>
                </a:solidFill>
                <a:ea typeface="新細明體" charset="-120"/>
              </a:rPr>
              <a:t>event-driven</a:t>
            </a:r>
            <a:r>
              <a:rPr lang="en-US" altLang="zh-TW" sz="2100" b="1" dirty="0">
                <a:ea typeface="新細明體" charset="-120"/>
              </a:rPr>
              <a:t> simulator that reads Verilog HDL and simulates the behavior of hardware.</a:t>
            </a:r>
          </a:p>
        </p:txBody>
      </p:sp>
    </p:spTree>
    <p:extLst>
      <p:ext uri="{BB962C8B-B14F-4D97-AF65-F5344CB8AC3E}">
        <p14:creationId xmlns:p14="http://schemas.microsoft.com/office/powerpoint/2010/main" val="35369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Four-valued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Verilog’s nets and registers hold four-valued data</a:t>
            </a:r>
          </a:p>
          <a:p>
            <a:endParaRPr lang="en-US" altLang="en-US"/>
          </a:p>
          <a:p>
            <a:r>
              <a:rPr lang="en-US" altLang="en-US"/>
              <a:t>0, 1</a:t>
            </a:r>
          </a:p>
          <a:p>
            <a:pPr lvl="1"/>
            <a:r>
              <a:rPr lang="en-US" altLang="en-US"/>
              <a:t>Obvious</a:t>
            </a:r>
          </a:p>
          <a:p>
            <a:r>
              <a:rPr lang="en-US" altLang="en-US"/>
              <a:t>Z</a:t>
            </a:r>
          </a:p>
          <a:p>
            <a:pPr lvl="1"/>
            <a:r>
              <a:rPr lang="en-US" altLang="en-US"/>
              <a:t>Output of an undriven tri-state driver</a:t>
            </a:r>
          </a:p>
          <a:p>
            <a:pPr lvl="1"/>
            <a:r>
              <a:rPr lang="en-US" altLang="en-US"/>
              <a:t>Models case where nothing is setting a wire’s value</a:t>
            </a:r>
          </a:p>
          <a:p>
            <a:r>
              <a:rPr lang="en-US" altLang="en-US"/>
              <a:t>X</a:t>
            </a:r>
          </a:p>
          <a:p>
            <a:pPr lvl="1"/>
            <a:r>
              <a:rPr lang="en-US" altLang="en-US"/>
              <a:t>Models when the simulator can’t decide the value</a:t>
            </a:r>
          </a:p>
          <a:p>
            <a:pPr lvl="1"/>
            <a:r>
              <a:rPr lang="en-US" altLang="en-US"/>
              <a:t>Initial state of registers</a:t>
            </a:r>
          </a:p>
          <a:p>
            <a:pPr lvl="1"/>
            <a:r>
              <a:rPr lang="en-US" altLang="en-US"/>
              <a:t>When a wire is being driven to 0 and 1 simultaneously</a:t>
            </a:r>
          </a:p>
          <a:p>
            <a:pPr lvl="1"/>
            <a:r>
              <a:rPr lang="en-US" altLang="en-US"/>
              <a:t>Output of a gate with Z inputs</a:t>
            </a:r>
          </a:p>
        </p:txBody>
      </p:sp>
    </p:spTree>
    <p:extLst>
      <p:ext uri="{BB962C8B-B14F-4D97-AF65-F5344CB8AC3E}">
        <p14:creationId xmlns:p14="http://schemas.microsoft.com/office/powerpoint/2010/main" val="14609297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Four-valued Logic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Logical operators work on three-valued logic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05000" y="2895600"/>
            <a:ext cx="3062288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673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673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673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673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673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673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673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673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673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  <a:latin typeface="Arial" panose="020B0604020202020204" pitchFamily="34" charset="0"/>
              </a:rPr>
              <a:t>	0	1	X	Z</a:t>
            </a:r>
          </a:p>
          <a:p>
            <a:pPr algn="ctr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200" smtClean="0">
              <a:solidFill>
                <a:srgbClr val="EFFFFD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  <a:latin typeface="Arial" panose="020B0604020202020204" pitchFamily="34" charset="0"/>
              </a:rPr>
              <a:t>0	0	0	0	0</a:t>
            </a:r>
          </a:p>
          <a:p>
            <a:pPr algn="ctr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  <a:latin typeface="Arial" panose="020B0604020202020204" pitchFamily="34" charset="0"/>
              </a:rPr>
              <a:t>1	0	1	X	X</a:t>
            </a:r>
          </a:p>
          <a:p>
            <a:pPr algn="ctr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  <a:latin typeface="Arial" panose="020B0604020202020204" pitchFamily="34" charset="0"/>
              </a:rPr>
              <a:t>X	0	X	X	X</a:t>
            </a:r>
          </a:p>
          <a:p>
            <a:pPr algn="ctr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  <a:latin typeface="Arial" panose="020B0604020202020204" pitchFamily="34" charset="0"/>
              </a:rPr>
              <a:t>Z	0	X	X	X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981200" y="3429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362200" y="29718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1295400" y="2590800"/>
            <a:ext cx="685800" cy="609600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981200" y="2895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066800" y="2743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1066800" y="3048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5029200" y="3810000"/>
            <a:ext cx="762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943600" y="3581400"/>
            <a:ext cx="2895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Output 0 if one input is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715000" y="4749800"/>
            <a:ext cx="2895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Output X if both inputs are gibberish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 flipV="1">
            <a:off x="5029200" y="4876800"/>
            <a:ext cx="609600" cy="76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7437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Structural Modeling</a:t>
            </a:r>
          </a:p>
        </p:txBody>
      </p:sp>
    </p:spTree>
    <p:extLst>
      <p:ext uri="{BB962C8B-B14F-4D97-AF65-F5344CB8AC3E}">
        <p14:creationId xmlns:p14="http://schemas.microsoft.com/office/powerpoint/2010/main" val="29420962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Nets and Registers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Wires and registers can be bits, vectors, and arrays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wire a;			</a:t>
            </a:r>
            <a:r>
              <a:rPr lang="en-US" altLang="en-US">
                <a:solidFill>
                  <a:schemeClr val="tx2"/>
                </a:solidFill>
              </a:rPr>
              <a:t>// Simple wire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tri [15:0] dbus;		</a:t>
            </a:r>
            <a:r>
              <a:rPr lang="en-US" altLang="en-US">
                <a:solidFill>
                  <a:schemeClr val="tx2"/>
                </a:solidFill>
              </a:rPr>
              <a:t>// 16-bit tristate bus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tri #(5,4,8) b;			</a:t>
            </a:r>
            <a:r>
              <a:rPr lang="en-US" altLang="en-US">
                <a:solidFill>
                  <a:schemeClr val="tx2"/>
                </a:solidFill>
              </a:rPr>
              <a:t>// Wire with delay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reg [-1:4] vec;		</a:t>
            </a:r>
            <a:r>
              <a:rPr lang="en-US" altLang="en-US">
                <a:solidFill>
                  <a:schemeClr val="tx2"/>
                </a:solidFill>
              </a:rPr>
              <a:t>// Six-bit register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trireg (small) q;		</a:t>
            </a:r>
            <a:r>
              <a:rPr lang="en-US" altLang="en-US">
                <a:solidFill>
                  <a:schemeClr val="tx2"/>
                </a:solidFill>
              </a:rPr>
              <a:t>// Wire stores a small charge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integer imem[0:1023];	</a:t>
            </a:r>
            <a:r>
              <a:rPr lang="en-US" altLang="en-US">
                <a:solidFill>
                  <a:schemeClr val="tx2"/>
                </a:solidFill>
              </a:rPr>
              <a:t>// Array of 1024 integers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reg [31:0] dcache[0:63];	</a:t>
            </a:r>
            <a:r>
              <a:rPr lang="en-US" altLang="en-US">
                <a:solidFill>
                  <a:schemeClr val="tx2"/>
                </a:solidFill>
              </a:rPr>
              <a:t>// A 32-bit memory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85704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 and Instances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structure of a Verilog module: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module mymod(output1, output2, … input1, input2);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output output1;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output [3:0] output2;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input input1;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input [2:0] input2;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endmodule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4800600" y="2743200"/>
            <a:ext cx="99060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943600" y="3581400"/>
            <a:ext cx="2895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Verilog convention lists outputs first</a:t>
            </a:r>
          </a:p>
        </p:txBody>
      </p:sp>
    </p:spTree>
    <p:extLst>
      <p:ext uri="{BB962C8B-B14F-4D97-AF65-F5344CB8AC3E}">
        <p14:creationId xmlns:p14="http://schemas.microsoft.com/office/powerpoint/2010/main" val="203985812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Instantiating a Module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Instances of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module mymod(y, a, b);</a:t>
            </a:r>
          </a:p>
          <a:p>
            <a:endParaRPr lang="en-US" altLang="en-US"/>
          </a:p>
          <a:p>
            <a:r>
              <a:rPr lang="en-US" altLang="en-US"/>
              <a:t>look like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mymod mm1(y1, a1, b1);		</a:t>
            </a:r>
            <a:r>
              <a:rPr lang="en-US" altLang="en-US">
                <a:solidFill>
                  <a:schemeClr val="tx2"/>
                </a:solidFill>
              </a:rPr>
              <a:t>// Connect-by-position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mymod (y2, a1, b1),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   (y3, a2, b2);	        </a:t>
            </a:r>
            <a:r>
              <a:rPr lang="en-US" altLang="en-US">
                <a:solidFill>
                  <a:schemeClr val="tx2"/>
                </a:solidFill>
              </a:rPr>
              <a:t>// Instance names omitted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mymod mm2(.a(a2), .b(b2), .y(c2));  </a:t>
            </a:r>
            <a:r>
              <a:rPr lang="en-US" altLang="en-US">
                <a:solidFill>
                  <a:schemeClr val="tx2"/>
                </a:solidFill>
              </a:rPr>
              <a:t>// Connect-by-name</a:t>
            </a:r>
          </a:p>
        </p:txBody>
      </p:sp>
    </p:spTree>
    <p:extLst>
      <p:ext uri="{BB962C8B-B14F-4D97-AF65-F5344CB8AC3E}">
        <p14:creationId xmlns:p14="http://schemas.microsoft.com/office/powerpoint/2010/main" val="181784069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Gate-level Primitives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Verilog provides the following: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and		nand		</a:t>
            </a:r>
            <a:r>
              <a:rPr lang="en-US" altLang="en-US">
                <a:solidFill>
                  <a:schemeClr val="tx2"/>
                </a:solidFill>
              </a:rPr>
              <a:t>logical AND/NAND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or			nor		</a:t>
            </a:r>
            <a:r>
              <a:rPr lang="en-US" altLang="en-US">
                <a:solidFill>
                  <a:schemeClr val="tx2"/>
                </a:solidFill>
              </a:rPr>
              <a:t>logical OR/NOR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xor		xnor		</a:t>
            </a:r>
            <a:r>
              <a:rPr lang="en-US" altLang="en-US">
                <a:solidFill>
                  <a:schemeClr val="tx2"/>
                </a:solidFill>
              </a:rPr>
              <a:t>logical XOR/XNOR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buf		not		</a:t>
            </a:r>
            <a:r>
              <a:rPr lang="en-US" altLang="en-US">
                <a:solidFill>
                  <a:schemeClr val="tx2"/>
                </a:solidFill>
              </a:rPr>
              <a:t>buffer/inverter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bufif0		notif0		</a:t>
            </a:r>
            <a:r>
              <a:rPr lang="en-US" altLang="en-US">
                <a:solidFill>
                  <a:schemeClr val="tx2"/>
                </a:solidFill>
              </a:rPr>
              <a:t>Tristate with low enable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bifif1		notif1		</a:t>
            </a:r>
            <a:r>
              <a:rPr lang="en-US" altLang="en-US">
                <a:solidFill>
                  <a:schemeClr val="tx2"/>
                </a:solidFill>
              </a:rPr>
              <a:t>Tristate with high enable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76196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Delays on Primitive Instances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Instances of primitives may include delays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buf		b1(a, b);		// Zero delay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buf #3		b2(c, d);		// Delay of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buf #(4,5)	b3(e, f);		// Rise=4, fall=5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buf #(3:4:5)	b4(g, h);		// Min-typ-max</a:t>
            </a:r>
          </a:p>
        </p:txBody>
      </p:sp>
    </p:spTree>
    <p:extLst>
      <p:ext uri="{BB962C8B-B14F-4D97-AF65-F5344CB8AC3E}">
        <p14:creationId xmlns:p14="http://schemas.microsoft.com/office/powerpoint/2010/main" val="97152510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User-Defined Primitives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Way to define gates and sequential elements using a truth table</a:t>
            </a:r>
          </a:p>
          <a:p>
            <a:r>
              <a:rPr lang="en-US" altLang="en-US"/>
              <a:t>Often simulate faster than using expressions, collections of primitive gates, etc.</a:t>
            </a:r>
          </a:p>
          <a:p>
            <a:r>
              <a:rPr lang="en-US" altLang="en-US"/>
              <a:t>Gives more control over behavior with X inputs</a:t>
            </a:r>
          </a:p>
          <a:p>
            <a:r>
              <a:rPr lang="en-US" altLang="en-US"/>
              <a:t>Most often used for specifying custom gate libraries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48248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Carry Primitive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primitive carry(out, a, b, c);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output out;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input a, b, 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table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00? :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0?0 :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?00 :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11? :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1?1 :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?11 :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endtable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endprimitive 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 flipH="1" flipV="1">
            <a:off x="2209800" y="1752600"/>
            <a:ext cx="28194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5029200" y="1905000"/>
            <a:ext cx="2895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Always have exactly one output</a:t>
            </a: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 flipH="1">
            <a:off x="1981200" y="3276600"/>
            <a:ext cx="19812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267200" y="3048000"/>
            <a:ext cx="2895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Truth table may include don’t-care (?) entries</a:t>
            </a:r>
          </a:p>
        </p:txBody>
      </p:sp>
    </p:spTree>
    <p:extLst>
      <p:ext uri="{BB962C8B-B14F-4D97-AF65-F5344CB8AC3E}">
        <p14:creationId xmlns:p14="http://schemas.microsoft.com/office/powerpoint/2010/main" val="176323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938" name="Group 2"/>
          <p:cNvGrpSpPr>
            <a:grpSpLocks/>
          </p:cNvGrpSpPr>
          <p:nvPr/>
        </p:nvGrpSpPr>
        <p:grpSpPr bwMode="auto">
          <a:xfrm>
            <a:off x="3714750" y="2514600"/>
            <a:ext cx="1295400" cy="657225"/>
            <a:chOff x="2160" y="1392"/>
            <a:chExt cx="1088" cy="552"/>
          </a:xfrm>
        </p:grpSpPr>
        <p:sp>
          <p:nvSpPr>
            <p:cNvPr id="551939" name="AutoShape 3"/>
            <p:cNvSpPr>
              <a:spLocks noChangeArrowheads="1"/>
            </p:cNvSpPr>
            <p:nvPr/>
          </p:nvSpPr>
          <p:spPr bwMode="auto">
            <a:xfrm>
              <a:off x="2160" y="1392"/>
              <a:ext cx="1088" cy="552"/>
            </a:xfrm>
            <a:prstGeom prst="rightArrow">
              <a:avLst>
                <a:gd name="adj1" fmla="val 75009"/>
                <a:gd name="adj2" fmla="val 98578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1940" name="Rectangle 4"/>
            <p:cNvSpPr>
              <a:spLocks noChangeArrowheads="1"/>
            </p:cNvSpPr>
            <p:nvPr/>
          </p:nvSpPr>
          <p:spPr bwMode="auto">
            <a:xfrm>
              <a:off x="2256" y="1536"/>
              <a:ext cx="80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Synthesis</a:t>
              </a:r>
            </a:p>
          </p:txBody>
        </p:sp>
      </p:grpSp>
      <p:grpSp>
        <p:nvGrpSpPr>
          <p:cNvPr id="551941" name="Group 5"/>
          <p:cNvGrpSpPr>
            <a:grpSpLocks/>
          </p:cNvGrpSpPr>
          <p:nvPr/>
        </p:nvGrpSpPr>
        <p:grpSpPr bwMode="auto">
          <a:xfrm>
            <a:off x="5438954" y="3896040"/>
            <a:ext cx="1428750" cy="1633538"/>
            <a:chOff x="3744" y="2640"/>
            <a:chExt cx="1200" cy="1372"/>
          </a:xfrm>
        </p:grpSpPr>
        <p:sp>
          <p:nvSpPr>
            <p:cNvPr id="551942" name="Rectangle 6"/>
            <p:cNvSpPr>
              <a:spLocks noChangeArrowheads="1"/>
            </p:cNvSpPr>
            <p:nvPr/>
          </p:nvSpPr>
          <p:spPr bwMode="auto">
            <a:xfrm>
              <a:off x="3744" y="2640"/>
              <a:ext cx="1200" cy="13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551943" name="Group 7"/>
            <p:cNvGrpSpPr>
              <a:grpSpLocks/>
            </p:cNvGrpSpPr>
            <p:nvPr/>
          </p:nvGrpSpPr>
          <p:grpSpPr bwMode="auto">
            <a:xfrm>
              <a:off x="3905" y="2838"/>
              <a:ext cx="863" cy="119"/>
              <a:chOff x="3905" y="2838"/>
              <a:chExt cx="863" cy="119"/>
            </a:xfrm>
          </p:grpSpPr>
          <p:grpSp>
            <p:nvGrpSpPr>
              <p:cNvPr id="551944" name="Group 8"/>
              <p:cNvGrpSpPr>
                <a:grpSpLocks/>
              </p:cNvGrpSpPr>
              <p:nvPr/>
            </p:nvGrpSpPr>
            <p:grpSpPr bwMode="auto">
              <a:xfrm>
                <a:off x="3905" y="2838"/>
                <a:ext cx="60" cy="119"/>
                <a:chOff x="3905" y="2838"/>
                <a:chExt cx="60" cy="119"/>
              </a:xfrm>
            </p:grpSpPr>
            <p:sp>
              <p:nvSpPr>
                <p:cNvPr id="551945" name="Rectangle 9"/>
                <p:cNvSpPr>
                  <a:spLocks noChangeArrowheads="1"/>
                </p:cNvSpPr>
                <p:nvPr/>
              </p:nvSpPr>
              <p:spPr bwMode="auto">
                <a:xfrm>
                  <a:off x="3917" y="2852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46" name="Line 10"/>
                <p:cNvSpPr>
                  <a:spLocks noChangeShapeType="1"/>
                </p:cNvSpPr>
                <p:nvPr/>
              </p:nvSpPr>
              <p:spPr bwMode="auto">
                <a:xfrm>
                  <a:off x="3959" y="289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47" name="Line 11"/>
                <p:cNvSpPr>
                  <a:spLocks noChangeShapeType="1"/>
                </p:cNvSpPr>
                <p:nvPr/>
              </p:nvSpPr>
              <p:spPr bwMode="auto">
                <a:xfrm>
                  <a:off x="3959" y="2915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48" name="Line 12"/>
                <p:cNvSpPr>
                  <a:spLocks noChangeShapeType="1"/>
                </p:cNvSpPr>
                <p:nvPr/>
              </p:nvSpPr>
              <p:spPr bwMode="auto">
                <a:xfrm>
                  <a:off x="3905" y="288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49" name="Line 13"/>
                <p:cNvSpPr>
                  <a:spLocks noChangeShapeType="1"/>
                </p:cNvSpPr>
                <p:nvPr/>
              </p:nvSpPr>
              <p:spPr bwMode="auto">
                <a:xfrm>
                  <a:off x="3905" y="292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5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943" y="2838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5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936" y="2940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1952" name="Group 16"/>
              <p:cNvGrpSpPr>
                <a:grpSpLocks/>
              </p:cNvGrpSpPr>
              <p:nvPr/>
            </p:nvGrpSpPr>
            <p:grpSpPr bwMode="auto">
              <a:xfrm>
                <a:off x="4020" y="2838"/>
                <a:ext cx="60" cy="119"/>
                <a:chOff x="4020" y="2838"/>
                <a:chExt cx="60" cy="119"/>
              </a:xfrm>
            </p:grpSpPr>
            <p:sp>
              <p:nvSpPr>
                <p:cNvPr id="551953" name="Rectangle 17"/>
                <p:cNvSpPr>
                  <a:spLocks noChangeArrowheads="1"/>
                </p:cNvSpPr>
                <p:nvPr/>
              </p:nvSpPr>
              <p:spPr bwMode="auto">
                <a:xfrm>
                  <a:off x="4032" y="2852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54" name="Line 18"/>
                <p:cNvSpPr>
                  <a:spLocks noChangeShapeType="1"/>
                </p:cNvSpPr>
                <p:nvPr/>
              </p:nvSpPr>
              <p:spPr bwMode="auto">
                <a:xfrm>
                  <a:off x="4074" y="289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55" name="Line 19"/>
                <p:cNvSpPr>
                  <a:spLocks noChangeShapeType="1"/>
                </p:cNvSpPr>
                <p:nvPr/>
              </p:nvSpPr>
              <p:spPr bwMode="auto">
                <a:xfrm>
                  <a:off x="4074" y="2915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56" name="Line 20"/>
                <p:cNvSpPr>
                  <a:spLocks noChangeShapeType="1"/>
                </p:cNvSpPr>
                <p:nvPr/>
              </p:nvSpPr>
              <p:spPr bwMode="auto">
                <a:xfrm>
                  <a:off x="4020" y="288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57" name="Line 21"/>
                <p:cNvSpPr>
                  <a:spLocks noChangeShapeType="1"/>
                </p:cNvSpPr>
                <p:nvPr/>
              </p:nvSpPr>
              <p:spPr bwMode="auto">
                <a:xfrm>
                  <a:off x="4020" y="292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5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58" y="2838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5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051" y="2940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1960" name="Group 24"/>
              <p:cNvGrpSpPr>
                <a:grpSpLocks/>
              </p:cNvGrpSpPr>
              <p:nvPr/>
            </p:nvGrpSpPr>
            <p:grpSpPr bwMode="auto">
              <a:xfrm>
                <a:off x="4135" y="2838"/>
                <a:ext cx="60" cy="119"/>
                <a:chOff x="4135" y="2838"/>
                <a:chExt cx="60" cy="119"/>
              </a:xfrm>
            </p:grpSpPr>
            <p:sp>
              <p:nvSpPr>
                <p:cNvPr id="551961" name="Rectangle 25"/>
                <p:cNvSpPr>
                  <a:spLocks noChangeArrowheads="1"/>
                </p:cNvSpPr>
                <p:nvPr/>
              </p:nvSpPr>
              <p:spPr bwMode="auto">
                <a:xfrm>
                  <a:off x="4147" y="2852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62" name="Line 26"/>
                <p:cNvSpPr>
                  <a:spLocks noChangeShapeType="1"/>
                </p:cNvSpPr>
                <p:nvPr/>
              </p:nvSpPr>
              <p:spPr bwMode="auto">
                <a:xfrm>
                  <a:off x="4189" y="289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63" name="Line 27"/>
                <p:cNvSpPr>
                  <a:spLocks noChangeShapeType="1"/>
                </p:cNvSpPr>
                <p:nvPr/>
              </p:nvSpPr>
              <p:spPr bwMode="auto">
                <a:xfrm>
                  <a:off x="4189" y="2915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64" name="Line 28"/>
                <p:cNvSpPr>
                  <a:spLocks noChangeShapeType="1"/>
                </p:cNvSpPr>
                <p:nvPr/>
              </p:nvSpPr>
              <p:spPr bwMode="auto">
                <a:xfrm>
                  <a:off x="4135" y="288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65" name="Line 29"/>
                <p:cNvSpPr>
                  <a:spLocks noChangeShapeType="1"/>
                </p:cNvSpPr>
                <p:nvPr/>
              </p:nvSpPr>
              <p:spPr bwMode="auto">
                <a:xfrm>
                  <a:off x="4135" y="292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173" y="2838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6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166" y="2940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1968" name="Group 32"/>
              <p:cNvGrpSpPr>
                <a:grpSpLocks/>
              </p:cNvGrpSpPr>
              <p:nvPr/>
            </p:nvGrpSpPr>
            <p:grpSpPr bwMode="auto">
              <a:xfrm>
                <a:off x="4249" y="2838"/>
                <a:ext cx="60" cy="119"/>
                <a:chOff x="4249" y="2838"/>
                <a:chExt cx="60" cy="119"/>
              </a:xfrm>
            </p:grpSpPr>
            <p:sp>
              <p:nvSpPr>
                <p:cNvPr id="551969" name="Rectangle 33"/>
                <p:cNvSpPr>
                  <a:spLocks noChangeArrowheads="1"/>
                </p:cNvSpPr>
                <p:nvPr/>
              </p:nvSpPr>
              <p:spPr bwMode="auto">
                <a:xfrm>
                  <a:off x="4261" y="2852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70" name="Line 34"/>
                <p:cNvSpPr>
                  <a:spLocks noChangeShapeType="1"/>
                </p:cNvSpPr>
                <p:nvPr/>
              </p:nvSpPr>
              <p:spPr bwMode="auto">
                <a:xfrm>
                  <a:off x="4303" y="289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71" name="Line 35"/>
                <p:cNvSpPr>
                  <a:spLocks noChangeShapeType="1"/>
                </p:cNvSpPr>
                <p:nvPr/>
              </p:nvSpPr>
              <p:spPr bwMode="auto">
                <a:xfrm>
                  <a:off x="4303" y="2915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72" name="Line 36"/>
                <p:cNvSpPr>
                  <a:spLocks noChangeShapeType="1"/>
                </p:cNvSpPr>
                <p:nvPr/>
              </p:nvSpPr>
              <p:spPr bwMode="auto">
                <a:xfrm>
                  <a:off x="4249" y="288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73" name="Line 37"/>
                <p:cNvSpPr>
                  <a:spLocks noChangeShapeType="1"/>
                </p:cNvSpPr>
                <p:nvPr/>
              </p:nvSpPr>
              <p:spPr bwMode="auto">
                <a:xfrm>
                  <a:off x="4249" y="292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7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287" y="2838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7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281" y="2940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1976" name="Group 40"/>
              <p:cNvGrpSpPr>
                <a:grpSpLocks/>
              </p:cNvGrpSpPr>
              <p:nvPr/>
            </p:nvGrpSpPr>
            <p:grpSpPr bwMode="auto">
              <a:xfrm>
                <a:off x="4364" y="2838"/>
                <a:ext cx="60" cy="119"/>
                <a:chOff x="4364" y="2838"/>
                <a:chExt cx="60" cy="119"/>
              </a:xfrm>
            </p:grpSpPr>
            <p:sp>
              <p:nvSpPr>
                <p:cNvPr id="55197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6" y="2852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78" name="Line 42"/>
                <p:cNvSpPr>
                  <a:spLocks noChangeShapeType="1"/>
                </p:cNvSpPr>
                <p:nvPr/>
              </p:nvSpPr>
              <p:spPr bwMode="auto">
                <a:xfrm>
                  <a:off x="4418" y="289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79" name="Line 43"/>
                <p:cNvSpPr>
                  <a:spLocks noChangeShapeType="1"/>
                </p:cNvSpPr>
                <p:nvPr/>
              </p:nvSpPr>
              <p:spPr bwMode="auto">
                <a:xfrm>
                  <a:off x="4418" y="2915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80" name="Line 44"/>
                <p:cNvSpPr>
                  <a:spLocks noChangeShapeType="1"/>
                </p:cNvSpPr>
                <p:nvPr/>
              </p:nvSpPr>
              <p:spPr bwMode="auto">
                <a:xfrm>
                  <a:off x="4364" y="288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81" name="Line 45"/>
                <p:cNvSpPr>
                  <a:spLocks noChangeShapeType="1"/>
                </p:cNvSpPr>
                <p:nvPr/>
              </p:nvSpPr>
              <p:spPr bwMode="auto">
                <a:xfrm>
                  <a:off x="4364" y="292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8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402" y="2838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8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396" y="2940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1984" name="Group 48"/>
              <p:cNvGrpSpPr>
                <a:grpSpLocks/>
              </p:cNvGrpSpPr>
              <p:nvPr/>
            </p:nvGrpSpPr>
            <p:grpSpPr bwMode="auto">
              <a:xfrm>
                <a:off x="4478" y="2838"/>
                <a:ext cx="61" cy="119"/>
                <a:chOff x="4478" y="2838"/>
                <a:chExt cx="61" cy="119"/>
              </a:xfrm>
            </p:grpSpPr>
            <p:sp>
              <p:nvSpPr>
                <p:cNvPr id="551985" name="Rectangle 49"/>
                <p:cNvSpPr>
                  <a:spLocks noChangeArrowheads="1"/>
                </p:cNvSpPr>
                <p:nvPr/>
              </p:nvSpPr>
              <p:spPr bwMode="auto">
                <a:xfrm>
                  <a:off x="4490" y="2852"/>
                  <a:ext cx="36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86" name="Line 50"/>
                <p:cNvSpPr>
                  <a:spLocks noChangeShapeType="1"/>
                </p:cNvSpPr>
                <p:nvPr/>
              </p:nvSpPr>
              <p:spPr bwMode="auto">
                <a:xfrm>
                  <a:off x="4533" y="289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87" name="Line 51"/>
                <p:cNvSpPr>
                  <a:spLocks noChangeShapeType="1"/>
                </p:cNvSpPr>
                <p:nvPr/>
              </p:nvSpPr>
              <p:spPr bwMode="auto">
                <a:xfrm>
                  <a:off x="4533" y="2915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88" name="Line 52"/>
                <p:cNvSpPr>
                  <a:spLocks noChangeShapeType="1"/>
                </p:cNvSpPr>
                <p:nvPr/>
              </p:nvSpPr>
              <p:spPr bwMode="auto">
                <a:xfrm>
                  <a:off x="4478" y="288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89" name="Line 53"/>
                <p:cNvSpPr>
                  <a:spLocks noChangeShapeType="1"/>
                </p:cNvSpPr>
                <p:nvPr/>
              </p:nvSpPr>
              <p:spPr bwMode="auto">
                <a:xfrm>
                  <a:off x="4478" y="292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9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517" y="2838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9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510" y="2940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1992" name="Group 56"/>
              <p:cNvGrpSpPr>
                <a:grpSpLocks/>
              </p:cNvGrpSpPr>
              <p:nvPr/>
            </p:nvGrpSpPr>
            <p:grpSpPr bwMode="auto">
              <a:xfrm>
                <a:off x="4593" y="2838"/>
                <a:ext cx="60" cy="119"/>
                <a:chOff x="4593" y="2838"/>
                <a:chExt cx="60" cy="119"/>
              </a:xfrm>
            </p:grpSpPr>
            <p:sp>
              <p:nvSpPr>
                <p:cNvPr id="551993" name="Rectangle 57"/>
                <p:cNvSpPr>
                  <a:spLocks noChangeArrowheads="1"/>
                </p:cNvSpPr>
                <p:nvPr/>
              </p:nvSpPr>
              <p:spPr bwMode="auto">
                <a:xfrm>
                  <a:off x="4605" y="2852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94" name="Line 58"/>
                <p:cNvSpPr>
                  <a:spLocks noChangeShapeType="1"/>
                </p:cNvSpPr>
                <p:nvPr/>
              </p:nvSpPr>
              <p:spPr bwMode="auto">
                <a:xfrm>
                  <a:off x="4647" y="289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95" name="Line 59"/>
                <p:cNvSpPr>
                  <a:spLocks noChangeShapeType="1"/>
                </p:cNvSpPr>
                <p:nvPr/>
              </p:nvSpPr>
              <p:spPr bwMode="auto">
                <a:xfrm>
                  <a:off x="4647" y="2915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96" name="Line 60"/>
                <p:cNvSpPr>
                  <a:spLocks noChangeShapeType="1"/>
                </p:cNvSpPr>
                <p:nvPr/>
              </p:nvSpPr>
              <p:spPr bwMode="auto">
                <a:xfrm>
                  <a:off x="4593" y="288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97" name="Line 61"/>
                <p:cNvSpPr>
                  <a:spLocks noChangeShapeType="1"/>
                </p:cNvSpPr>
                <p:nvPr/>
              </p:nvSpPr>
              <p:spPr bwMode="auto">
                <a:xfrm>
                  <a:off x="4593" y="292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9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631" y="2838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199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625" y="2940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000" name="Group 64"/>
              <p:cNvGrpSpPr>
                <a:grpSpLocks/>
              </p:cNvGrpSpPr>
              <p:nvPr/>
            </p:nvGrpSpPr>
            <p:grpSpPr bwMode="auto">
              <a:xfrm>
                <a:off x="4708" y="2838"/>
                <a:ext cx="60" cy="119"/>
                <a:chOff x="4708" y="2838"/>
                <a:chExt cx="60" cy="119"/>
              </a:xfrm>
            </p:grpSpPr>
            <p:sp>
              <p:nvSpPr>
                <p:cNvPr id="552001" name="Rectangle 65"/>
                <p:cNvSpPr>
                  <a:spLocks noChangeArrowheads="1"/>
                </p:cNvSpPr>
                <p:nvPr/>
              </p:nvSpPr>
              <p:spPr bwMode="auto">
                <a:xfrm>
                  <a:off x="4720" y="2852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02" name="Line 66"/>
                <p:cNvSpPr>
                  <a:spLocks noChangeShapeType="1"/>
                </p:cNvSpPr>
                <p:nvPr/>
              </p:nvSpPr>
              <p:spPr bwMode="auto">
                <a:xfrm>
                  <a:off x="4762" y="289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03" name="Line 67"/>
                <p:cNvSpPr>
                  <a:spLocks noChangeShapeType="1"/>
                </p:cNvSpPr>
                <p:nvPr/>
              </p:nvSpPr>
              <p:spPr bwMode="auto">
                <a:xfrm>
                  <a:off x="4762" y="2915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04" name="Line 68"/>
                <p:cNvSpPr>
                  <a:spLocks noChangeShapeType="1"/>
                </p:cNvSpPr>
                <p:nvPr/>
              </p:nvSpPr>
              <p:spPr bwMode="auto">
                <a:xfrm>
                  <a:off x="4708" y="288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05" name="Line 69"/>
                <p:cNvSpPr>
                  <a:spLocks noChangeShapeType="1"/>
                </p:cNvSpPr>
                <p:nvPr/>
              </p:nvSpPr>
              <p:spPr bwMode="auto">
                <a:xfrm>
                  <a:off x="4708" y="292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0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746" y="2838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07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740" y="2940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52008" name="Group 72"/>
            <p:cNvGrpSpPr>
              <a:grpSpLocks/>
            </p:cNvGrpSpPr>
            <p:nvPr/>
          </p:nvGrpSpPr>
          <p:grpSpPr bwMode="auto">
            <a:xfrm>
              <a:off x="3905" y="3015"/>
              <a:ext cx="863" cy="119"/>
              <a:chOff x="3905" y="3015"/>
              <a:chExt cx="863" cy="119"/>
            </a:xfrm>
          </p:grpSpPr>
          <p:grpSp>
            <p:nvGrpSpPr>
              <p:cNvPr id="552009" name="Group 73"/>
              <p:cNvGrpSpPr>
                <a:grpSpLocks/>
              </p:cNvGrpSpPr>
              <p:nvPr/>
            </p:nvGrpSpPr>
            <p:grpSpPr bwMode="auto">
              <a:xfrm>
                <a:off x="3905" y="3015"/>
                <a:ext cx="60" cy="119"/>
                <a:chOff x="3905" y="3015"/>
                <a:chExt cx="60" cy="119"/>
              </a:xfrm>
            </p:grpSpPr>
            <p:sp>
              <p:nvSpPr>
                <p:cNvPr id="552010" name="Rectangle 74"/>
                <p:cNvSpPr>
                  <a:spLocks noChangeArrowheads="1"/>
                </p:cNvSpPr>
                <p:nvPr/>
              </p:nvSpPr>
              <p:spPr bwMode="auto">
                <a:xfrm>
                  <a:off x="3917" y="3029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11" name="Line 75"/>
                <p:cNvSpPr>
                  <a:spLocks noChangeShapeType="1"/>
                </p:cNvSpPr>
                <p:nvPr/>
              </p:nvSpPr>
              <p:spPr bwMode="auto">
                <a:xfrm>
                  <a:off x="3959" y="3076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12" name="Line 76"/>
                <p:cNvSpPr>
                  <a:spLocks noChangeShapeType="1"/>
                </p:cNvSpPr>
                <p:nvPr/>
              </p:nvSpPr>
              <p:spPr bwMode="auto">
                <a:xfrm>
                  <a:off x="3959" y="309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13" name="Line 77"/>
                <p:cNvSpPr>
                  <a:spLocks noChangeShapeType="1"/>
                </p:cNvSpPr>
                <p:nvPr/>
              </p:nvSpPr>
              <p:spPr bwMode="auto">
                <a:xfrm>
                  <a:off x="3905" y="3064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14" name="Line 78"/>
                <p:cNvSpPr>
                  <a:spLocks noChangeShapeType="1"/>
                </p:cNvSpPr>
                <p:nvPr/>
              </p:nvSpPr>
              <p:spPr bwMode="auto">
                <a:xfrm>
                  <a:off x="3905" y="3100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1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943" y="3015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1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3936" y="3117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017" name="Group 81"/>
              <p:cNvGrpSpPr>
                <a:grpSpLocks/>
              </p:cNvGrpSpPr>
              <p:nvPr/>
            </p:nvGrpSpPr>
            <p:grpSpPr bwMode="auto">
              <a:xfrm>
                <a:off x="4020" y="3015"/>
                <a:ext cx="60" cy="119"/>
                <a:chOff x="4020" y="3015"/>
                <a:chExt cx="60" cy="119"/>
              </a:xfrm>
            </p:grpSpPr>
            <p:sp>
              <p:nvSpPr>
                <p:cNvPr id="552018" name="Rectangle 82"/>
                <p:cNvSpPr>
                  <a:spLocks noChangeArrowheads="1"/>
                </p:cNvSpPr>
                <p:nvPr/>
              </p:nvSpPr>
              <p:spPr bwMode="auto">
                <a:xfrm>
                  <a:off x="4032" y="3029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19" name="Line 83"/>
                <p:cNvSpPr>
                  <a:spLocks noChangeShapeType="1"/>
                </p:cNvSpPr>
                <p:nvPr/>
              </p:nvSpPr>
              <p:spPr bwMode="auto">
                <a:xfrm>
                  <a:off x="4074" y="3076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20" name="Line 84"/>
                <p:cNvSpPr>
                  <a:spLocks noChangeShapeType="1"/>
                </p:cNvSpPr>
                <p:nvPr/>
              </p:nvSpPr>
              <p:spPr bwMode="auto">
                <a:xfrm>
                  <a:off x="4074" y="309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21" name="Line 85"/>
                <p:cNvSpPr>
                  <a:spLocks noChangeShapeType="1"/>
                </p:cNvSpPr>
                <p:nvPr/>
              </p:nvSpPr>
              <p:spPr bwMode="auto">
                <a:xfrm>
                  <a:off x="4020" y="3064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22" name="Line 86"/>
                <p:cNvSpPr>
                  <a:spLocks noChangeShapeType="1"/>
                </p:cNvSpPr>
                <p:nvPr/>
              </p:nvSpPr>
              <p:spPr bwMode="auto">
                <a:xfrm>
                  <a:off x="4020" y="3100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23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058" y="3015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2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4051" y="3117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025" name="Group 89"/>
              <p:cNvGrpSpPr>
                <a:grpSpLocks/>
              </p:cNvGrpSpPr>
              <p:nvPr/>
            </p:nvGrpSpPr>
            <p:grpSpPr bwMode="auto">
              <a:xfrm>
                <a:off x="4135" y="3015"/>
                <a:ext cx="60" cy="119"/>
                <a:chOff x="4135" y="3015"/>
                <a:chExt cx="60" cy="119"/>
              </a:xfrm>
            </p:grpSpPr>
            <p:sp>
              <p:nvSpPr>
                <p:cNvPr id="552026" name="Rectangle 90"/>
                <p:cNvSpPr>
                  <a:spLocks noChangeArrowheads="1"/>
                </p:cNvSpPr>
                <p:nvPr/>
              </p:nvSpPr>
              <p:spPr bwMode="auto">
                <a:xfrm>
                  <a:off x="4147" y="3029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27" name="Line 91"/>
                <p:cNvSpPr>
                  <a:spLocks noChangeShapeType="1"/>
                </p:cNvSpPr>
                <p:nvPr/>
              </p:nvSpPr>
              <p:spPr bwMode="auto">
                <a:xfrm>
                  <a:off x="4189" y="3076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28" name="Line 92"/>
                <p:cNvSpPr>
                  <a:spLocks noChangeShapeType="1"/>
                </p:cNvSpPr>
                <p:nvPr/>
              </p:nvSpPr>
              <p:spPr bwMode="auto">
                <a:xfrm>
                  <a:off x="4189" y="309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29" name="Line 93"/>
                <p:cNvSpPr>
                  <a:spLocks noChangeShapeType="1"/>
                </p:cNvSpPr>
                <p:nvPr/>
              </p:nvSpPr>
              <p:spPr bwMode="auto">
                <a:xfrm>
                  <a:off x="4135" y="3064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30" name="Line 94"/>
                <p:cNvSpPr>
                  <a:spLocks noChangeShapeType="1"/>
                </p:cNvSpPr>
                <p:nvPr/>
              </p:nvSpPr>
              <p:spPr bwMode="auto">
                <a:xfrm>
                  <a:off x="4135" y="3100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31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173" y="3015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32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4166" y="3117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033" name="Group 97"/>
              <p:cNvGrpSpPr>
                <a:grpSpLocks/>
              </p:cNvGrpSpPr>
              <p:nvPr/>
            </p:nvGrpSpPr>
            <p:grpSpPr bwMode="auto">
              <a:xfrm>
                <a:off x="4249" y="3015"/>
                <a:ext cx="60" cy="119"/>
                <a:chOff x="4249" y="3015"/>
                <a:chExt cx="60" cy="119"/>
              </a:xfrm>
            </p:grpSpPr>
            <p:sp>
              <p:nvSpPr>
                <p:cNvPr id="552034" name="Rectangle 98"/>
                <p:cNvSpPr>
                  <a:spLocks noChangeArrowheads="1"/>
                </p:cNvSpPr>
                <p:nvPr/>
              </p:nvSpPr>
              <p:spPr bwMode="auto">
                <a:xfrm>
                  <a:off x="4261" y="3029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35" name="Line 99"/>
                <p:cNvSpPr>
                  <a:spLocks noChangeShapeType="1"/>
                </p:cNvSpPr>
                <p:nvPr/>
              </p:nvSpPr>
              <p:spPr bwMode="auto">
                <a:xfrm>
                  <a:off x="4303" y="3076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36" name="Line 100"/>
                <p:cNvSpPr>
                  <a:spLocks noChangeShapeType="1"/>
                </p:cNvSpPr>
                <p:nvPr/>
              </p:nvSpPr>
              <p:spPr bwMode="auto">
                <a:xfrm>
                  <a:off x="4303" y="309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37" name="Line 101"/>
                <p:cNvSpPr>
                  <a:spLocks noChangeShapeType="1"/>
                </p:cNvSpPr>
                <p:nvPr/>
              </p:nvSpPr>
              <p:spPr bwMode="auto">
                <a:xfrm>
                  <a:off x="4249" y="3064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38" name="Line 102"/>
                <p:cNvSpPr>
                  <a:spLocks noChangeShapeType="1"/>
                </p:cNvSpPr>
                <p:nvPr/>
              </p:nvSpPr>
              <p:spPr bwMode="auto">
                <a:xfrm>
                  <a:off x="4249" y="3100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39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287" y="3015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40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281" y="3117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041" name="Group 105"/>
              <p:cNvGrpSpPr>
                <a:grpSpLocks/>
              </p:cNvGrpSpPr>
              <p:nvPr/>
            </p:nvGrpSpPr>
            <p:grpSpPr bwMode="auto">
              <a:xfrm>
                <a:off x="4364" y="3015"/>
                <a:ext cx="60" cy="119"/>
                <a:chOff x="4364" y="3015"/>
                <a:chExt cx="60" cy="119"/>
              </a:xfrm>
            </p:grpSpPr>
            <p:sp>
              <p:nvSpPr>
                <p:cNvPr id="552042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76" y="3029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43" name="Line 107"/>
                <p:cNvSpPr>
                  <a:spLocks noChangeShapeType="1"/>
                </p:cNvSpPr>
                <p:nvPr/>
              </p:nvSpPr>
              <p:spPr bwMode="auto">
                <a:xfrm>
                  <a:off x="4418" y="3076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44" name="Line 108"/>
                <p:cNvSpPr>
                  <a:spLocks noChangeShapeType="1"/>
                </p:cNvSpPr>
                <p:nvPr/>
              </p:nvSpPr>
              <p:spPr bwMode="auto">
                <a:xfrm>
                  <a:off x="4418" y="309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45" name="Line 109"/>
                <p:cNvSpPr>
                  <a:spLocks noChangeShapeType="1"/>
                </p:cNvSpPr>
                <p:nvPr/>
              </p:nvSpPr>
              <p:spPr bwMode="auto">
                <a:xfrm>
                  <a:off x="4364" y="3064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46" name="Line 110"/>
                <p:cNvSpPr>
                  <a:spLocks noChangeShapeType="1"/>
                </p:cNvSpPr>
                <p:nvPr/>
              </p:nvSpPr>
              <p:spPr bwMode="auto">
                <a:xfrm>
                  <a:off x="4364" y="3100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47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4402" y="3015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48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4396" y="3117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049" name="Group 113"/>
              <p:cNvGrpSpPr>
                <a:grpSpLocks/>
              </p:cNvGrpSpPr>
              <p:nvPr/>
            </p:nvGrpSpPr>
            <p:grpSpPr bwMode="auto">
              <a:xfrm>
                <a:off x="4478" y="3015"/>
                <a:ext cx="61" cy="119"/>
                <a:chOff x="4478" y="3015"/>
                <a:chExt cx="61" cy="119"/>
              </a:xfrm>
            </p:grpSpPr>
            <p:sp>
              <p:nvSpPr>
                <p:cNvPr id="552050" name="Rectangle 114"/>
                <p:cNvSpPr>
                  <a:spLocks noChangeArrowheads="1"/>
                </p:cNvSpPr>
                <p:nvPr/>
              </p:nvSpPr>
              <p:spPr bwMode="auto">
                <a:xfrm>
                  <a:off x="4490" y="3029"/>
                  <a:ext cx="36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51" name="Line 115"/>
                <p:cNvSpPr>
                  <a:spLocks noChangeShapeType="1"/>
                </p:cNvSpPr>
                <p:nvPr/>
              </p:nvSpPr>
              <p:spPr bwMode="auto">
                <a:xfrm>
                  <a:off x="4533" y="3076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52" name="Line 116"/>
                <p:cNvSpPr>
                  <a:spLocks noChangeShapeType="1"/>
                </p:cNvSpPr>
                <p:nvPr/>
              </p:nvSpPr>
              <p:spPr bwMode="auto">
                <a:xfrm>
                  <a:off x="4533" y="309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53" name="Line 117"/>
                <p:cNvSpPr>
                  <a:spLocks noChangeShapeType="1"/>
                </p:cNvSpPr>
                <p:nvPr/>
              </p:nvSpPr>
              <p:spPr bwMode="auto">
                <a:xfrm>
                  <a:off x="4478" y="3064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54" name="Line 118"/>
                <p:cNvSpPr>
                  <a:spLocks noChangeShapeType="1"/>
                </p:cNvSpPr>
                <p:nvPr/>
              </p:nvSpPr>
              <p:spPr bwMode="auto">
                <a:xfrm>
                  <a:off x="4478" y="3100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55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4517" y="3015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56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4510" y="3117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057" name="Group 121"/>
              <p:cNvGrpSpPr>
                <a:grpSpLocks/>
              </p:cNvGrpSpPr>
              <p:nvPr/>
            </p:nvGrpSpPr>
            <p:grpSpPr bwMode="auto">
              <a:xfrm>
                <a:off x="4593" y="3015"/>
                <a:ext cx="60" cy="119"/>
                <a:chOff x="4593" y="3015"/>
                <a:chExt cx="60" cy="119"/>
              </a:xfrm>
            </p:grpSpPr>
            <p:sp>
              <p:nvSpPr>
                <p:cNvPr id="55205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605" y="3029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59" name="Line 123"/>
                <p:cNvSpPr>
                  <a:spLocks noChangeShapeType="1"/>
                </p:cNvSpPr>
                <p:nvPr/>
              </p:nvSpPr>
              <p:spPr bwMode="auto">
                <a:xfrm>
                  <a:off x="4647" y="3076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60" name="Line 124"/>
                <p:cNvSpPr>
                  <a:spLocks noChangeShapeType="1"/>
                </p:cNvSpPr>
                <p:nvPr/>
              </p:nvSpPr>
              <p:spPr bwMode="auto">
                <a:xfrm>
                  <a:off x="4647" y="309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61" name="Line 125"/>
                <p:cNvSpPr>
                  <a:spLocks noChangeShapeType="1"/>
                </p:cNvSpPr>
                <p:nvPr/>
              </p:nvSpPr>
              <p:spPr bwMode="auto">
                <a:xfrm>
                  <a:off x="4593" y="3064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62" name="Line 126"/>
                <p:cNvSpPr>
                  <a:spLocks noChangeShapeType="1"/>
                </p:cNvSpPr>
                <p:nvPr/>
              </p:nvSpPr>
              <p:spPr bwMode="auto">
                <a:xfrm>
                  <a:off x="4593" y="3100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63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4631" y="3015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64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4625" y="3117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065" name="Group 129"/>
              <p:cNvGrpSpPr>
                <a:grpSpLocks/>
              </p:cNvGrpSpPr>
              <p:nvPr/>
            </p:nvGrpSpPr>
            <p:grpSpPr bwMode="auto">
              <a:xfrm>
                <a:off x="4708" y="3015"/>
                <a:ext cx="60" cy="119"/>
                <a:chOff x="4708" y="3015"/>
                <a:chExt cx="60" cy="119"/>
              </a:xfrm>
            </p:grpSpPr>
            <p:sp>
              <p:nvSpPr>
                <p:cNvPr id="55206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720" y="3029"/>
                  <a:ext cx="35" cy="7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67" name="Line 131"/>
                <p:cNvSpPr>
                  <a:spLocks noChangeShapeType="1"/>
                </p:cNvSpPr>
                <p:nvPr/>
              </p:nvSpPr>
              <p:spPr bwMode="auto">
                <a:xfrm>
                  <a:off x="4762" y="3076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68" name="Line 132"/>
                <p:cNvSpPr>
                  <a:spLocks noChangeShapeType="1"/>
                </p:cNvSpPr>
                <p:nvPr/>
              </p:nvSpPr>
              <p:spPr bwMode="auto">
                <a:xfrm>
                  <a:off x="4762" y="309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69" name="Line 133"/>
                <p:cNvSpPr>
                  <a:spLocks noChangeShapeType="1"/>
                </p:cNvSpPr>
                <p:nvPr/>
              </p:nvSpPr>
              <p:spPr bwMode="auto">
                <a:xfrm>
                  <a:off x="4708" y="3064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70" name="Line 134"/>
                <p:cNvSpPr>
                  <a:spLocks noChangeShapeType="1"/>
                </p:cNvSpPr>
                <p:nvPr/>
              </p:nvSpPr>
              <p:spPr bwMode="auto">
                <a:xfrm>
                  <a:off x="4708" y="3100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71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4746" y="3015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72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4740" y="3117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52073" name="Group 137"/>
            <p:cNvGrpSpPr>
              <a:grpSpLocks/>
            </p:cNvGrpSpPr>
            <p:nvPr/>
          </p:nvGrpSpPr>
          <p:grpSpPr bwMode="auto">
            <a:xfrm>
              <a:off x="3905" y="3192"/>
              <a:ext cx="863" cy="118"/>
              <a:chOff x="3905" y="3192"/>
              <a:chExt cx="863" cy="118"/>
            </a:xfrm>
          </p:grpSpPr>
          <p:grpSp>
            <p:nvGrpSpPr>
              <p:cNvPr id="552074" name="Group 138"/>
              <p:cNvGrpSpPr>
                <a:grpSpLocks/>
              </p:cNvGrpSpPr>
              <p:nvPr/>
            </p:nvGrpSpPr>
            <p:grpSpPr bwMode="auto">
              <a:xfrm>
                <a:off x="3905" y="3192"/>
                <a:ext cx="60" cy="118"/>
                <a:chOff x="3905" y="3192"/>
                <a:chExt cx="60" cy="118"/>
              </a:xfrm>
            </p:grpSpPr>
            <p:sp>
              <p:nvSpPr>
                <p:cNvPr id="552075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17" y="3206"/>
                  <a:ext cx="35" cy="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76" name="Line 140"/>
                <p:cNvSpPr>
                  <a:spLocks noChangeShapeType="1"/>
                </p:cNvSpPr>
                <p:nvPr/>
              </p:nvSpPr>
              <p:spPr bwMode="auto">
                <a:xfrm>
                  <a:off x="3959" y="3253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77" name="Line 141"/>
                <p:cNvSpPr>
                  <a:spLocks noChangeShapeType="1"/>
                </p:cNvSpPr>
                <p:nvPr/>
              </p:nvSpPr>
              <p:spPr bwMode="auto">
                <a:xfrm>
                  <a:off x="3959" y="326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78" name="Line 142"/>
                <p:cNvSpPr>
                  <a:spLocks noChangeShapeType="1"/>
                </p:cNvSpPr>
                <p:nvPr/>
              </p:nvSpPr>
              <p:spPr bwMode="auto">
                <a:xfrm>
                  <a:off x="3905" y="3241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79" name="Line 143"/>
                <p:cNvSpPr>
                  <a:spLocks noChangeShapeType="1"/>
                </p:cNvSpPr>
                <p:nvPr/>
              </p:nvSpPr>
              <p:spPr bwMode="auto">
                <a:xfrm>
                  <a:off x="3905" y="327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80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943" y="3192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81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3936" y="3294"/>
                  <a:ext cx="0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082" name="Group 146"/>
              <p:cNvGrpSpPr>
                <a:grpSpLocks/>
              </p:cNvGrpSpPr>
              <p:nvPr/>
            </p:nvGrpSpPr>
            <p:grpSpPr bwMode="auto">
              <a:xfrm>
                <a:off x="4020" y="3192"/>
                <a:ext cx="60" cy="118"/>
                <a:chOff x="4020" y="3192"/>
                <a:chExt cx="60" cy="118"/>
              </a:xfrm>
            </p:grpSpPr>
            <p:sp>
              <p:nvSpPr>
                <p:cNvPr id="552083" name="Rectangle 147"/>
                <p:cNvSpPr>
                  <a:spLocks noChangeArrowheads="1"/>
                </p:cNvSpPr>
                <p:nvPr/>
              </p:nvSpPr>
              <p:spPr bwMode="auto">
                <a:xfrm>
                  <a:off x="4032" y="3206"/>
                  <a:ext cx="35" cy="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84" name="Line 148"/>
                <p:cNvSpPr>
                  <a:spLocks noChangeShapeType="1"/>
                </p:cNvSpPr>
                <p:nvPr/>
              </p:nvSpPr>
              <p:spPr bwMode="auto">
                <a:xfrm>
                  <a:off x="4074" y="3253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85" name="Line 149"/>
                <p:cNvSpPr>
                  <a:spLocks noChangeShapeType="1"/>
                </p:cNvSpPr>
                <p:nvPr/>
              </p:nvSpPr>
              <p:spPr bwMode="auto">
                <a:xfrm>
                  <a:off x="4074" y="326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86" name="Line 150"/>
                <p:cNvSpPr>
                  <a:spLocks noChangeShapeType="1"/>
                </p:cNvSpPr>
                <p:nvPr/>
              </p:nvSpPr>
              <p:spPr bwMode="auto">
                <a:xfrm>
                  <a:off x="4020" y="3241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87" name="Line 151"/>
                <p:cNvSpPr>
                  <a:spLocks noChangeShapeType="1"/>
                </p:cNvSpPr>
                <p:nvPr/>
              </p:nvSpPr>
              <p:spPr bwMode="auto">
                <a:xfrm>
                  <a:off x="4020" y="327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88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4058" y="3192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89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051" y="3294"/>
                  <a:ext cx="0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090" name="Group 154"/>
              <p:cNvGrpSpPr>
                <a:grpSpLocks/>
              </p:cNvGrpSpPr>
              <p:nvPr/>
            </p:nvGrpSpPr>
            <p:grpSpPr bwMode="auto">
              <a:xfrm>
                <a:off x="4135" y="3192"/>
                <a:ext cx="60" cy="118"/>
                <a:chOff x="4135" y="3192"/>
                <a:chExt cx="60" cy="118"/>
              </a:xfrm>
            </p:grpSpPr>
            <p:sp>
              <p:nvSpPr>
                <p:cNvPr id="552091" name="Rectangle 155"/>
                <p:cNvSpPr>
                  <a:spLocks noChangeArrowheads="1"/>
                </p:cNvSpPr>
                <p:nvPr/>
              </p:nvSpPr>
              <p:spPr bwMode="auto">
                <a:xfrm>
                  <a:off x="4147" y="3206"/>
                  <a:ext cx="35" cy="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92" name="Line 156"/>
                <p:cNvSpPr>
                  <a:spLocks noChangeShapeType="1"/>
                </p:cNvSpPr>
                <p:nvPr/>
              </p:nvSpPr>
              <p:spPr bwMode="auto">
                <a:xfrm>
                  <a:off x="4189" y="3253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93" name="Line 157"/>
                <p:cNvSpPr>
                  <a:spLocks noChangeShapeType="1"/>
                </p:cNvSpPr>
                <p:nvPr/>
              </p:nvSpPr>
              <p:spPr bwMode="auto">
                <a:xfrm>
                  <a:off x="4189" y="326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94" name="Line 158"/>
                <p:cNvSpPr>
                  <a:spLocks noChangeShapeType="1"/>
                </p:cNvSpPr>
                <p:nvPr/>
              </p:nvSpPr>
              <p:spPr bwMode="auto">
                <a:xfrm>
                  <a:off x="4135" y="3241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95" name="Line 159"/>
                <p:cNvSpPr>
                  <a:spLocks noChangeShapeType="1"/>
                </p:cNvSpPr>
                <p:nvPr/>
              </p:nvSpPr>
              <p:spPr bwMode="auto">
                <a:xfrm>
                  <a:off x="4135" y="327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96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4173" y="3192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097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4166" y="3294"/>
                  <a:ext cx="0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098" name="Group 162"/>
              <p:cNvGrpSpPr>
                <a:grpSpLocks/>
              </p:cNvGrpSpPr>
              <p:nvPr/>
            </p:nvGrpSpPr>
            <p:grpSpPr bwMode="auto">
              <a:xfrm>
                <a:off x="4249" y="3192"/>
                <a:ext cx="60" cy="118"/>
                <a:chOff x="4249" y="3192"/>
                <a:chExt cx="60" cy="118"/>
              </a:xfrm>
            </p:grpSpPr>
            <p:sp>
              <p:nvSpPr>
                <p:cNvPr id="552099" name="Rectangle 163"/>
                <p:cNvSpPr>
                  <a:spLocks noChangeArrowheads="1"/>
                </p:cNvSpPr>
                <p:nvPr/>
              </p:nvSpPr>
              <p:spPr bwMode="auto">
                <a:xfrm>
                  <a:off x="4261" y="3206"/>
                  <a:ext cx="35" cy="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00" name="Line 164"/>
                <p:cNvSpPr>
                  <a:spLocks noChangeShapeType="1"/>
                </p:cNvSpPr>
                <p:nvPr/>
              </p:nvSpPr>
              <p:spPr bwMode="auto">
                <a:xfrm>
                  <a:off x="4303" y="3253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01" name="Line 165"/>
                <p:cNvSpPr>
                  <a:spLocks noChangeShapeType="1"/>
                </p:cNvSpPr>
                <p:nvPr/>
              </p:nvSpPr>
              <p:spPr bwMode="auto">
                <a:xfrm>
                  <a:off x="4303" y="326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02" name="Line 166"/>
                <p:cNvSpPr>
                  <a:spLocks noChangeShapeType="1"/>
                </p:cNvSpPr>
                <p:nvPr/>
              </p:nvSpPr>
              <p:spPr bwMode="auto">
                <a:xfrm>
                  <a:off x="4249" y="3241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03" name="Line 167"/>
                <p:cNvSpPr>
                  <a:spLocks noChangeShapeType="1"/>
                </p:cNvSpPr>
                <p:nvPr/>
              </p:nvSpPr>
              <p:spPr bwMode="auto">
                <a:xfrm>
                  <a:off x="4249" y="327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04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4287" y="3192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05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4281" y="3294"/>
                  <a:ext cx="0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106" name="Group 170"/>
              <p:cNvGrpSpPr>
                <a:grpSpLocks/>
              </p:cNvGrpSpPr>
              <p:nvPr/>
            </p:nvGrpSpPr>
            <p:grpSpPr bwMode="auto">
              <a:xfrm>
                <a:off x="4364" y="3192"/>
                <a:ext cx="60" cy="118"/>
                <a:chOff x="4364" y="3192"/>
                <a:chExt cx="60" cy="118"/>
              </a:xfrm>
            </p:grpSpPr>
            <p:sp>
              <p:nvSpPr>
                <p:cNvPr id="552107" name="Rectangle 171"/>
                <p:cNvSpPr>
                  <a:spLocks noChangeArrowheads="1"/>
                </p:cNvSpPr>
                <p:nvPr/>
              </p:nvSpPr>
              <p:spPr bwMode="auto">
                <a:xfrm>
                  <a:off x="4376" y="3206"/>
                  <a:ext cx="35" cy="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08" name="Line 172"/>
                <p:cNvSpPr>
                  <a:spLocks noChangeShapeType="1"/>
                </p:cNvSpPr>
                <p:nvPr/>
              </p:nvSpPr>
              <p:spPr bwMode="auto">
                <a:xfrm>
                  <a:off x="4418" y="3253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09" name="Line 173"/>
                <p:cNvSpPr>
                  <a:spLocks noChangeShapeType="1"/>
                </p:cNvSpPr>
                <p:nvPr/>
              </p:nvSpPr>
              <p:spPr bwMode="auto">
                <a:xfrm>
                  <a:off x="4418" y="326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10" name="Line 174"/>
                <p:cNvSpPr>
                  <a:spLocks noChangeShapeType="1"/>
                </p:cNvSpPr>
                <p:nvPr/>
              </p:nvSpPr>
              <p:spPr bwMode="auto">
                <a:xfrm>
                  <a:off x="4364" y="3241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11" name="Line 175"/>
                <p:cNvSpPr>
                  <a:spLocks noChangeShapeType="1"/>
                </p:cNvSpPr>
                <p:nvPr/>
              </p:nvSpPr>
              <p:spPr bwMode="auto">
                <a:xfrm>
                  <a:off x="4364" y="327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12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4402" y="3192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13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4396" y="3294"/>
                  <a:ext cx="0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114" name="Group 178"/>
              <p:cNvGrpSpPr>
                <a:grpSpLocks/>
              </p:cNvGrpSpPr>
              <p:nvPr/>
            </p:nvGrpSpPr>
            <p:grpSpPr bwMode="auto">
              <a:xfrm>
                <a:off x="4478" y="3192"/>
                <a:ext cx="61" cy="118"/>
                <a:chOff x="4478" y="3192"/>
                <a:chExt cx="61" cy="118"/>
              </a:xfrm>
            </p:grpSpPr>
            <p:sp>
              <p:nvSpPr>
                <p:cNvPr id="552115" name="Rectangle 179"/>
                <p:cNvSpPr>
                  <a:spLocks noChangeArrowheads="1"/>
                </p:cNvSpPr>
                <p:nvPr/>
              </p:nvSpPr>
              <p:spPr bwMode="auto">
                <a:xfrm>
                  <a:off x="4490" y="3206"/>
                  <a:ext cx="36" cy="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16" name="Line 180"/>
                <p:cNvSpPr>
                  <a:spLocks noChangeShapeType="1"/>
                </p:cNvSpPr>
                <p:nvPr/>
              </p:nvSpPr>
              <p:spPr bwMode="auto">
                <a:xfrm>
                  <a:off x="4533" y="3253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17" name="Line 181"/>
                <p:cNvSpPr>
                  <a:spLocks noChangeShapeType="1"/>
                </p:cNvSpPr>
                <p:nvPr/>
              </p:nvSpPr>
              <p:spPr bwMode="auto">
                <a:xfrm>
                  <a:off x="4533" y="326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18" name="Line 182"/>
                <p:cNvSpPr>
                  <a:spLocks noChangeShapeType="1"/>
                </p:cNvSpPr>
                <p:nvPr/>
              </p:nvSpPr>
              <p:spPr bwMode="auto">
                <a:xfrm>
                  <a:off x="4478" y="3241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19" name="Line 183"/>
                <p:cNvSpPr>
                  <a:spLocks noChangeShapeType="1"/>
                </p:cNvSpPr>
                <p:nvPr/>
              </p:nvSpPr>
              <p:spPr bwMode="auto">
                <a:xfrm>
                  <a:off x="4478" y="327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20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4517" y="3192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21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4510" y="3294"/>
                  <a:ext cx="0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122" name="Group 186"/>
              <p:cNvGrpSpPr>
                <a:grpSpLocks/>
              </p:cNvGrpSpPr>
              <p:nvPr/>
            </p:nvGrpSpPr>
            <p:grpSpPr bwMode="auto">
              <a:xfrm>
                <a:off x="4593" y="3192"/>
                <a:ext cx="60" cy="118"/>
                <a:chOff x="4593" y="3192"/>
                <a:chExt cx="60" cy="118"/>
              </a:xfrm>
            </p:grpSpPr>
            <p:sp>
              <p:nvSpPr>
                <p:cNvPr id="552123" name="Rectangle 187"/>
                <p:cNvSpPr>
                  <a:spLocks noChangeArrowheads="1"/>
                </p:cNvSpPr>
                <p:nvPr/>
              </p:nvSpPr>
              <p:spPr bwMode="auto">
                <a:xfrm>
                  <a:off x="4605" y="3206"/>
                  <a:ext cx="35" cy="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24" name="Line 188"/>
                <p:cNvSpPr>
                  <a:spLocks noChangeShapeType="1"/>
                </p:cNvSpPr>
                <p:nvPr/>
              </p:nvSpPr>
              <p:spPr bwMode="auto">
                <a:xfrm>
                  <a:off x="4647" y="3253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25" name="Line 189"/>
                <p:cNvSpPr>
                  <a:spLocks noChangeShapeType="1"/>
                </p:cNvSpPr>
                <p:nvPr/>
              </p:nvSpPr>
              <p:spPr bwMode="auto">
                <a:xfrm>
                  <a:off x="4647" y="326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26" name="Line 190"/>
                <p:cNvSpPr>
                  <a:spLocks noChangeShapeType="1"/>
                </p:cNvSpPr>
                <p:nvPr/>
              </p:nvSpPr>
              <p:spPr bwMode="auto">
                <a:xfrm>
                  <a:off x="4593" y="3241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27" name="Line 191"/>
                <p:cNvSpPr>
                  <a:spLocks noChangeShapeType="1"/>
                </p:cNvSpPr>
                <p:nvPr/>
              </p:nvSpPr>
              <p:spPr bwMode="auto">
                <a:xfrm>
                  <a:off x="4593" y="327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28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4631" y="3192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2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4625" y="3294"/>
                  <a:ext cx="0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130" name="Group 194"/>
              <p:cNvGrpSpPr>
                <a:grpSpLocks/>
              </p:cNvGrpSpPr>
              <p:nvPr/>
            </p:nvGrpSpPr>
            <p:grpSpPr bwMode="auto">
              <a:xfrm>
                <a:off x="4708" y="3192"/>
                <a:ext cx="60" cy="118"/>
                <a:chOff x="4708" y="3192"/>
                <a:chExt cx="60" cy="118"/>
              </a:xfrm>
            </p:grpSpPr>
            <p:sp>
              <p:nvSpPr>
                <p:cNvPr id="552131" name="Rectangle 195"/>
                <p:cNvSpPr>
                  <a:spLocks noChangeArrowheads="1"/>
                </p:cNvSpPr>
                <p:nvPr/>
              </p:nvSpPr>
              <p:spPr bwMode="auto">
                <a:xfrm>
                  <a:off x="4720" y="3206"/>
                  <a:ext cx="35" cy="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32" name="Line 196"/>
                <p:cNvSpPr>
                  <a:spLocks noChangeShapeType="1"/>
                </p:cNvSpPr>
                <p:nvPr/>
              </p:nvSpPr>
              <p:spPr bwMode="auto">
                <a:xfrm>
                  <a:off x="4762" y="3253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33" name="Line 197"/>
                <p:cNvSpPr>
                  <a:spLocks noChangeShapeType="1"/>
                </p:cNvSpPr>
                <p:nvPr/>
              </p:nvSpPr>
              <p:spPr bwMode="auto">
                <a:xfrm>
                  <a:off x="4762" y="326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34" name="Line 198"/>
                <p:cNvSpPr>
                  <a:spLocks noChangeShapeType="1"/>
                </p:cNvSpPr>
                <p:nvPr/>
              </p:nvSpPr>
              <p:spPr bwMode="auto">
                <a:xfrm>
                  <a:off x="4708" y="3241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35" name="Line 199"/>
                <p:cNvSpPr>
                  <a:spLocks noChangeShapeType="1"/>
                </p:cNvSpPr>
                <p:nvPr/>
              </p:nvSpPr>
              <p:spPr bwMode="auto">
                <a:xfrm>
                  <a:off x="4708" y="327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36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4746" y="3192"/>
                  <a:ext cx="0" cy="1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137" name="Line 201"/>
                <p:cNvSpPr>
                  <a:spLocks noChangeShapeType="1"/>
                </p:cNvSpPr>
                <p:nvPr/>
              </p:nvSpPr>
              <p:spPr bwMode="auto">
                <a:xfrm flipV="1">
                  <a:off x="4740" y="3294"/>
                  <a:ext cx="0" cy="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52138" name="Group 202"/>
            <p:cNvGrpSpPr>
              <a:grpSpLocks/>
            </p:cNvGrpSpPr>
            <p:nvPr/>
          </p:nvGrpSpPr>
          <p:grpSpPr bwMode="auto">
            <a:xfrm>
              <a:off x="3905" y="3368"/>
              <a:ext cx="60" cy="118"/>
              <a:chOff x="3905" y="3368"/>
              <a:chExt cx="60" cy="118"/>
            </a:xfrm>
          </p:grpSpPr>
          <p:sp>
            <p:nvSpPr>
              <p:cNvPr id="552139" name="Rectangle 203"/>
              <p:cNvSpPr>
                <a:spLocks noChangeArrowheads="1"/>
              </p:cNvSpPr>
              <p:nvPr/>
            </p:nvSpPr>
            <p:spPr bwMode="auto">
              <a:xfrm>
                <a:off x="3917" y="3382"/>
                <a:ext cx="35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40" name="Line 204"/>
              <p:cNvSpPr>
                <a:spLocks noChangeShapeType="1"/>
              </p:cNvSpPr>
              <p:nvPr/>
            </p:nvSpPr>
            <p:spPr bwMode="auto">
              <a:xfrm>
                <a:off x="3959" y="3429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41" name="Line 205"/>
              <p:cNvSpPr>
                <a:spLocks noChangeShapeType="1"/>
              </p:cNvSpPr>
              <p:nvPr/>
            </p:nvSpPr>
            <p:spPr bwMode="auto">
              <a:xfrm>
                <a:off x="3959" y="3445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42" name="Line 206"/>
              <p:cNvSpPr>
                <a:spLocks noChangeShapeType="1"/>
              </p:cNvSpPr>
              <p:nvPr/>
            </p:nvSpPr>
            <p:spPr bwMode="auto">
              <a:xfrm>
                <a:off x="3905" y="3418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43" name="Line 207"/>
              <p:cNvSpPr>
                <a:spLocks noChangeShapeType="1"/>
              </p:cNvSpPr>
              <p:nvPr/>
            </p:nvSpPr>
            <p:spPr bwMode="auto">
              <a:xfrm>
                <a:off x="3905" y="3453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44" name="Line 208"/>
              <p:cNvSpPr>
                <a:spLocks noChangeShapeType="1"/>
              </p:cNvSpPr>
              <p:nvPr/>
            </p:nvSpPr>
            <p:spPr bwMode="auto">
              <a:xfrm flipV="1">
                <a:off x="3943" y="3368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45" name="Line 209"/>
              <p:cNvSpPr>
                <a:spLocks noChangeShapeType="1"/>
              </p:cNvSpPr>
              <p:nvPr/>
            </p:nvSpPr>
            <p:spPr bwMode="auto">
              <a:xfrm flipV="1">
                <a:off x="3936" y="3470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146" name="Group 210"/>
            <p:cNvGrpSpPr>
              <a:grpSpLocks/>
            </p:cNvGrpSpPr>
            <p:nvPr/>
          </p:nvGrpSpPr>
          <p:grpSpPr bwMode="auto">
            <a:xfrm>
              <a:off x="4019" y="3368"/>
              <a:ext cx="61" cy="118"/>
              <a:chOff x="4019" y="3368"/>
              <a:chExt cx="61" cy="118"/>
            </a:xfrm>
          </p:grpSpPr>
          <p:sp>
            <p:nvSpPr>
              <p:cNvPr id="552147" name="Rectangle 211"/>
              <p:cNvSpPr>
                <a:spLocks noChangeArrowheads="1"/>
              </p:cNvSpPr>
              <p:nvPr/>
            </p:nvSpPr>
            <p:spPr bwMode="auto">
              <a:xfrm>
                <a:off x="4031" y="3382"/>
                <a:ext cx="36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48" name="Line 212"/>
              <p:cNvSpPr>
                <a:spLocks noChangeShapeType="1"/>
              </p:cNvSpPr>
              <p:nvPr/>
            </p:nvSpPr>
            <p:spPr bwMode="auto">
              <a:xfrm>
                <a:off x="4074" y="3429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49" name="Line 213"/>
              <p:cNvSpPr>
                <a:spLocks noChangeShapeType="1"/>
              </p:cNvSpPr>
              <p:nvPr/>
            </p:nvSpPr>
            <p:spPr bwMode="auto">
              <a:xfrm>
                <a:off x="4074" y="3445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50" name="Line 214"/>
              <p:cNvSpPr>
                <a:spLocks noChangeShapeType="1"/>
              </p:cNvSpPr>
              <p:nvPr/>
            </p:nvSpPr>
            <p:spPr bwMode="auto">
              <a:xfrm>
                <a:off x="4019" y="3418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51" name="Line 215"/>
              <p:cNvSpPr>
                <a:spLocks noChangeShapeType="1"/>
              </p:cNvSpPr>
              <p:nvPr/>
            </p:nvSpPr>
            <p:spPr bwMode="auto">
              <a:xfrm>
                <a:off x="4019" y="3453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52" name="Line 216"/>
              <p:cNvSpPr>
                <a:spLocks noChangeShapeType="1"/>
              </p:cNvSpPr>
              <p:nvPr/>
            </p:nvSpPr>
            <p:spPr bwMode="auto">
              <a:xfrm flipV="1">
                <a:off x="4057" y="3368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53" name="Line 217"/>
              <p:cNvSpPr>
                <a:spLocks noChangeShapeType="1"/>
              </p:cNvSpPr>
              <p:nvPr/>
            </p:nvSpPr>
            <p:spPr bwMode="auto">
              <a:xfrm flipV="1">
                <a:off x="4051" y="3470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154" name="Group 218"/>
            <p:cNvGrpSpPr>
              <a:grpSpLocks/>
            </p:cNvGrpSpPr>
            <p:nvPr/>
          </p:nvGrpSpPr>
          <p:grpSpPr bwMode="auto">
            <a:xfrm>
              <a:off x="4134" y="3368"/>
              <a:ext cx="61" cy="118"/>
              <a:chOff x="4134" y="3368"/>
              <a:chExt cx="61" cy="118"/>
            </a:xfrm>
          </p:grpSpPr>
          <p:sp>
            <p:nvSpPr>
              <p:cNvPr id="552155" name="Rectangle 219"/>
              <p:cNvSpPr>
                <a:spLocks noChangeArrowheads="1"/>
              </p:cNvSpPr>
              <p:nvPr/>
            </p:nvSpPr>
            <p:spPr bwMode="auto">
              <a:xfrm>
                <a:off x="4146" y="3382"/>
                <a:ext cx="36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56" name="Line 220"/>
              <p:cNvSpPr>
                <a:spLocks noChangeShapeType="1"/>
              </p:cNvSpPr>
              <p:nvPr/>
            </p:nvSpPr>
            <p:spPr bwMode="auto">
              <a:xfrm>
                <a:off x="4188" y="3429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57" name="Line 221"/>
              <p:cNvSpPr>
                <a:spLocks noChangeShapeType="1"/>
              </p:cNvSpPr>
              <p:nvPr/>
            </p:nvSpPr>
            <p:spPr bwMode="auto">
              <a:xfrm>
                <a:off x="4188" y="3445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58" name="Line 222"/>
              <p:cNvSpPr>
                <a:spLocks noChangeShapeType="1"/>
              </p:cNvSpPr>
              <p:nvPr/>
            </p:nvSpPr>
            <p:spPr bwMode="auto">
              <a:xfrm>
                <a:off x="4134" y="3418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59" name="Line 223"/>
              <p:cNvSpPr>
                <a:spLocks noChangeShapeType="1"/>
              </p:cNvSpPr>
              <p:nvPr/>
            </p:nvSpPr>
            <p:spPr bwMode="auto">
              <a:xfrm>
                <a:off x="4134" y="3453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60" name="Line 224"/>
              <p:cNvSpPr>
                <a:spLocks noChangeShapeType="1"/>
              </p:cNvSpPr>
              <p:nvPr/>
            </p:nvSpPr>
            <p:spPr bwMode="auto">
              <a:xfrm flipV="1">
                <a:off x="4172" y="3368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61" name="Line 225"/>
              <p:cNvSpPr>
                <a:spLocks noChangeShapeType="1"/>
              </p:cNvSpPr>
              <p:nvPr/>
            </p:nvSpPr>
            <p:spPr bwMode="auto">
              <a:xfrm flipV="1">
                <a:off x="4166" y="3470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162" name="Group 226"/>
            <p:cNvGrpSpPr>
              <a:grpSpLocks/>
            </p:cNvGrpSpPr>
            <p:nvPr/>
          </p:nvGrpSpPr>
          <p:grpSpPr bwMode="auto">
            <a:xfrm>
              <a:off x="4249" y="3368"/>
              <a:ext cx="60" cy="118"/>
              <a:chOff x="4249" y="3368"/>
              <a:chExt cx="60" cy="118"/>
            </a:xfrm>
          </p:grpSpPr>
          <p:sp>
            <p:nvSpPr>
              <p:cNvPr id="552163" name="Rectangle 227"/>
              <p:cNvSpPr>
                <a:spLocks noChangeArrowheads="1"/>
              </p:cNvSpPr>
              <p:nvPr/>
            </p:nvSpPr>
            <p:spPr bwMode="auto">
              <a:xfrm>
                <a:off x="4261" y="3382"/>
                <a:ext cx="35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64" name="Line 228"/>
              <p:cNvSpPr>
                <a:spLocks noChangeShapeType="1"/>
              </p:cNvSpPr>
              <p:nvPr/>
            </p:nvSpPr>
            <p:spPr bwMode="auto">
              <a:xfrm>
                <a:off x="4303" y="3429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65" name="Line 229"/>
              <p:cNvSpPr>
                <a:spLocks noChangeShapeType="1"/>
              </p:cNvSpPr>
              <p:nvPr/>
            </p:nvSpPr>
            <p:spPr bwMode="auto">
              <a:xfrm>
                <a:off x="4303" y="3445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66" name="Line 230"/>
              <p:cNvSpPr>
                <a:spLocks noChangeShapeType="1"/>
              </p:cNvSpPr>
              <p:nvPr/>
            </p:nvSpPr>
            <p:spPr bwMode="auto">
              <a:xfrm>
                <a:off x="4249" y="3418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67" name="Line 231"/>
              <p:cNvSpPr>
                <a:spLocks noChangeShapeType="1"/>
              </p:cNvSpPr>
              <p:nvPr/>
            </p:nvSpPr>
            <p:spPr bwMode="auto">
              <a:xfrm>
                <a:off x="4249" y="3453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68" name="Line 232"/>
              <p:cNvSpPr>
                <a:spLocks noChangeShapeType="1"/>
              </p:cNvSpPr>
              <p:nvPr/>
            </p:nvSpPr>
            <p:spPr bwMode="auto">
              <a:xfrm flipV="1">
                <a:off x="4287" y="3368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69" name="Line 233"/>
              <p:cNvSpPr>
                <a:spLocks noChangeShapeType="1"/>
              </p:cNvSpPr>
              <p:nvPr/>
            </p:nvSpPr>
            <p:spPr bwMode="auto">
              <a:xfrm flipV="1">
                <a:off x="4281" y="3470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170" name="Group 234"/>
            <p:cNvGrpSpPr>
              <a:grpSpLocks/>
            </p:cNvGrpSpPr>
            <p:nvPr/>
          </p:nvGrpSpPr>
          <p:grpSpPr bwMode="auto">
            <a:xfrm>
              <a:off x="4364" y="3368"/>
              <a:ext cx="60" cy="118"/>
              <a:chOff x="4364" y="3368"/>
              <a:chExt cx="60" cy="118"/>
            </a:xfrm>
          </p:grpSpPr>
          <p:sp>
            <p:nvSpPr>
              <p:cNvPr id="552171" name="Rectangle 235"/>
              <p:cNvSpPr>
                <a:spLocks noChangeArrowheads="1"/>
              </p:cNvSpPr>
              <p:nvPr/>
            </p:nvSpPr>
            <p:spPr bwMode="auto">
              <a:xfrm>
                <a:off x="4376" y="3382"/>
                <a:ext cx="35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72" name="Line 236"/>
              <p:cNvSpPr>
                <a:spLocks noChangeShapeType="1"/>
              </p:cNvSpPr>
              <p:nvPr/>
            </p:nvSpPr>
            <p:spPr bwMode="auto">
              <a:xfrm>
                <a:off x="4418" y="3429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73" name="Line 237"/>
              <p:cNvSpPr>
                <a:spLocks noChangeShapeType="1"/>
              </p:cNvSpPr>
              <p:nvPr/>
            </p:nvSpPr>
            <p:spPr bwMode="auto">
              <a:xfrm>
                <a:off x="4418" y="3445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74" name="Line 238"/>
              <p:cNvSpPr>
                <a:spLocks noChangeShapeType="1"/>
              </p:cNvSpPr>
              <p:nvPr/>
            </p:nvSpPr>
            <p:spPr bwMode="auto">
              <a:xfrm>
                <a:off x="4364" y="3418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75" name="Line 239"/>
              <p:cNvSpPr>
                <a:spLocks noChangeShapeType="1"/>
              </p:cNvSpPr>
              <p:nvPr/>
            </p:nvSpPr>
            <p:spPr bwMode="auto">
              <a:xfrm>
                <a:off x="4364" y="3453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76" name="Line 240"/>
              <p:cNvSpPr>
                <a:spLocks noChangeShapeType="1"/>
              </p:cNvSpPr>
              <p:nvPr/>
            </p:nvSpPr>
            <p:spPr bwMode="auto">
              <a:xfrm flipV="1">
                <a:off x="4402" y="3368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77" name="Line 241"/>
              <p:cNvSpPr>
                <a:spLocks noChangeShapeType="1"/>
              </p:cNvSpPr>
              <p:nvPr/>
            </p:nvSpPr>
            <p:spPr bwMode="auto">
              <a:xfrm flipV="1">
                <a:off x="4396" y="3470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178" name="Group 242"/>
            <p:cNvGrpSpPr>
              <a:grpSpLocks/>
            </p:cNvGrpSpPr>
            <p:nvPr/>
          </p:nvGrpSpPr>
          <p:grpSpPr bwMode="auto">
            <a:xfrm>
              <a:off x="4478" y="3368"/>
              <a:ext cx="61" cy="118"/>
              <a:chOff x="4478" y="3368"/>
              <a:chExt cx="61" cy="118"/>
            </a:xfrm>
          </p:grpSpPr>
          <p:sp>
            <p:nvSpPr>
              <p:cNvPr id="552179" name="Rectangle 243"/>
              <p:cNvSpPr>
                <a:spLocks noChangeArrowheads="1"/>
              </p:cNvSpPr>
              <p:nvPr/>
            </p:nvSpPr>
            <p:spPr bwMode="auto">
              <a:xfrm>
                <a:off x="4490" y="3382"/>
                <a:ext cx="36" cy="80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80" name="Line 244"/>
              <p:cNvSpPr>
                <a:spLocks noChangeShapeType="1"/>
              </p:cNvSpPr>
              <p:nvPr/>
            </p:nvSpPr>
            <p:spPr bwMode="auto">
              <a:xfrm>
                <a:off x="4533" y="3429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81" name="Line 245"/>
              <p:cNvSpPr>
                <a:spLocks noChangeShapeType="1"/>
              </p:cNvSpPr>
              <p:nvPr/>
            </p:nvSpPr>
            <p:spPr bwMode="auto">
              <a:xfrm>
                <a:off x="4533" y="3445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82" name="Line 246"/>
              <p:cNvSpPr>
                <a:spLocks noChangeShapeType="1"/>
              </p:cNvSpPr>
              <p:nvPr/>
            </p:nvSpPr>
            <p:spPr bwMode="auto">
              <a:xfrm>
                <a:off x="4478" y="3418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83" name="Line 247"/>
              <p:cNvSpPr>
                <a:spLocks noChangeShapeType="1"/>
              </p:cNvSpPr>
              <p:nvPr/>
            </p:nvSpPr>
            <p:spPr bwMode="auto">
              <a:xfrm>
                <a:off x="4478" y="3453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84" name="Line 248"/>
              <p:cNvSpPr>
                <a:spLocks noChangeShapeType="1"/>
              </p:cNvSpPr>
              <p:nvPr/>
            </p:nvSpPr>
            <p:spPr bwMode="auto">
              <a:xfrm flipV="1">
                <a:off x="4517" y="3368"/>
                <a:ext cx="0" cy="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85" name="Line 249"/>
              <p:cNvSpPr>
                <a:spLocks noChangeShapeType="1"/>
              </p:cNvSpPr>
              <p:nvPr/>
            </p:nvSpPr>
            <p:spPr bwMode="auto">
              <a:xfrm flipV="1">
                <a:off x="4510" y="3470"/>
                <a:ext cx="0" cy="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186" name="Group 250"/>
            <p:cNvGrpSpPr>
              <a:grpSpLocks/>
            </p:cNvGrpSpPr>
            <p:nvPr/>
          </p:nvGrpSpPr>
          <p:grpSpPr bwMode="auto">
            <a:xfrm>
              <a:off x="4593" y="3368"/>
              <a:ext cx="61" cy="118"/>
              <a:chOff x="4593" y="3368"/>
              <a:chExt cx="61" cy="118"/>
            </a:xfrm>
          </p:grpSpPr>
          <p:sp>
            <p:nvSpPr>
              <p:cNvPr id="552187" name="Rectangle 251"/>
              <p:cNvSpPr>
                <a:spLocks noChangeArrowheads="1"/>
              </p:cNvSpPr>
              <p:nvPr/>
            </p:nvSpPr>
            <p:spPr bwMode="auto">
              <a:xfrm>
                <a:off x="4605" y="3382"/>
                <a:ext cx="36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88" name="Line 252"/>
              <p:cNvSpPr>
                <a:spLocks noChangeShapeType="1"/>
              </p:cNvSpPr>
              <p:nvPr/>
            </p:nvSpPr>
            <p:spPr bwMode="auto">
              <a:xfrm>
                <a:off x="4648" y="3429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89" name="Line 253"/>
              <p:cNvSpPr>
                <a:spLocks noChangeShapeType="1"/>
              </p:cNvSpPr>
              <p:nvPr/>
            </p:nvSpPr>
            <p:spPr bwMode="auto">
              <a:xfrm>
                <a:off x="4648" y="3445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90" name="Line 254"/>
              <p:cNvSpPr>
                <a:spLocks noChangeShapeType="1"/>
              </p:cNvSpPr>
              <p:nvPr/>
            </p:nvSpPr>
            <p:spPr bwMode="auto">
              <a:xfrm>
                <a:off x="4593" y="3418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91" name="Line 255"/>
              <p:cNvSpPr>
                <a:spLocks noChangeShapeType="1"/>
              </p:cNvSpPr>
              <p:nvPr/>
            </p:nvSpPr>
            <p:spPr bwMode="auto">
              <a:xfrm>
                <a:off x="4593" y="3453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92" name="Line 256"/>
              <p:cNvSpPr>
                <a:spLocks noChangeShapeType="1"/>
              </p:cNvSpPr>
              <p:nvPr/>
            </p:nvSpPr>
            <p:spPr bwMode="auto">
              <a:xfrm flipV="1">
                <a:off x="4632" y="3368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93" name="Line 257"/>
              <p:cNvSpPr>
                <a:spLocks noChangeShapeType="1"/>
              </p:cNvSpPr>
              <p:nvPr/>
            </p:nvSpPr>
            <p:spPr bwMode="auto">
              <a:xfrm flipV="1">
                <a:off x="4626" y="3470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194" name="Group 258"/>
            <p:cNvGrpSpPr>
              <a:grpSpLocks/>
            </p:cNvGrpSpPr>
            <p:nvPr/>
          </p:nvGrpSpPr>
          <p:grpSpPr bwMode="auto">
            <a:xfrm>
              <a:off x="4708" y="3368"/>
              <a:ext cx="60" cy="118"/>
              <a:chOff x="4708" y="3368"/>
              <a:chExt cx="60" cy="118"/>
            </a:xfrm>
          </p:grpSpPr>
          <p:sp>
            <p:nvSpPr>
              <p:cNvPr id="552195" name="Rectangle 259"/>
              <p:cNvSpPr>
                <a:spLocks noChangeArrowheads="1"/>
              </p:cNvSpPr>
              <p:nvPr/>
            </p:nvSpPr>
            <p:spPr bwMode="auto">
              <a:xfrm>
                <a:off x="4720" y="3382"/>
                <a:ext cx="35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96" name="Line 260"/>
              <p:cNvSpPr>
                <a:spLocks noChangeShapeType="1"/>
              </p:cNvSpPr>
              <p:nvPr/>
            </p:nvSpPr>
            <p:spPr bwMode="auto">
              <a:xfrm>
                <a:off x="4762" y="3429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97" name="Line 261"/>
              <p:cNvSpPr>
                <a:spLocks noChangeShapeType="1"/>
              </p:cNvSpPr>
              <p:nvPr/>
            </p:nvSpPr>
            <p:spPr bwMode="auto">
              <a:xfrm>
                <a:off x="4762" y="3445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98" name="Line 262"/>
              <p:cNvSpPr>
                <a:spLocks noChangeShapeType="1"/>
              </p:cNvSpPr>
              <p:nvPr/>
            </p:nvSpPr>
            <p:spPr bwMode="auto">
              <a:xfrm>
                <a:off x="4708" y="3418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199" name="Line 263"/>
              <p:cNvSpPr>
                <a:spLocks noChangeShapeType="1"/>
              </p:cNvSpPr>
              <p:nvPr/>
            </p:nvSpPr>
            <p:spPr bwMode="auto">
              <a:xfrm>
                <a:off x="4708" y="3453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00" name="Line 264"/>
              <p:cNvSpPr>
                <a:spLocks noChangeShapeType="1"/>
              </p:cNvSpPr>
              <p:nvPr/>
            </p:nvSpPr>
            <p:spPr bwMode="auto">
              <a:xfrm flipV="1">
                <a:off x="4746" y="3368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01" name="Line 265"/>
              <p:cNvSpPr>
                <a:spLocks noChangeShapeType="1"/>
              </p:cNvSpPr>
              <p:nvPr/>
            </p:nvSpPr>
            <p:spPr bwMode="auto">
              <a:xfrm flipV="1">
                <a:off x="4740" y="3470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02" name="Group 266"/>
            <p:cNvGrpSpPr>
              <a:grpSpLocks/>
            </p:cNvGrpSpPr>
            <p:nvPr/>
          </p:nvGrpSpPr>
          <p:grpSpPr bwMode="auto">
            <a:xfrm>
              <a:off x="3905" y="3545"/>
              <a:ext cx="60" cy="118"/>
              <a:chOff x="3905" y="3545"/>
              <a:chExt cx="60" cy="118"/>
            </a:xfrm>
          </p:grpSpPr>
          <p:sp>
            <p:nvSpPr>
              <p:cNvPr id="552203" name="Rectangle 267"/>
              <p:cNvSpPr>
                <a:spLocks noChangeArrowheads="1"/>
              </p:cNvSpPr>
              <p:nvPr/>
            </p:nvSpPr>
            <p:spPr bwMode="auto">
              <a:xfrm>
                <a:off x="3917" y="3559"/>
                <a:ext cx="35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04" name="Line 268"/>
              <p:cNvSpPr>
                <a:spLocks noChangeShapeType="1"/>
              </p:cNvSpPr>
              <p:nvPr/>
            </p:nvSpPr>
            <p:spPr bwMode="auto">
              <a:xfrm>
                <a:off x="3959" y="3606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05" name="Line 269"/>
              <p:cNvSpPr>
                <a:spLocks noChangeShapeType="1"/>
              </p:cNvSpPr>
              <p:nvPr/>
            </p:nvSpPr>
            <p:spPr bwMode="auto">
              <a:xfrm>
                <a:off x="3959" y="3622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06" name="Line 270"/>
              <p:cNvSpPr>
                <a:spLocks noChangeShapeType="1"/>
              </p:cNvSpPr>
              <p:nvPr/>
            </p:nvSpPr>
            <p:spPr bwMode="auto">
              <a:xfrm>
                <a:off x="3905" y="3595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07" name="Line 271"/>
              <p:cNvSpPr>
                <a:spLocks noChangeShapeType="1"/>
              </p:cNvSpPr>
              <p:nvPr/>
            </p:nvSpPr>
            <p:spPr bwMode="auto">
              <a:xfrm>
                <a:off x="3905" y="3630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08" name="Line 272"/>
              <p:cNvSpPr>
                <a:spLocks noChangeShapeType="1"/>
              </p:cNvSpPr>
              <p:nvPr/>
            </p:nvSpPr>
            <p:spPr bwMode="auto">
              <a:xfrm flipV="1">
                <a:off x="3943" y="3545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09" name="Line 273"/>
              <p:cNvSpPr>
                <a:spLocks noChangeShapeType="1"/>
              </p:cNvSpPr>
              <p:nvPr/>
            </p:nvSpPr>
            <p:spPr bwMode="auto">
              <a:xfrm flipV="1">
                <a:off x="3936" y="364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10" name="Group 274"/>
            <p:cNvGrpSpPr>
              <a:grpSpLocks/>
            </p:cNvGrpSpPr>
            <p:nvPr/>
          </p:nvGrpSpPr>
          <p:grpSpPr bwMode="auto">
            <a:xfrm>
              <a:off x="4019" y="3545"/>
              <a:ext cx="61" cy="118"/>
              <a:chOff x="4019" y="3545"/>
              <a:chExt cx="61" cy="118"/>
            </a:xfrm>
          </p:grpSpPr>
          <p:sp>
            <p:nvSpPr>
              <p:cNvPr id="552211" name="Rectangle 275"/>
              <p:cNvSpPr>
                <a:spLocks noChangeArrowheads="1"/>
              </p:cNvSpPr>
              <p:nvPr/>
            </p:nvSpPr>
            <p:spPr bwMode="auto">
              <a:xfrm>
                <a:off x="4031" y="3559"/>
                <a:ext cx="36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12" name="Line 276"/>
              <p:cNvSpPr>
                <a:spLocks noChangeShapeType="1"/>
              </p:cNvSpPr>
              <p:nvPr/>
            </p:nvSpPr>
            <p:spPr bwMode="auto">
              <a:xfrm>
                <a:off x="4074" y="3606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13" name="Line 277"/>
              <p:cNvSpPr>
                <a:spLocks noChangeShapeType="1"/>
              </p:cNvSpPr>
              <p:nvPr/>
            </p:nvSpPr>
            <p:spPr bwMode="auto">
              <a:xfrm>
                <a:off x="4074" y="3622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14" name="Line 278"/>
              <p:cNvSpPr>
                <a:spLocks noChangeShapeType="1"/>
              </p:cNvSpPr>
              <p:nvPr/>
            </p:nvSpPr>
            <p:spPr bwMode="auto">
              <a:xfrm>
                <a:off x="4019" y="3595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15" name="Line 279"/>
              <p:cNvSpPr>
                <a:spLocks noChangeShapeType="1"/>
              </p:cNvSpPr>
              <p:nvPr/>
            </p:nvSpPr>
            <p:spPr bwMode="auto">
              <a:xfrm>
                <a:off x="4019" y="3630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16" name="Line 280"/>
              <p:cNvSpPr>
                <a:spLocks noChangeShapeType="1"/>
              </p:cNvSpPr>
              <p:nvPr/>
            </p:nvSpPr>
            <p:spPr bwMode="auto">
              <a:xfrm flipV="1">
                <a:off x="4057" y="3545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17" name="Line 281"/>
              <p:cNvSpPr>
                <a:spLocks noChangeShapeType="1"/>
              </p:cNvSpPr>
              <p:nvPr/>
            </p:nvSpPr>
            <p:spPr bwMode="auto">
              <a:xfrm flipV="1">
                <a:off x="4051" y="364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18" name="Group 282"/>
            <p:cNvGrpSpPr>
              <a:grpSpLocks/>
            </p:cNvGrpSpPr>
            <p:nvPr/>
          </p:nvGrpSpPr>
          <p:grpSpPr bwMode="auto">
            <a:xfrm>
              <a:off x="4134" y="3545"/>
              <a:ext cx="61" cy="118"/>
              <a:chOff x="4134" y="3545"/>
              <a:chExt cx="61" cy="118"/>
            </a:xfrm>
          </p:grpSpPr>
          <p:sp>
            <p:nvSpPr>
              <p:cNvPr id="552219" name="Rectangle 283"/>
              <p:cNvSpPr>
                <a:spLocks noChangeArrowheads="1"/>
              </p:cNvSpPr>
              <p:nvPr/>
            </p:nvSpPr>
            <p:spPr bwMode="auto">
              <a:xfrm>
                <a:off x="4146" y="3559"/>
                <a:ext cx="36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20" name="Line 284"/>
              <p:cNvSpPr>
                <a:spLocks noChangeShapeType="1"/>
              </p:cNvSpPr>
              <p:nvPr/>
            </p:nvSpPr>
            <p:spPr bwMode="auto">
              <a:xfrm>
                <a:off x="4188" y="3606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21" name="Line 285"/>
              <p:cNvSpPr>
                <a:spLocks noChangeShapeType="1"/>
              </p:cNvSpPr>
              <p:nvPr/>
            </p:nvSpPr>
            <p:spPr bwMode="auto">
              <a:xfrm>
                <a:off x="4188" y="3622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22" name="Line 286"/>
              <p:cNvSpPr>
                <a:spLocks noChangeShapeType="1"/>
              </p:cNvSpPr>
              <p:nvPr/>
            </p:nvSpPr>
            <p:spPr bwMode="auto">
              <a:xfrm>
                <a:off x="4134" y="3595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23" name="Line 287"/>
              <p:cNvSpPr>
                <a:spLocks noChangeShapeType="1"/>
              </p:cNvSpPr>
              <p:nvPr/>
            </p:nvSpPr>
            <p:spPr bwMode="auto">
              <a:xfrm>
                <a:off x="4134" y="3630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24" name="Line 288"/>
              <p:cNvSpPr>
                <a:spLocks noChangeShapeType="1"/>
              </p:cNvSpPr>
              <p:nvPr/>
            </p:nvSpPr>
            <p:spPr bwMode="auto">
              <a:xfrm flipV="1">
                <a:off x="4172" y="3545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25" name="Line 289"/>
              <p:cNvSpPr>
                <a:spLocks noChangeShapeType="1"/>
              </p:cNvSpPr>
              <p:nvPr/>
            </p:nvSpPr>
            <p:spPr bwMode="auto">
              <a:xfrm flipV="1">
                <a:off x="4166" y="364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26" name="Group 290"/>
            <p:cNvGrpSpPr>
              <a:grpSpLocks/>
            </p:cNvGrpSpPr>
            <p:nvPr/>
          </p:nvGrpSpPr>
          <p:grpSpPr bwMode="auto">
            <a:xfrm>
              <a:off x="4249" y="3545"/>
              <a:ext cx="60" cy="118"/>
              <a:chOff x="4249" y="3545"/>
              <a:chExt cx="60" cy="118"/>
            </a:xfrm>
          </p:grpSpPr>
          <p:sp>
            <p:nvSpPr>
              <p:cNvPr id="552227" name="Rectangle 291"/>
              <p:cNvSpPr>
                <a:spLocks noChangeArrowheads="1"/>
              </p:cNvSpPr>
              <p:nvPr/>
            </p:nvSpPr>
            <p:spPr bwMode="auto">
              <a:xfrm>
                <a:off x="4261" y="3559"/>
                <a:ext cx="35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28" name="Line 292"/>
              <p:cNvSpPr>
                <a:spLocks noChangeShapeType="1"/>
              </p:cNvSpPr>
              <p:nvPr/>
            </p:nvSpPr>
            <p:spPr bwMode="auto">
              <a:xfrm>
                <a:off x="4303" y="3606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29" name="Line 293"/>
              <p:cNvSpPr>
                <a:spLocks noChangeShapeType="1"/>
              </p:cNvSpPr>
              <p:nvPr/>
            </p:nvSpPr>
            <p:spPr bwMode="auto">
              <a:xfrm>
                <a:off x="4303" y="3622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30" name="Line 294"/>
              <p:cNvSpPr>
                <a:spLocks noChangeShapeType="1"/>
              </p:cNvSpPr>
              <p:nvPr/>
            </p:nvSpPr>
            <p:spPr bwMode="auto">
              <a:xfrm>
                <a:off x="4249" y="3595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31" name="Line 295"/>
              <p:cNvSpPr>
                <a:spLocks noChangeShapeType="1"/>
              </p:cNvSpPr>
              <p:nvPr/>
            </p:nvSpPr>
            <p:spPr bwMode="auto">
              <a:xfrm>
                <a:off x="4249" y="3630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32" name="Line 296"/>
              <p:cNvSpPr>
                <a:spLocks noChangeShapeType="1"/>
              </p:cNvSpPr>
              <p:nvPr/>
            </p:nvSpPr>
            <p:spPr bwMode="auto">
              <a:xfrm flipV="1">
                <a:off x="4287" y="3545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33" name="Line 297"/>
              <p:cNvSpPr>
                <a:spLocks noChangeShapeType="1"/>
              </p:cNvSpPr>
              <p:nvPr/>
            </p:nvSpPr>
            <p:spPr bwMode="auto">
              <a:xfrm flipV="1">
                <a:off x="4281" y="364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34" name="Group 298"/>
            <p:cNvGrpSpPr>
              <a:grpSpLocks/>
            </p:cNvGrpSpPr>
            <p:nvPr/>
          </p:nvGrpSpPr>
          <p:grpSpPr bwMode="auto">
            <a:xfrm>
              <a:off x="4364" y="3545"/>
              <a:ext cx="60" cy="118"/>
              <a:chOff x="4364" y="3545"/>
              <a:chExt cx="60" cy="118"/>
            </a:xfrm>
          </p:grpSpPr>
          <p:sp>
            <p:nvSpPr>
              <p:cNvPr id="552235" name="Rectangle 299"/>
              <p:cNvSpPr>
                <a:spLocks noChangeArrowheads="1"/>
              </p:cNvSpPr>
              <p:nvPr/>
            </p:nvSpPr>
            <p:spPr bwMode="auto">
              <a:xfrm>
                <a:off x="4376" y="3559"/>
                <a:ext cx="35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36" name="Line 300"/>
              <p:cNvSpPr>
                <a:spLocks noChangeShapeType="1"/>
              </p:cNvSpPr>
              <p:nvPr/>
            </p:nvSpPr>
            <p:spPr bwMode="auto">
              <a:xfrm>
                <a:off x="4418" y="3606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37" name="Line 301"/>
              <p:cNvSpPr>
                <a:spLocks noChangeShapeType="1"/>
              </p:cNvSpPr>
              <p:nvPr/>
            </p:nvSpPr>
            <p:spPr bwMode="auto">
              <a:xfrm>
                <a:off x="4418" y="3622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38" name="Line 302"/>
              <p:cNvSpPr>
                <a:spLocks noChangeShapeType="1"/>
              </p:cNvSpPr>
              <p:nvPr/>
            </p:nvSpPr>
            <p:spPr bwMode="auto">
              <a:xfrm>
                <a:off x="4364" y="3595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39" name="Line 303"/>
              <p:cNvSpPr>
                <a:spLocks noChangeShapeType="1"/>
              </p:cNvSpPr>
              <p:nvPr/>
            </p:nvSpPr>
            <p:spPr bwMode="auto">
              <a:xfrm>
                <a:off x="4364" y="3630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40" name="Line 304"/>
              <p:cNvSpPr>
                <a:spLocks noChangeShapeType="1"/>
              </p:cNvSpPr>
              <p:nvPr/>
            </p:nvSpPr>
            <p:spPr bwMode="auto">
              <a:xfrm flipV="1">
                <a:off x="4402" y="3545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41" name="Line 305"/>
              <p:cNvSpPr>
                <a:spLocks noChangeShapeType="1"/>
              </p:cNvSpPr>
              <p:nvPr/>
            </p:nvSpPr>
            <p:spPr bwMode="auto">
              <a:xfrm flipV="1">
                <a:off x="4396" y="364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42" name="Group 306"/>
            <p:cNvGrpSpPr>
              <a:grpSpLocks/>
            </p:cNvGrpSpPr>
            <p:nvPr/>
          </p:nvGrpSpPr>
          <p:grpSpPr bwMode="auto">
            <a:xfrm>
              <a:off x="4478" y="3545"/>
              <a:ext cx="61" cy="118"/>
              <a:chOff x="4478" y="3545"/>
              <a:chExt cx="61" cy="118"/>
            </a:xfrm>
          </p:grpSpPr>
          <p:sp>
            <p:nvSpPr>
              <p:cNvPr id="552243" name="Rectangle 307"/>
              <p:cNvSpPr>
                <a:spLocks noChangeArrowheads="1"/>
              </p:cNvSpPr>
              <p:nvPr/>
            </p:nvSpPr>
            <p:spPr bwMode="auto">
              <a:xfrm>
                <a:off x="4490" y="3559"/>
                <a:ext cx="36" cy="80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44" name="Line 308"/>
              <p:cNvSpPr>
                <a:spLocks noChangeShapeType="1"/>
              </p:cNvSpPr>
              <p:nvPr/>
            </p:nvSpPr>
            <p:spPr bwMode="auto">
              <a:xfrm>
                <a:off x="4533" y="3606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45" name="Line 309"/>
              <p:cNvSpPr>
                <a:spLocks noChangeShapeType="1"/>
              </p:cNvSpPr>
              <p:nvPr/>
            </p:nvSpPr>
            <p:spPr bwMode="auto">
              <a:xfrm>
                <a:off x="4533" y="3622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46" name="Line 310"/>
              <p:cNvSpPr>
                <a:spLocks noChangeShapeType="1"/>
              </p:cNvSpPr>
              <p:nvPr/>
            </p:nvSpPr>
            <p:spPr bwMode="auto">
              <a:xfrm>
                <a:off x="4478" y="3595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47" name="Line 311"/>
              <p:cNvSpPr>
                <a:spLocks noChangeShapeType="1"/>
              </p:cNvSpPr>
              <p:nvPr/>
            </p:nvSpPr>
            <p:spPr bwMode="auto">
              <a:xfrm>
                <a:off x="4478" y="3630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48" name="Line 312"/>
              <p:cNvSpPr>
                <a:spLocks noChangeShapeType="1"/>
              </p:cNvSpPr>
              <p:nvPr/>
            </p:nvSpPr>
            <p:spPr bwMode="auto">
              <a:xfrm flipV="1">
                <a:off x="4517" y="3545"/>
                <a:ext cx="0" cy="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49" name="Line 313"/>
              <p:cNvSpPr>
                <a:spLocks noChangeShapeType="1"/>
              </p:cNvSpPr>
              <p:nvPr/>
            </p:nvSpPr>
            <p:spPr bwMode="auto">
              <a:xfrm flipV="1">
                <a:off x="4510" y="3647"/>
                <a:ext cx="0" cy="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50" name="Group 314"/>
            <p:cNvGrpSpPr>
              <a:grpSpLocks/>
            </p:cNvGrpSpPr>
            <p:nvPr/>
          </p:nvGrpSpPr>
          <p:grpSpPr bwMode="auto">
            <a:xfrm>
              <a:off x="4593" y="3545"/>
              <a:ext cx="61" cy="118"/>
              <a:chOff x="4593" y="3545"/>
              <a:chExt cx="61" cy="118"/>
            </a:xfrm>
          </p:grpSpPr>
          <p:sp>
            <p:nvSpPr>
              <p:cNvPr id="552251" name="Rectangle 315"/>
              <p:cNvSpPr>
                <a:spLocks noChangeArrowheads="1"/>
              </p:cNvSpPr>
              <p:nvPr/>
            </p:nvSpPr>
            <p:spPr bwMode="auto">
              <a:xfrm>
                <a:off x="4605" y="3559"/>
                <a:ext cx="36" cy="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52" name="Line 316"/>
              <p:cNvSpPr>
                <a:spLocks noChangeShapeType="1"/>
              </p:cNvSpPr>
              <p:nvPr/>
            </p:nvSpPr>
            <p:spPr bwMode="auto">
              <a:xfrm>
                <a:off x="4648" y="3606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53" name="Line 317"/>
              <p:cNvSpPr>
                <a:spLocks noChangeShapeType="1"/>
              </p:cNvSpPr>
              <p:nvPr/>
            </p:nvSpPr>
            <p:spPr bwMode="auto">
              <a:xfrm>
                <a:off x="4648" y="3622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54" name="Line 318"/>
              <p:cNvSpPr>
                <a:spLocks noChangeShapeType="1"/>
              </p:cNvSpPr>
              <p:nvPr/>
            </p:nvSpPr>
            <p:spPr bwMode="auto">
              <a:xfrm>
                <a:off x="4593" y="3595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55" name="Line 319"/>
              <p:cNvSpPr>
                <a:spLocks noChangeShapeType="1"/>
              </p:cNvSpPr>
              <p:nvPr/>
            </p:nvSpPr>
            <p:spPr bwMode="auto">
              <a:xfrm>
                <a:off x="4593" y="3630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56" name="Line 320"/>
              <p:cNvSpPr>
                <a:spLocks noChangeShapeType="1"/>
              </p:cNvSpPr>
              <p:nvPr/>
            </p:nvSpPr>
            <p:spPr bwMode="auto">
              <a:xfrm flipV="1">
                <a:off x="4632" y="3545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57" name="Line 321"/>
              <p:cNvSpPr>
                <a:spLocks noChangeShapeType="1"/>
              </p:cNvSpPr>
              <p:nvPr/>
            </p:nvSpPr>
            <p:spPr bwMode="auto">
              <a:xfrm flipV="1">
                <a:off x="4626" y="364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58" name="Group 322"/>
            <p:cNvGrpSpPr>
              <a:grpSpLocks/>
            </p:cNvGrpSpPr>
            <p:nvPr/>
          </p:nvGrpSpPr>
          <p:grpSpPr bwMode="auto">
            <a:xfrm>
              <a:off x="4708" y="3545"/>
              <a:ext cx="60" cy="118"/>
              <a:chOff x="4708" y="3545"/>
              <a:chExt cx="60" cy="118"/>
            </a:xfrm>
          </p:grpSpPr>
          <p:sp>
            <p:nvSpPr>
              <p:cNvPr id="552259" name="Rectangle 323"/>
              <p:cNvSpPr>
                <a:spLocks noChangeArrowheads="1"/>
              </p:cNvSpPr>
              <p:nvPr/>
            </p:nvSpPr>
            <p:spPr bwMode="auto">
              <a:xfrm>
                <a:off x="4720" y="3559"/>
                <a:ext cx="35" cy="80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60" name="Line 324"/>
              <p:cNvSpPr>
                <a:spLocks noChangeShapeType="1"/>
              </p:cNvSpPr>
              <p:nvPr/>
            </p:nvSpPr>
            <p:spPr bwMode="auto">
              <a:xfrm>
                <a:off x="4762" y="3606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61" name="Line 325"/>
              <p:cNvSpPr>
                <a:spLocks noChangeShapeType="1"/>
              </p:cNvSpPr>
              <p:nvPr/>
            </p:nvSpPr>
            <p:spPr bwMode="auto">
              <a:xfrm>
                <a:off x="4762" y="3622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62" name="Line 326"/>
              <p:cNvSpPr>
                <a:spLocks noChangeShapeType="1"/>
              </p:cNvSpPr>
              <p:nvPr/>
            </p:nvSpPr>
            <p:spPr bwMode="auto">
              <a:xfrm>
                <a:off x="4708" y="3595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63" name="Line 327"/>
              <p:cNvSpPr>
                <a:spLocks noChangeShapeType="1"/>
              </p:cNvSpPr>
              <p:nvPr/>
            </p:nvSpPr>
            <p:spPr bwMode="auto">
              <a:xfrm>
                <a:off x="4708" y="3630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64" name="Line 328"/>
              <p:cNvSpPr>
                <a:spLocks noChangeShapeType="1"/>
              </p:cNvSpPr>
              <p:nvPr/>
            </p:nvSpPr>
            <p:spPr bwMode="auto">
              <a:xfrm flipV="1">
                <a:off x="4746" y="3545"/>
                <a:ext cx="0" cy="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65" name="Line 329"/>
              <p:cNvSpPr>
                <a:spLocks noChangeShapeType="1"/>
              </p:cNvSpPr>
              <p:nvPr/>
            </p:nvSpPr>
            <p:spPr bwMode="auto">
              <a:xfrm flipV="1">
                <a:off x="4740" y="3647"/>
                <a:ext cx="0" cy="1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66" name="Group 330"/>
            <p:cNvGrpSpPr>
              <a:grpSpLocks/>
            </p:cNvGrpSpPr>
            <p:nvPr/>
          </p:nvGrpSpPr>
          <p:grpSpPr bwMode="auto">
            <a:xfrm>
              <a:off x="3905" y="3723"/>
              <a:ext cx="60" cy="119"/>
              <a:chOff x="3905" y="3723"/>
              <a:chExt cx="60" cy="119"/>
            </a:xfrm>
          </p:grpSpPr>
          <p:sp>
            <p:nvSpPr>
              <p:cNvPr id="552267" name="Rectangle 331"/>
              <p:cNvSpPr>
                <a:spLocks noChangeArrowheads="1"/>
              </p:cNvSpPr>
              <p:nvPr/>
            </p:nvSpPr>
            <p:spPr bwMode="auto">
              <a:xfrm>
                <a:off x="3917" y="3737"/>
                <a:ext cx="35" cy="7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68" name="Line 332"/>
              <p:cNvSpPr>
                <a:spLocks noChangeShapeType="1"/>
              </p:cNvSpPr>
              <p:nvPr/>
            </p:nvSpPr>
            <p:spPr bwMode="auto">
              <a:xfrm>
                <a:off x="3959" y="3783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69" name="Line 333"/>
              <p:cNvSpPr>
                <a:spLocks noChangeShapeType="1"/>
              </p:cNvSpPr>
              <p:nvPr/>
            </p:nvSpPr>
            <p:spPr bwMode="auto">
              <a:xfrm>
                <a:off x="3959" y="3800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70" name="Line 334"/>
              <p:cNvSpPr>
                <a:spLocks noChangeShapeType="1"/>
              </p:cNvSpPr>
              <p:nvPr/>
            </p:nvSpPr>
            <p:spPr bwMode="auto">
              <a:xfrm>
                <a:off x="3905" y="3772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71" name="Line 335"/>
              <p:cNvSpPr>
                <a:spLocks noChangeShapeType="1"/>
              </p:cNvSpPr>
              <p:nvPr/>
            </p:nvSpPr>
            <p:spPr bwMode="auto">
              <a:xfrm>
                <a:off x="3905" y="3807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72" name="Line 336"/>
              <p:cNvSpPr>
                <a:spLocks noChangeShapeType="1"/>
              </p:cNvSpPr>
              <p:nvPr/>
            </p:nvSpPr>
            <p:spPr bwMode="auto">
              <a:xfrm flipV="1">
                <a:off x="3943" y="3723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73" name="Line 337"/>
              <p:cNvSpPr>
                <a:spLocks noChangeShapeType="1"/>
              </p:cNvSpPr>
              <p:nvPr/>
            </p:nvSpPr>
            <p:spPr bwMode="auto">
              <a:xfrm flipV="1">
                <a:off x="3936" y="3825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74" name="Group 338"/>
            <p:cNvGrpSpPr>
              <a:grpSpLocks/>
            </p:cNvGrpSpPr>
            <p:nvPr/>
          </p:nvGrpSpPr>
          <p:grpSpPr bwMode="auto">
            <a:xfrm>
              <a:off x="4019" y="3723"/>
              <a:ext cx="61" cy="119"/>
              <a:chOff x="4019" y="3723"/>
              <a:chExt cx="61" cy="119"/>
            </a:xfrm>
          </p:grpSpPr>
          <p:sp>
            <p:nvSpPr>
              <p:cNvPr id="552275" name="Rectangle 339"/>
              <p:cNvSpPr>
                <a:spLocks noChangeArrowheads="1"/>
              </p:cNvSpPr>
              <p:nvPr/>
            </p:nvSpPr>
            <p:spPr bwMode="auto">
              <a:xfrm>
                <a:off x="4031" y="3737"/>
                <a:ext cx="36" cy="7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76" name="Line 340"/>
              <p:cNvSpPr>
                <a:spLocks noChangeShapeType="1"/>
              </p:cNvSpPr>
              <p:nvPr/>
            </p:nvSpPr>
            <p:spPr bwMode="auto">
              <a:xfrm>
                <a:off x="4074" y="3783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77" name="Line 341"/>
              <p:cNvSpPr>
                <a:spLocks noChangeShapeType="1"/>
              </p:cNvSpPr>
              <p:nvPr/>
            </p:nvSpPr>
            <p:spPr bwMode="auto">
              <a:xfrm>
                <a:off x="4074" y="3800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78" name="Line 342"/>
              <p:cNvSpPr>
                <a:spLocks noChangeShapeType="1"/>
              </p:cNvSpPr>
              <p:nvPr/>
            </p:nvSpPr>
            <p:spPr bwMode="auto">
              <a:xfrm>
                <a:off x="4019" y="3772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79" name="Line 343"/>
              <p:cNvSpPr>
                <a:spLocks noChangeShapeType="1"/>
              </p:cNvSpPr>
              <p:nvPr/>
            </p:nvSpPr>
            <p:spPr bwMode="auto">
              <a:xfrm>
                <a:off x="4019" y="3807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80" name="Line 344"/>
              <p:cNvSpPr>
                <a:spLocks noChangeShapeType="1"/>
              </p:cNvSpPr>
              <p:nvPr/>
            </p:nvSpPr>
            <p:spPr bwMode="auto">
              <a:xfrm flipV="1">
                <a:off x="4057" y="3723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81" name="Line 345"/>
              <p:cNvSpPr>
                <a:spLocks noChangeShapeType="1"/>
              </p:cNvSpPr>
              <p:nvPr/>
            </p:nvSpPr>
            <p:spPr bwMode="auto">
              <a:xfrm flipV="1">
                <a:off x="4051" y="3825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82" name="Group 346"/>
            <p:cNvGrpSpPr>
              <a:grpSpLocks/>
            </p:cNvGrpSpPr>
            <p:nvPr/>
          </p:nvGrpSpPr>
          <p:grpSpPr bwMode="auto">
            <a:xfrm>
              <a:off x="4134" y="3723"/>
              <a:ext cx="61" cy="119"/>
              <a:chOff x="4134" y="3723"/>
              <a:chExt cx="61" cy="119"/>
            </a:xfrm>
          </p:grpSpPr>
          <p:sp>
            <p:nvSpPr>
              <p:cNvPr id="552283" name="Rectangle 347"/>
              <p:cNvSpPr>
                <a:spLocks noChangeArrowheads="1"/>
              </p:cNvSpPr>
              <p:nvPr/>
            </p:nvSpPr>
            <p:spPr bwMode="auto">
              <a:xfrm>
                <a:off x="4146" y="3737"/>
                <a:ext cx="36" cy="7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84" name="Line 348"/>
              <p:cNvSpPr>
                <a:spLocks noChangeShapeType="1"/>
              </p:cNvSpPr>
              <p:nvPr/>
            </p:nvSpPr>
            <p:spPr bwMode="auto">
              <a:xfrm>
                <a:off x="4188" y="3783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85" name="Line 349"/>
              <p:cNvSpPr>
                <a:spLocks noChangeShapeType="1"/>
              </p:cNvSpPr>
              <p:nvPr/>
            </p:nvSpPr>
            <p:spPr bwMode="auto">
              <a:xfrm>
                <a:off x="4188" y="3800"/>
                <a:ext cx="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86" name="Line 350"/>
              <p:cNvSpPr>
                <a:spLocks noChangeShapeType="1"/>
              </p:cNvSpPr>
              <p:nvPr/>
            </p:nvSpPr>
            <p:spPr bwMode="auto">
              <a:xfrm>
                <a:off x="4134" y="3772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87" name="Line 351"/>
              <p:cNvSpPr>
                <a:spLocks noChangeShapeType="1"/>
              </p:cNvSpPr>
              <p:nvPr/>
            </p:nvSpPr>
            <p:spPr bwMode="auto">
              <a:xfrm>
                <a:off x="4134" y="3807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88" name="Line 352"/>
              <p:cNvSpPr>
                <a:spLocks noChangeShapeType="1"/>
              </p:cNvSpPr>
              <p:nvPr/>
            </p:nvSpPr>
            <p:spPr bwMode="auto">
              <a:xfrm flipV="1">
                <a:off x="4172" y="3723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89" name="Line 353"/>
              <p:cNvSpPr>
                <a:spLocks noChangeShapeType="1"/>
              </p:cNvSpPr>
              <p:nvPr/>
            </p:nvSpPr>
            <p:spPr bwMode="auto">
              <a:xfrm flipV="1">
                <a:off x="4166" y="3825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90" name="Group 354"/>
            <p:cNvGrpSpPr>
              <a:grpSpLocks/>
            </p:cNvGrpSpPr>
            <p:nvPr/>
          </p:nvGrpSpPr>
          <p:grpSpPr bwMode="auto">
            <a:xfrm>
              <a:off x="4249" y="3723"/>
              <a:ext cx="60" cy="119"/>
              <a:chOff x="4249" y="3723"/>
              <a:chExt cx="60" cy="119"/>
            </a:xfrm>
          </p:grpSpPr>
          <p:sp>
            <p:nvSpPr>
              <p:cNvPr id="552291" name="Rectangle 355"/>
              <p:cNvSpPr>
                <a:spLocks noChangeArrowheads="1"/>
              </p:cNvSpPr>
              <p:nvPr/>
            </p:nvSpPr>
            <p:spPr bwMode="auto">
              <a:xfrm>
                <a:off x="4261" y="3737"/>
                <a:ext cx="35" cy="7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92" name="Line 356"/>
              <p:cNvSpPr>
                <a:spLocks noChangeShapeType="1"/>
              </p:cNvSpPr>
              <p:nvPr/>
            </p:nvSpPr>
            <p:spPr bwMode="auto">
              <a:xfrm>
                <a:off x="4303" y="3783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93" name="Line 357"/>
              <p:cNvSpPr>
                <a:spLocks noChangeShapeType="1"/>
              </p:cNvSpPr>
              <p:nvPr/>
            </p:nvSpPr>
            <p:spPr bwMode="auto">
              <a:xfrm>
                <a:off x="4303" y="3800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94" name="Line 358"/>
              <p:cNvSpPr>
                <a:spLocks noChangeShapeType="1"/>
              </p:cNvSpPr>
              <p:nvPr/>
            </p:nvSpPr>
            <p:spPr bwMode="auto">
              <a:xfrm>
                <a:off x="4249" y="3772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95" name="Line 359"/>
              <p:cNvSpPr>
                <a:spLocks noChangeShapeType="1"/>
              </p:cNvSpPr>
              <p:nvPr/>
            </p:nvSpPr>
            <p:spPr bwMode="auto">
              <a:xfrm>
                <a:off x="4249" y="3807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96" name="Line 360"/>
              <p:cNvSpPr>
                <a:spLocks noChangeShapeType="1"/>
              </p:cNvSpPr>
              <p:nvPr/>
            </p:nvSpPr>
            <p:spPr bwMode="auto">
              <a:xfrm flipV="1">
                <a:off x="4287" y="3723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297" name="Line 361"/>
              <p:cNvSpPr>
                <a:spLocks noChangeShapeType="1"/>
              </p:cNvSpPr>
              <p:nvPr/>
            </p:nvSpPr>
            <p:spPr bwMode="auto">
              <a:xfrm flipV="1">
                <a:off x="4281" y="3825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298" name="Group 362"/>
            <p:cNvGrpSpPr>
              <a:grpSpLocks/>
            </p:cNvGrpSpPr>
            <p:nvPr/>
          </p:nvGrpSpPr>
          <p:grpSpPr bwMode="auto">
            <a:xfrm>
              <a:off x="4364" y="3723"/>
              <a:ext cx="60" cy="119"/>
              <a:chOff x="4364" y="3723"/>
              <a:chExt cx="60" cy="119"/>
            </a:xfrm>
          </p:grpSpPr>
          <p:sp>
            <p:nvSpPr>
              <p:cNvPr id="552299" name="Rectangle 363"/>
              <p:cNvSpPr>
                <a:spLocks noChangeArrowheads="1"/>
              </p:cNvSpPr>
              <p:nvPr/>
            </p:nvSpPr>
            <p:spPr bwMode="auto">
              <a:xfrm>
                <a:off x="4376" y="3737"/>
                <a:ext cx="35" cy="79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00" name="Line 364"/>
              <p:cNvSpPr>
                <a:spLocks noChangeShapeType="1"/>
              </p:cNvSpPr>
              <p:nvPr/>
            </p:nvSpPr>
            <p:spPr bwMode="auto">
              <a:xfrm>
                <a:off x="4418" y="3783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01" name="Line 365"/>
              <p:cNvSpPr>
                <a:spLocks noChangeShapeType="1"/>
              </p:cNvSpPr>
              <p:nvPr/>
            </p:nvSpPr>
            <p:spPr bwMode="auto">
              <a:xfrm>
                <a:off x="4418" y="3800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02" name="Line 366"/>
              <p:cNvSpPr>
                <a:spLocks noChangeShapeType="1"/>
              </p:cNvSpPr>
              <p:nvPr/>
            </p:nvSpPr>
            <p:spPr bwMode="auto">
              <a:xfrm>
                <a:off x="4364" y="3772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03" name="Line 367"/>
              <p:cNvSpPr>
                <a:spLocks noChangeShapeType="1"/>
              </p:cNvSpPr>
              <p:nvPr/>
            </p:nvSpPr>
            <p:spPr bwMode="auto">
              <a:xfrm>
                <a:off x="4364" y="3807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04" name="Line 368"/>
              <p:cNvSpPr>
                <a:spLocks noChangeShapeType="1"/>
              </p:cNvSpPr>
              <p:nvPr/>
            </p:nvSpPr>
            <p:spPr bwMode="auto">
              <a:xfrm flipV="1">
                <a:off x="4402" y="3723"/>
                <a:ext cx="0" cy="1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05" name="Line 369"/>
              <p:cNvSpPr>
                <a:spLocks noChangeShapeType="1"/>
              </p:cNvSpPr>
              <p:nvPr/>
            </p:nvSpPr>
            <p:spPr bwMode="auto">
              <a:xfrm flipV="1">
                <a:off x="4396" y="3825"/>
                <a:ext cx="0" cy="1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306" name="Group 370"/>
            <p:cNvGrpSpPr>
              <a:grpSpLocks/>
            </p:cNvGrpSpPr>
            <p:nvPr/>
          </p:nvGrpSpPr>
          <p:grpSpPr bwMode="auto">
            <a:xfrm>
              <a:off x="4478" y="3723"/>
              <a:ext cx="61" cy="119"/>
              <a:chOff x="4478" y="3723"/>
              <a:chExt cx="61" cy="119"/>
            </a:xfrm>
          </p:grpSpPr>
          <p:sp>
            <p:nvSpPr>
              <p:cNvPr id="552307" name="Rectangle 371"/>
              <p:cNvSpPr>
                <a:spLocks noChangeArrowheads="1"/>
              </p:cNvSpPr>
              <p:nvPr/>
            </p:nvSpPr>
            <p:spPr bwMode="auto">
              <a:xfrm>
                <a:off x="4490" y="3737"/>
                <a:ext cx="36" cy="79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08" name="Line 372"/>
              <p:cNvSpPr>
                <a:spLocks noChangeShapeType="1"/>
              </p:cNvSpPr>
              <p:nvPr/>
            </p:nvSpPr>
            <p:spPr bwMode="auto">
              <a:xfrm>
                <a:off x="4533" y="3783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09" name="Line 373"/>
              <p:cNvSpPr>
                <a:spLocks noChangeShapeType="1"/>
              </p:cNvSpPr>
              <p:nvPr/>
            </p:nvSpPr>
            <p:spPr bwMode="auto">
              <a:xfrm>
                <a:off x="4533" y="3800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10" name="Line 374"/>
              <p:cNvSpPr>
                <a:spLocks noChangeShapeType="1"/>
              </p:cNvSpPr>
              <p:nvPr/>
            </p:nvSpPr>
            <p:spPr bwMode="auto">
              <a:xfrm>
                <a:off x="4478" y="3772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11" name="Line 375"/>
              <p:cNvSpPr>
                <a:spLocks noChangeShapeType="1"/>
              </p:cNvSpPr>
              <p:nvPr/>
            </p:nvSpPr>
            <p:spPr bwMode="auto">
              <a:xfrm>
                <a:off x="4478" y="3807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12" name="Line 376"/>
              <p:cNvSpPr>
                <a:spLocks noChangeShapeType="1"/>
              </p:cNvSpPr>
              <p:nvPr/>
            </p:nvSpPr>
            <p:spPr bwMode="auto">
              <a:xfrm flipV="1">
                <a:off x="4517" y="3723"/>
                <a:ext cx="0" cy="1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13" name="Line 377"/>
              <p:cNvSpPr>
                <a:spLocks noChangeShapeType="1"/>
              </p:cNvSpPr>
              <p:nvPr/>
            </p:nvSpPr>
            <p:spPr bwMode="auto">
              <a:xfrm flipV="1">
                <a:off x="4510" y="3825"/>
                <a:ext cx="0" cy="1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314" name="Group 378"/>
            <p:cNvGrpSpPr>
              <a:grpSpLocks/>
            </p:cNvGrpSpPr>
            <p:nvPr/>
          </p:nvGrpSpPr>
          <p:grpSpPr bwMode="auto">
            <a:xfrm>
              <a:off x="4593" y="3723"/>
              <a:ext cx="61" cy="119"/>
              <a:chOff x="4593" y="3723"/>
              <a:chExt cx="61" cy="119"/>
            </a:xfrm>
          </p:grpSpPr>
          <p:sp>
            <p:nvSpPr>
              <p:cNvPr id="552315" name="Rectangle 379"/>
              <p:cNvSpPr>
                <a:spLocks noChangeArrowheads="1"/>
              </p:cNvSpPr>
              <p:nvPr/>
            </p:nvSpPr>
            <p:spPr bwMode="auto">
              <a:xfrm>
                <a:off x="4605" y="3737"/>
                <a:ext cx="36" cy="79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16" name="Line 380"/>
              <p:cNvSpPr>
                <a:spLocks noChangeShapeType="1"/>
              </p:cNvSpPr>
              <p:nvPr/>
            </p:nvSpPr>
            <p:spPr bwMode="auto">
              <a:xfrm>
                <a:off x="4648" y="3783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17" name="Line 381"/>
              <p:cNvSpPr>
                <a:spLocks noChangeShapeType="1"/>
              </p:cNvSpPr>
              <p:nvPr/>
            </p:nvSpPr>
            <p:spPr bwMode="auto">
              <a:xfrm>
                <a:off x="4648" y="3800"/>
                <a:ext cx="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18" name="Line 382"/>
              <p:cNvSpPr>
                <a:spLocks noChangeShapeType="1"/>
              </p:cNvSpPr>
              <p:nvPr/>
            </p:nvSpPr>
            <p:spPr bwMode="auto">
              <a:xfrm>
                <a:off x="4593" y="3772"/>
                <a:ext cx="7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19" name="Line 383"/>
              <p:cNvSpPr>
                <a:spLocks noChangeShapeType="1"/>
              </p:cNvSpPr>
              <p:nvPr/>
            </p:nvSpPr>
            <p:spPr bwMode="auto">
              <a:xfrm>
                <a:off x="4593" y="3807"/>
                <a:ext cx="7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20" name="Line 384"/>
              <p:cNvSpPr>
                <a:spLocks noChangeShapeType="1"/>
              </p:cNvSpPr>
              <p:nvPr/>
            </p:nvSpPr>
            <p:spPr bwMode="auto">
              <a:xfrm flipV="1">
                <a:off x="4632" y="3723"/>
                <a:ext cx="0" cy="1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21" name="Line 385"/>
              <p:cNvSpPr>
                <a:spLocks noChangeShapeType="1"/>
              </p:cNvSpPr>
              <p:nvPr/>
            </p:nvSpPr>
            <p:spPr bwMode="auto">
              <a:xfrm flipV="1">
                <a:off x="4626" y="3825"/>
                <a:ext cx="0" cy="17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322" name="Group 386"/>
            <p:cNvGrpSpPr>
              <a:grpSpLocks/>
            </p:cNvGrpSpPr>
            <p:nvPr/>
          </p:nvGrpSpPr>
          <p:grpSpPr bwMode="auto">
            <a:xfrm>
              <a:off x="4708" y="3723"/>
              <a:ext cx="60" cy="119"/>
              <a:chOff x="4708" y="3723"/>
              <a:chExt cx="60" cy="119"/>
            </a:xfrm>
          </p:grpSpPr>
          <p:sp>
            <p:nvSpPr>
              <p:cNvPr id="552323" name="Rectangle 387"/>
              <p:cNvSpPr>
                <a:spLocks noChangeArrowheads="1"/>
              </p:cNvSpPr>
              <p:nvPr/>
            </p:nvSpPr>
            <p:spPr bwMode="auto">
              <a:xfrm>
                <a:off x="4720" y="3737"/>
                <a:ext cx="35" cy="7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24" name="Line 388"/>
              <p:cNvSpPr>
                <a:spLocks noChangeShapeType="1"/>
              </p:cNvSpPr>
              <p:nvPr/>
            </p:nvSpPr>
            <p:spPr bwMode="auto">
              <a:xfrm>
                <a:off x="4762" y="3783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25" name="Line 389"/>
              <p:cNvSpPr>
                <a:spLocks noChangeShapeType="1"/>
              </p:cNvSpPr>
              <p:nvPr/>
            </p:nvSpPr>
            <p:spPr bwMode="auto">
              <a:xfrm>
                <a:off x="4762" y="3800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26" name="Line 390"/>
              <p:cNvSpPr>
                <a:spLocks noChangeShapeType="1"/>
              </p:cNvSpPr>
              <p:nvPr/>
            </p:nvSpPr>
            <p:spPr bwMode="auto">
              <a:xfrm>
                <a:off x="4708" y="3772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27" name="Line 391"/>
              <p:cNvSpPr>
                <a:spLocks noChangeShapeType="1"/>
              </p:cNvSpPr>
              <p:nvPr/>
            </p:nvSpPr>
            <p:spPr bwMode="auto">
              <a:xfrm>
                <a:off x="4708" y="3807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28" name="Line 392"/>
              <p:cNvSpPr>
                <a:spLocks noChangeShapeType="1"/>
              </p:cNvSpPr>
              <p:nvPr/>
            </p:nvSpPr>
            <p:spPr bwMode="auto">
              <a:xfrm flipV="1">
                <a:off x="4746" y="3723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329" name="Line 393"/>
              <p:cNvSpPr>
                <a:spLocks noChangeShapeType="1"/>
              </p:cNvSpPr>
              <p:nvPr/>
            </p:nvSpPr>
            <p:spPr bwMode="auto">
              <a:xfrm flipV="1">
                <a:off x="4740" y="3825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330" name="Group 394"/>
            <p:cNvGrpSpPr>
              <a:grpSpLocks/>
            </p:cNvGrpSpPr>
            <p:nvPr/>
          </p:nvGrpSpPr>
          <p:grpSpPr bwMode="auto">
            <a:xfrm>
              <a:off x="4852" y="2832"/>
              <a:ext cx="50" cy="1007"/>
              <a:chOff x="4852" y="2832"/>
              <a:chExt cx="50" cy="1007"/>
            </a:xfrm>
          </p:grpSpPr>
          <p:grpSp>
            <p:nvGrpSpPr>
              <p:cNvPr id="552331" name="Group 395"/>
              <p:cNvGrpSpPr>
                <a:grpSpLocks/>
              </p:cNvGrpSpPr>
              <p:nvPr/>
            </p:nvGrpSpPr>
            <p:grpSpPr bwMode="auto">
              <a:xfrm>
                <a:off x="4852" y="2832"/>
                <a:ext cx="50" cy="51"/>
                <a:chOff x="4852" y="2832"/>
                <a:chExt cx="50" cy="51"/>
              </a:xfrm>
            </p:grpSpPr>
            <p:sp>
              <p:nvSpPr>
                <p:cNvPr id="552332" name="Rectangle 396"/>
                <p:cNvSpPr>
                  <a:spLocks noChangeArrowheads="1"/>
                </p:cNvSpPr>
                <p:nvPr/>
              </p:nvSpPr>
              <p:spPr bwMode="auto">
                <a:xfrm>
                  <a:off x="4864" y="2832"/>
                  <a:ext cx="22" cy="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33" name="Line 397"/>
                <p:cNvSpPr>
                  <a:spLocks noChangeShapeType="1"/>
                </p:cNvSpPr>
                <p:nvPr/>
              </p:nvSpPr>
              <p:spPr bwMode="auto">
                <a:xfrm>
                  <a:off x="4893" y="2859"/>
                  <a:ext cx="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34" name="Line 398"/>
                <p:cNvSpPr>
                  <a:spLocks noChangeShapeType="1"/>
                </p:cNvSpPr>
                <p:nvPr/>
              </p:nvSpPr>
              <p:spPr bwMode="auto">
                <a:xfrm>
                  <a:off x="4852" y="285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35" name="Line 399"/>
                <p:cNvSpPr>
                  <a:spLocks noChangeShapeType="1"/>
                </p:cNvSpPr>
                <p:nvPr/>
              </p:nvSpPr>
              <p:spPr bwMode="auto">
                <a:xfrm>
                  <a:off x="4852" y="2871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36" name="Group 400"/>
              <p:cNvGrpSpPr>
                <a:grpSpLocks/>
              </p:cNvGrpSpPr>
              <p:nvPr/>
            </p:nvGrpSpPr>
            <p:grpSpPr bwMode="auto">
              <a:xfrm>
                <a:off x="4852" y="2938"/>
                <a:ext cx="50" cy="52"/>
                <a:chOff x="4852" y="2938"/>
                <a:chExt cx="50" cy="52"/>
              </a:xfrm>
            </p:grpSpPr>
            <p:sp>
              <p:nvSpPr>
                <p:cNvPr id="552337" name="Rectangle 401"/>
                <p:cNvSpPr>
                  <a:spLocks noChangeArrowheads="1"/>
                </p:cNvSpPr>
                <p:nvPr/>
              </p:nvSpPr>
              <p:spPr bwMode="auto">
                <a:xfrm>
                  <a:off x="4864" y="2938"/>
                  <a:ext cx="22" cy="5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38" name="Line 402"/>
                <p:cNvSpPr>
                  <a:spLocks noChangeShapeType="1"/>
                </p:cNvSpPr>
                <p:nvPr/>
              </p:nvSpPr>
              <p:spPr bwMode="auto">
                <a:xfrm>
                  <a:off x="4893" y="2966"/>
                  <a:ext cx="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39" name="Line 403"/>
                <p:cNvSpPr>
                  <a:spLocks noChangeShapeType="1"/>
                </p:cNvSpPr>
                <p:nvPr/>
              </p:nvSpPr>
              <p:spPr bwMode="auto">
                <a:xfrm>
                  <a:off x="4852" y="2958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40" name="Line 404"/>
                <p:cNvSpPr>
                  <a:spLocks noChangeShapeType="1"/>
                </p:cNvSpPr>
                <p:nvPr/>
              </p:nvSpPr>
              <p:spPr bwMode="auto">
                <a:xfrm>
                  <a:off x="4852" y="2978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41" name="Group 405"/>
              <p:cNvGrpSpPr>
                <a:grpSpLocks/>
              </p:cNvGrpSpPr>
              <p:nvPr/>
            </p:nvGrpSpPr>
            <p:grpSpPr bwMode="auto">
              <a:xfrm>
                <a:off x="4852" y="3044"/>
                <a:ext cx="50" cy="52"/>
                <a:chOff x="4852" y="3044"/>
                <a:chExt cx="50" cy="52"/>
              </a:xfrm>
            </p:grpSpPr>
            <p:sp>
              <p:nvSpPr>
                <p:cNvPr id="552342" name="Rectangle 406"/>
                <p:cNvSpPr>
                  <a:spLocks noChangeArrowheads="1"/>
                </p:cNvSpPr>
                <p:nvPr/>
              </p:nvSpPr>
              <p:spPr bwMode="auto">
                <a:xfrm>
                  <a:off x="4864" y="3044"/>
                  <a:ext cx="22" cy="5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43" name="Line 407"/>
                <p:cNvSpPr>
                  <a:spLocks noChangeShapeType="1"/>
                </p:cNvSpPr>
                <p:nvPr/>
              </p:nvSpPr>
              <p:spPr bwMode="auto">
                <a:xfrm>
                  <a:off x="4893" y="3072"/>
                  <a:ext cx="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44" name="Line 408"/>
                <p:cNvSpPr>
                  <a:spLocks noChangeShapeType="1"/>
                </p:cNvSpPr>
                <p:nvPr/>
              </p:nvSpPr>
              <p:spPr bwMode="auto">
                <a:xfrm>
                  <a:off x="4852" y="3064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45" name="Line 409"/>
                <p:cNvSpPr>
                  <a:spLocks noChangeShapeType="1"/>
                </p:cNvSpPr>
                <p:nvPr/>
              </p:nvSpPr>
              <p:spPr bwMode="auto">
                <a:xfrm>
                  <a:off x="4852" y="3083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46" name="Group 410"/>
              <p:cNvGrpSpPr>
                <a:grpSpLocks/>
              </p:cNvGrpSpPr>
              <p:nvPr/>
            </p:nvGrpSpPr>
            <p:grpSpPr bwMode="auto">
              <a:xfrm>
                <a:off x="4852" y="3151"/>
                <a:ext cx="50" cy="51"/>
                <a:chOff x="4852" y="3151"/>
                <a:chExt cx="50" cy="51"/>
              </a:xfrm>
            </p:grpSpPr>
            <p:sp>
              <p:nvSpPr>
                <p:cNvPr id="552347" name="Rectangle 411"/>
                <p:cNvSpPr>
                  <a:spLocks noChangeArrowheads="1"/>
                </p:cNvSpPr>
                <p:nvPr/>
              </p:nvSpPr>
              <p:spPr bwMode="auto">
                <a:xfrm>
                  <a:off x="4864" y="3151"/>
                  <a:ext cx="22" cy="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48" name="Line 412"/>
                <p:cNvSpPr>
                  <a:spLocks noChangeShapeType="1"/>
                </p:cNvSpPr>
                <p:nvPr/>
              </p:nvSpPr>
              <p:spPr bwMode="auto">
                <a:xfrm>
                  <a:off x="4893" y="3178"/>
                  <a:ext cx="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49" name="Line 413"/>
                <p:cNvSpPr>
                  <a:spLocks noChangeShapeType="1"/>
                </p:cNvSpPr>
                <p:nvPr/>
              </p:nvSpPr>
              <p:spPr bwMode="auto">
                <a:xfrm>
                  <a:off x="4852" y="3171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50" name="Line 414"/>
                <p:cNvSpPr>
                  <a:spLocks noChangeShapeType="1"/>
                </p:cNvSpPr>
                <p:nvPr/>
              </p:nvSpPr>
              <p:spPr bwMode="auto">
                <a:xfrm>
                  <a:off x="4852" y="3190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51" name="Group 415"/>
              <p:cNvGrpSpPr>
                <a:grpSpLocks/>
              </p:cNvGrpSpPr>
              <p:nvPr/>
            </p:nvGrpSpPr>
            <p:grpSpPr bwMode="auto">
              <a:xfrm>
                <a:off x="4852" y="3257"/>
                <a:ext cx="50" cy="51"/>
                <a:chOff x="4852" y="3257"/>
                <a:chExt cx="50" cy="51"/>
              </a:xfrm>
            </p:grpSpPr>
            <p:sp>
              <p:nvSpPr>
                <p:cNvPr id="552352" name="Rectangle 416"/>
                <p:cNvSpPr>
                  <a:spLocks noChangeArrowheads="1"/>
                </p:cNvSpPr>
                <p:nvPr/>
              </p:nvSpPr>
              <p:spPr bwMode="auto">
                <a:xfrm>
                  <a:off x="4864" y="3257"/>
                  <a:ext cx="22" cy="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53" name="Line 417"/>
                <p:cNvSpPr>
                  <a:spLocks noChangeShapeType="1"/>
                </p:cNvSpPr>
                <p:nvPr/>
              </p:nvSpPr>
              <p:spPr bwMode="auto">
                <a:xfrm>
                  <a:off x="4893" y="3284"/>
                  <a:ext cx="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54" name="Line 418"/>
                <p:cNvSpPr>
                  <a:spLocks noChangeShapeType="1"/>
                </p:cNvSpPr>
                <p:nvPr/>
              </p:nvSpPr>
              <p:spPr bwMode="auto">
                <a:xfrm>
                  <a:off x="4852" y="327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55" name="Line 419"/>
                <p:cNvSpPr>
                  <a:spLocks noChangeShapeType="1"/>
                </p:cNvSpPr>
                <p:nvPr/>
              </p:nvSpPr>
              <p:spPr bwMode="auto">
                <a:xfrm>
                  <a:off x="4852" y="3296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56" name="Group 420"/>
              <p:cNvGrpSpPr>
                <a:grpSpLocks/>
              </p:cNvGrpSpPr>
              <p:nvPr/>
            </p:nvGrpSpPr>
            <p:grpSpPr bwMode="auto">
              <a:xfrm>
                <a:off x="4852" y="3363"/>
                <a:ext cx="50" cy="52"/>
                <a:chOff x="4852" y="3363"/>
                <a:chExt cx="50" cy="52"/>
              </a:xfrm>
            </p:grpSpPr>
            <p:sp>
              <p:nvSpPr>
                <p:cNvPr id="552357" name="Rectangle 421"/>
                <p:cNvSpPr>
                  <a:spLocks noChangeArrowheads="1"/>
                </p:cNvSpPr>
                <p:nvPr/>
              </p:nvSpPr>
              <p:spPr bwMode="auto">
                <a:xfrm>
                  <a:off x="4864" y="3363"/>
                  <a:ext cx="22" cy="5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58" name="Line 422"/>
                <p:cNvSpPr>
                  <a:spLocks noChangeShapeType="1"/>
                </p:cNvSpPr>
                <p:nvPr/>
              </p:nvSpPr>
              <p:spPr bwMode="auto">
                <a:xfrm>
                  <a:off x="4893" y="3390"/>
                  <a:ext cx="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59" name="Line 423"/>
                <p:cNvSpPr>
                  <a:spLocks noChangeShapeType="1"/>
                </p:cNvSpPr>
                <p:nvPr/>
              </p:nvSpPr>
              <p:spPr bwMode="auto">
                <a:xfrm>
                  <a:off x="4852" y="3383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60" name="Line 424"/>
                <p:cNvSpPr>
                  <a:spLocks noChangeShapeType="1"/>
                </p:cNvSpPr>
                <p:nvPr/>
              </p:nvSpPr>
              <p:spPr bwMode="auto">
                <a:xfrm>
                  <a:off x="4852" y="3402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61" name="Group 425"/>
              <p:cNvGrpSpPr>
                <a:grpSpLocks/>
              </p:cNvGrpSpPr>
              <p:nvPr/>
            </p:nvGrpSpPr>
            <p:grpSpPr bwMode="auto">
              <a:xfrm>
                <a:off x="4852" y="3469"/>
                <a:ext cx="50" cy="51"/>
                <a:chOff x="4852" y="3469"/>
                <a:chExt cx="50" cy="51"/>
              </a:xfrm>
            </p:grpSpPr>
            <p:sp>
              <p:nvSpPr>
                <p:cNvPr id="552362" name="Rectangle 426"/>
                <p:cNvSpPr>
                  <a:spLocks noChangeArrowheads="1"/>
                </p:cNvSpPr>
                <p:nvPr/>
              </p:nvSpPr>
              <p:spPr bwMode="auto">
                <a:xfrm>
                  <a:off x="4864" y="3469"/>
                  <a:ext cx="22" cy="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63" name="Line 427"/>
                <p:cNvSpPr>
                  <a:spLocks noChangeShapeType="1"/>
                </p:cNvSpPr>
                <p:nvPr/>
              </p:nvSpPr>
              <p:spPr bwMode="auto">
                <a:xfrm>
                  <a:off x="4893" y="3496"/>
                  <a:ext cx="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64" name="Line 428"/>
                <p:cNvSpPr>
                  <a:spLocks noChangeShapeType="1"/>
                </p:cNvSpPr>
                <p:nvPr/>
              </p:nvSpPr>
              <p:spPr bwMode="auto">
                <a:xfrm>
                  <a:off x="4852" y="3489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65" name="Line 429"/>
                <p:cNvSpPr>
                  <a:spLocks noChangeShapeType="1"/>
                </p:cNvSpPr>
                <p:nvPr/>
              </p:nvSpPr>
              <p:spPr bwMode="auto">
                <a:xfrm>
                  <a:off x="4852" y="3508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66" name="Group 430"/>
              <p:cNvGrpSpPr>
                <a:grpSpLocks/>
              </p:cNvGrpSpPr>
              <p:nvPr/>
            </p:nvGrpSpPr>
            <p:grpSpPr bwMode="auto">
              <a:xfrm>
                <a:off x="4852" y="3575"/>
                <a:ext cx="50" cy="52"/>
                <a:chOff x="4852" y="3575"/>
                <a:chExt cx="50" cy="52"/>
              </a:xfrm>
            </p:grpSpPr>
            <p:sp>
              <p:nvSpPr>
                <p:cNvPr id="552367" name="Rectangle 431"/>
                <p:cNvSpPr>
                  <a:spLocks noChangeArrowheads="1"/>
                </p:cNvSpPr>
                <p:nvPr/>
              </p:nvSpPr>
              <p:spPr bwMode="auto">
                <a:xfrm>
                  <a:off x="4864" y="3575"/>
                  <a:ext cx="22" cy="5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68" name="Line 432"/>
                <p:cNvSpPr>
                  <a:spLocks noChangeShapeType="1"/>
                </p:cNvSpPr>
                <p:nvPr/>
              </p:nvSpPr>
              <p:spPr bwMode="auto">
                <a:xfrm>
                  <a:off x="4893" y="3603"/>
                  <a:ext cx="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69" name="Line 433"/>
                <p:cNvSpPr>
                  <a:spLocks noChangeShapeType="1"/>
                </p:cNvSpPr>
                <p:nvPr/>
              </p:nvSpPr>
              <p:spPr bwMode="auto">
                <a:xfrm>
                  <a:off x="4852" y="3595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70" name="Line 434"/>
                <p:cNvSpPr>
                  <a:spLocks noChangeShapeType="1"/>
                </p:cNvSpPr>
                <p:nvPr/>
              </p:nvSpPr>
              <p:spPr bwMode="auto">
                <a:xfrm>
                  <a:off x="4852" y="3615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71" name="Group 435"/>
              <p:cNvGrpSpPr>
                <a:grpSpLocks/>
              </p:cNvGrpSpPr>
              <p:nvPr/>
            </p:nvGrpSpPr>
            <p:grpSpPr bwMode="auto">
              <a:xfrm>
                <a:off x="4852" y="3681"/>
                <a:ext cx="50" cy="52"/>
                <a:chOff x="4852" y="3681"/>
                <a:chExt cx="50" cy="52"/>
              </a:xfrm>
            </p:grpSpPr>
            <p:sp>
              <p:nvSpPr>
                <p:cNvPr id="552372" name="Rectangle 436"/>
                <p:cNvSpPr>
                  <a:spLocks noChangeArrowheads="1"/>
                </p:cNvSpPr>
                <p:nvPr/>
              </p:nvSpPr>
              <p:spPr bwMode="auto">
                <a:xfrm>
                  <a:off x="4864" y="3681"/>
                  <a:ext cx="22" cy="5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73" name="Line 437"/>
                <p:cNvSpPr>
                  <a:spLocks noChangeShapeType="1"/>
                </p:cNvSpPr>
                <p:nvPr/>
              </p:nvSpPr>
              <p:spPr bwMode="auto">
                <a:xfrm>
                  <a:off x="4893" y="3708"/>
                  <a:ext cx="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74" name="Line 438"/>
                <p:cNvSpPr>
                  <a:spLocks noChangeShapeType="1"/>
                </p:cNvSpPr>
                <p:nvPr/>
              </p:nvSpPr>
              <p:spPr bwMode="auto">
                <a:xfrm>
                  <a:off x="4852" y="3701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75" name="Line 439"/>
                <p:cNvSpPr>
                  <a:spLocks noChangeShapeType="1"/>
                </p:cNvSpPr>
                <p:nvPr/>
              </p:nvSpPr>
              <p:spPr bwMode="auto">
                <a:xfrm>
                  <a:off x="4852" y="3720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76" name="Group 440"/>
              <p:cNvGrpSpPr>
                <a:grpSpLocks/>
              </p:cNvGrpSpPr>
              <p:nvPr/>
            </p:nvGrpSpPr>
            <p:grpSpPr bwMode="auto">
              <a:xfrm>
                <a:off x="4852" y="3788"/>
                <a:ext cx="50" cy="51"/>
                <a:chOff x="4852" y="3788"/>
                <a:chExt cx="50" cy="51"/>
              </a:xfrm>
            </p:grpSpPr>
            <p:sp>
              <p:nvSpPr>
                <p:cNvPr id="552377" name="Rectangle 441"/>
                <p:cNvSpPr>
                  <a:spLocks noChangeArrowheads="1"/>
                </p:cNvSpPr>
                <p:nvPr/>
              </p:nvSpPr>
              <p:spPr bwMode="auto">
                <a:xfrm>
                  <a:off x="4864" y="3788"/>
                  <a:ext cx="22" cy="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78" name="Line 442"/>
                <p:cNvSpPr>
                  <a:spLocks noChangeShapeType="1"/>
                </p:cNvSpPr>
                <p:nvPr/>
              </p:nvSpPr>
              <p:spPr bwMode="auto">
                <a:xfrm>
                  <a:off x="4893" y="3815"/>
                  <a:ext cx="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79" name="Line 443"/>
                <p:cNvSpPr>
                  <a:spLocks noChangeShapeType="1"/>
                </p:cNvSpPr>
                <p:nvPr/>
              </p:nvSpPr>
              <p:spPr bwMode="auto">
                <a:xfrm>
                  <a:off x="4852" y="3808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80" name="Line 444"/>
                <p:cNvSpPr>
                  <a:spLocks noChangeShapeType="1"/>
                </p:cNvSpPr>
                <p:nvPr/>
              </p:nvSpPr>
              <p:spPr bwMode="auto">
                <a:xfrm>
                  <a:off x="4852" y="3827"/>
                  <a:ext cx="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52381" name="Group 445"/>
            <p:cNvGrpSpPr>
              <a:grpSpLocks/>
            </p:cNvGrpSpPr>
            <p:nvPr/>
          </p:nvGrpSpPr>
          <p:grpSpPr bwMode="auto">
            <a:xfrm>
              <a:off x="3779" y="2832"/>
              <a:ext cx="63" cy="1007"/>
              <a:chOff x="3779" y="2832"/>
              <a:chExt cx="63" cy="1007"/>
            </a:xfrm>
          </p:grpSpPr>
          <p:grpSp>
            <p:nvGrpSpPr>
              <p:cNvPr id="552382" name="Group 446"/>
              <p:cNvGrpSpPr>
                <a:grpSpLocks/>
              </p:cNvGrpSpPr>
              <p:nvPr/>
            </p:nvGrpSpPr>
            <p:grpSpPr bwMode="auto">
              <a:xfrm>
                <a:off x="3779" y="2832"/>
                <a:ext cx="63" cy="51"/>
                <a:chOff x="3779" y="2832"/>
                <a:chExt cx="63" cy="51"/>
              </a:xfrm>
            </p:grpSpPr>
            <p:sp>
              <p:nvSpPr>
                <p:cNvPr id="552383" name="Rectangle 447"/>
                <p:cNvSpPr>
                  <a:spLocks noChangeArrowheads="1"/>
                </p:cNvSpPr>
                <p:nvPr/>
              </p:nvSpPr>
              <p:spPr bwMode="auto">
                <a:xfrm>
                  <a:off x="3801" y="2832"/>
                  <a:ext cx="23" cy="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84" name="Line 448"/>
                <p:cNvSpPr>
                  <a:spLocks noChangeShapeType="1"/>
                </p:cNvSpPr>
                <p:nvPr/>
              </p:nvSpPr>
              <p:spPr bwMode="auto">
                <a:xfrm flipH="1">
                  <a:off x="3779" y="2859"/>
                  <a:ext cx="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85" name="Line 449"/>
                <p:cNvSpPr>
                  <a:spLocks noChangeShapeType="1"/>
                </p:cNvSpPr>
                <p:nvPr/>
              </p:nvSpPr>
              <p:spPr bwMode="auto">
                <a:xfrm flipH="1">
                  <a:off x="3826" y="2852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86" name="Line 450"/>
                <p:cNvSpPr>
                  <a:spLocks noChangeShapeType="1"/>
                </p:cNvSpPr>
                <p:nvPr/>
              </p:nvSpPr>
              <p:spPr bwMode="auto">
                <a:xfrm flipH="1">
                  <a:off x="3826" y="2871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87" name="Group 451"/>
              <p:cNvGrpSpPr>
                <a:grpSpLocks/>
              </p:cNvGrpSpPr>
              <p:nvPr/>
            </p:nvGrpSpPr>
            <p:grpSpPr bwMode="auto">
              <a:xfrm>
                <a:off x="3779" y="2938"/>
                <a:ext cx="63" cy="52"/>
                <a:chOff x="3779" y="2938"/>
                <a:chExt cx="63" cy="52"/>
              </a:xfrm>
            </p:grpSpPr>
            <p:sp>
              <p:nvSpPr>
                <p:cNvPr id="552388" name="Rectangle 452"/>
                <p:cNvSpPr>
                  <a:spLocks noChangeArrowheads="1"/>
                </p:cNvSpPr>
                <p:nvPr/>
              </p:nvSpPr>
              <p:spPr bwMode="auto">
                <a:xfrm>
                  <a:off x="3801" y="2938"/>
                  <a:ext cx="23" cy="5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89" name="Line 453"/>
                <p:cNvSpPr>
                  <a:spLocks noChangeShapeType="1"/>
                </p:cNvSpPr>
                <p:nvPr/>
              </p:nvSpPr>
              <p:spPr bwMode="auto">
                <a:xfrm flipH="1">
                  <a:off x="3779" y="2966"/>
                  <a:ext cx="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90" name="Line 454"/>
                <p:cNvSpPr>
                  <a:spLocks noChangeShapeType="1"/>
                </p:cNvSpPr>
                <p:nvPr/>
              </p:nvSpPr>
              <p:spPr bwMode="auto">
                <a:xfrm flipH="1">
                  <a:off x="3826" y="2958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91" name="Line 455"/>
                <p:cNvSpPr>
                  <a:spLocks noChangeShapeType="1"/>
                </p:cNvSpPr>
                <p:nvPr/>
              </p:nvSpPr>
              <p:spPr bwMode="auto">
                <a:xfrm flipH="1">
                  <a:off x="3826" y="2978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92" name="Group 456"/>
              <p:cNvGrpSpPr>
                <a:grpSpLocks/>
              </p:cNvGrpSpPr>
              <p:nvPr/>
            </p:nvGrpSpPr>
            <p:grpSpPr bwMode="auto">
              <a:xfrm>
                <a:off x="3779" y="3044"/>
                <a:ext cx="63" cy="52"/>
                <a:chOff x="3779" y="3044"/>
                <a:chExt cx="63" cy="52"/>
              </a:xfrm>
            </p:grpSpPr>
            <p:sp>
              <p:nvSpPr>
                <p:cNvPr id="552393" name="Rectangle 457"/>
                <p:cNvSpPr>
                  <a:spLocks noChangeArrowheads="1"/>
                </p:cNvSpPr>
                <p:nvPr/>
              </p:nvSpPr>
              <p:spPr bwMode="auto">
                <a:xfrm>
                  <a:off x="3801" y="3044"/>
                  <a:ext cx="23" cy="5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94" name="Line 458"/>
                <p:cNvSpPr>
                  <a:spLocks noChangeShapeType="1"/>
                </p:cNvSpPr>
                <p:nvPr/>
              </p:nvSpPr>
              <p:spPr bwMode="auto">
                <a:xfrm flipH="1">
                  <a:off x="3779" y="3072"/>
                  <a:ext cx="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95" name="Line 459"/>
                <p:cNvSpPr>
                  <a:spLocks noChangeShapeType="1"/>
                </p:cNvSpPr>
                <p:nvPr/>
              </p:nvSpPr>
              <p:spPr bwMode="auto">
                <a:xfrm flipH="1">
                  <a:off x="3826" y="3064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96" name="Line 460"/>
                <p:cNvSpPr>
                  <a:spLocks noChangeShapeType="1"/>
                </p:cNvSpPr>
                <p:nvPr/>
              </p:nvSpPr>
              <p:spPr bwMode="auto">
                <a:xfrm flipH="1">
                  <a:off x="3826" y="3083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397" name="Group 461"/>
              <p:cNvGrpSpPr>
                <a:grpSpLocks/>
              </p:cNvGrpSpPr>
              <p:nvPr/>
            </p:nvGrpSpPr>
            <p:grpSpPr bwMode="auto">
              <a:xfrm>
                <a:off x="3779" y="3151"/>
                <a:ext cx="63" cy="51"/>
                <a:chOff x="3779" y="3151"/>
                <a:chExt cx="63" cy="51"/>
              </a:xfrm>
            </p:grpSpPr>
            <p:sp>
              <p:nvSpPr>
                <p:cNvPr id="552398" name="Rectangle 462"/>
                <p:cNvSpPr>
                  <a:spLocks noChangeArrowheads="1"/>
                </p:cNvSpPr>
                <p:nvPr/>
              </p:nvSpPr>
              <p:spPr bwMode="auto">
                <a:xfrm>
                  <a:off x="3801" y="3151"/>
                  <a:ext cx="23" cy="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399" name="Line 463"/>
                <p:cNvSpPr>
                  <a:spLocks noChangeShapeType="1"/>
                </p:cNvSpPr>
                <p:nvPr/>
              </p:nvSpPr>
              <p:spPr bwMode="auto">
                <a:xfrm flipH="1">
                  <a:off x="3779" y="3178"/>
                  <a:ext cx="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00" name="Line 464"/>
                <p:cNvSpPr>
                  <a:spLocks noChangeShapeType="1"/>
                </p:cNvSpPr>
                <p:nvPr/>
              </p:nvSpPr>
              <p:spPr bwMode="auto">
                <a:xfrm flipH="1">
                  <a:off x="3826" y="3171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01" name="Line 465"/>
                <p:cNvSpPr>
                  <a:spLocks noChangeShapeType="1"/>
                </p:cNvSpPr>
                <p:nvPr/>
              </p:nvSpPr>
              <p:spPr bwMode="auto">
                <a:xfrm flipH="1">
                  <a:off x="3826" y="3190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02" name="Group 466"/>
              <p:cNvGrpSpPr>
                <a:grpSpLocks/>
              </p:cNvGrpSpPr>
              <p:nvPr/>
            </p:nvGrpSpPr>
            <p:grpSpPr bwMode="auto">
              <a:xfrm>
                <a:off x="3779" y="3257"/>
                <a:ext cx="63" cy="51"/>
                <a:chOff x="3779" y="3257"/>
                <a:chExt cx="63" cy="51"/>
              </a:xfrm>
            </p:grpSpPr>
            <p:sp>
              <p:nvSpPr>
                <p:cNvPr id="552403" name="Rectangle 467"/>
                <p:cNvSpPr>
                  <a:spLocks noChangeArrowheads="1"/>
                </p:cNvSpPr>
                <p:nvPr/>
              </p:nvSpPr>
              <p:spPr bwMode="auto">
                <a:xfrm>
                  <a:off x="3801" y="3257"/>
                  <a:ext cx="23" cy="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04" name="Line 468"/>
                <p:cNvSpPr>
                  <a:spLocks noChangeShapeType="1"/>
                </p:cNvSpPr>
                <p:nvPr/>
              </p:nvSpPr>
              <p:spPr bwMode="auto">
                <a:xfrm flipH="1">
                  <a:off x="3779" y="3284"/>
                  <a:ext cx="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05" name="Line 469"/>
                <p:cNvSpPr>
                  <a:spLocks noChangeShapeType="1"/>
                </p:cNvSpPr>
                <p:nvPr/>
              </p:nvSpPr>
              <p:spPr bwMode="auto">
                <a:xfrm flipH="1">
                  <a:off x="3826" y="3277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06" name="Line 470"/>
                <p:cNvSpPr>
                  <a:spLocks noChangeShapeType="1"/>
                </p:cNvSpPr>
                <p:nvPr/>
              </p:nvSpPr>
              <p:spPr bwMode="auto">
                <a:xfrm flipH="1">
                  <a:off x="3826" y="3296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07" name="Group 471"/>
              <p:cNvGrpSpPr>
                <a:grpSpLocks/>
              </p:cNvGrpSpPr>
              <p:nvPr/>
            </p:nvGrpSpPr>
            <p:grpSpPr bwMode="auto">
              <a:xfrm>
                <a:off x="3779" y="3363"/>
                <a:ext cx="63" cy="52"/>
                <a:chOff x="3779" y="3363"/>
                <a:chExt cx="63" cy="52"/>
              </a:xfrm>
            </p:grpSpPr>
            <p:sp>
              <p:nvSpPr>
                <p:cNvPr id="552408" name="Rectangle 472"/>
                <p:cNvSpPr>
                  <a:spLocks noChangeArrowheads="1"/>
                </p:cNvSpPr>
                <p:nvPr/>
              </p:nvSpPr>
              <p:spPr bwMode="auto">
                <a:xfrm>
                  <a:off x="3801" y="3363"/>
                  <a:ext cx="23" cy="5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09" name="Line 473"/>
                <p:cNvSpPr>
                  <a:spLocks noChangeShapeType="1"/>
                </p:cNvSpPr>
                <p:nvPr/>
              </p:nvSpPr>
              <p:spPr bwMode="auto">
                <a:xfrm flipH="1">
                  <a:off x="3779" y="3390"/>
                  <a:ext cx="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10" name="Line 474"/>
                <p:cNvSpPr>
                  <a:spLocks noChangeShapeType="1"/>
                </p:cNvSpPr>
                <p:nvPr/>
              </p:nvSpPr>
              <p:spPr bwMode="auto">
                <a:xfrm flipH="1">
                  <a:off x="3826" y="3383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11" name="Line 475"/>
                <p:cNvSpPr>
                  <a:spLocks noChangeShapeType="1"/>
                </p:cNvSpPr>
                <p:nvPr/>
              </p:nvSpPr>
              <p:spPr bwMode="auto">
                <a:xfrm flipH="1">
                  <a:off x="3826" y="3402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12" name="Group 476"/>
              <p:cNvGrpSpPr>
                <a:grpSpLocks/>
              </p:cNvGrpSpPr>
              <p:nvPr/>
            </p:nvGrpSpPr>
            <p:grpSpPr bwMode="auto">
              <a:xfrm>
                <a:off x="3779" y="3469"/>
                <a:ext cx="63" cy="51"/>
                <a:chOff x="3779" y="3469"/>
                <a:chExt cx="63" cy="51"/>
              </a:xfrm>
            </p:grpSpPr>
            <p:sp>
              <p:nvSpPr>
                <p:cNvPr id="552413" name="Rectangle 477"/>
                <p:cNvSpPr>
                  <a:spLocks noChangeArrowheads="1"/>
                </p:cNvSpPr>
                <p:nvPr/>
              </p:nvSpPr>
              <p:spPr bwMode="auto">
                <a:xfrm>
                  <a:off x="3801" y="3469"/>
                  <a:ext cx="23" cy="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14" name="Line 478"/>
                <p:cNvSpPr>
                  <a:spLocks noChangeShapeType="1"/>
                </p:cNvSpPr>
                <p:nvPr/>
              </p:nvSpPr>
              <p:spPr bwMode="auto">
                <a:xfrm flipH="1">
                  <a:off x="3779" y="3496"/>
                  <a:ext cx="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15" name="Line 479"/>
                <p:cNvSpPr>
                  <a:spLocks noChangeShapeType="1"/>
                </p:cNvSpPr>
                <p:nvPr/>
              </p:nvSpPr>
              <p:spPr bwMode="auto">
                <a:xfrm flipH="1">
                  <a:off x="3826" y="3489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16" name="Line 480"/>
                <p:cNvSpPr>
                  <a:spLocks noChangeShapeType="1"/>
                </p:cNvSpPr>
                <p:nvPr/>
              </p:nvSpPr>
              <p:spPr bwMode="auto">
                <a:xfrm flipH="1">
                  <a:off x="3826" y="3508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17" name="Group 481"/>
              <p:cNvGrpSpPr>
                <a:grpSpLocks/>
              </p:cNvGrpSpPr>
              <p:nvPr/>
            </p:nvGrpSpPr>
            <p:grpSpPr bwMode="auto">
              <a:xfrm>
                <a:off x="3779" y="3575"/>
                <a:ext cx="63" cy="52"/>
                <a:chOff x="3779" y="3575"/>
                <a:chExt cx="63" cy="52"/>
              </a:xfrm>
            </p:grpSpPr>
            <p:sp>
              <p:nvSpPr>
                <p:cNvPr id="552418" name="Rectangle 482"/>
                <p:cNvSpPr>
                  <a:spLocks noChangeArrowheads="1"/>
                </p:cNvSpPr>
                <p:nvPr/>
              </p:nvSpPr>
              <p:spPr bwMode="auto">
                <a:xfrm>
                  <a:off x="3801" y="3575"/>
                  <a:ext cx="23" cy="5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19" name="Line 483"/>
                <p:cNvSpPr>
                  <a:spLocks noChangeShapeType="1"/>
                </p:cNvSpPr>
                <p:nvPr/>
              </p:nvSpPr>
              <p:spPr bwMode="auto">
                <a:xfrm flipH="1">
                  <a:off x="3779" y="3603"/>
                  <a:ext cx="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20" name="Line 484"/>
                <p:cNvSpPr>
                  <a:spLocks noChangeShapeType="1"/>
                </p:cNvSpPr>
                <p:nvPr/>
              </p:nvSpPr>
              <p:spPr bwMode="auto">
                <a:xfrm flipH="1">
                  <a:off x="3826" y="3595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21" name="Line 485"/>
                <p:cNvSpPr>
                  <a:spLocks noChangeShapeType="1"/>
                </p:cNvSpPr>
                <p:nvPr/>
              </p:nvSpPr>
              <p:spPr bwMode="auto">
                <a:xfrm flipH="1">
                  <a:off x="3826" y="3615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22" name="Group 486"/>
              <p:cNvGrpSpPr>
                <a:grpSpLocks/>
              </p:cNvGrpSpPr>
              <p:nvPr/>
            </p:nvGrpSpPr>
            <p:grpSpPr bwMode="auto">
              <a:xfrm>
                <a:off x="3779" y="3681"/>
                <a:ext cx="63" cy="52"/>
                <a:chOff x="3779" y="3681"/>
                <a:chExt cx="63" cy="52"/>
              </a:xfrm>
            </p:grpSpPr>
            <p:sp>
              <p:nvSpPr>
                <p:cNvPr id="552423" name="Rectangle 487"/>
                <p:cNvSpPr>
                  <a:spLocks noChangeArrowheads="1"/>
                </p:cNvSpPr>
                <p:nvPr/>
              </p:nvSpPr>
              <p:spPr bwMode="auto">
                <a:xfrm>
                  <a:off x="3801" y="3681"/>
                  <a:ext cx="23" cy="5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24" name="Line 488"/>
                <p:cNvSpPr>
                  <a:spLocks noChangeShapeType="1"/>
                </p:cNvSpPr>
                <p:nvPr/>
              </p:nvSpPr>
              <p:spPr bwMode="auto">
                <a:xfrm flipH="1">
                  <a:off x="3779" y="3708"/>
                  <a:ext cx="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25" name="Line 489"/>
                <p:cNvSpPr>
                  <a:spLocks noChangeShapeType="1"/>
                </p:cNvSpPr>
                <p:nvPr/>
              </p:nvSpPr>
              <p:spPr bwMode="auto">
                <a:xfrm flipH="1">
                  <a:off x="3826" y="3701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26" name="Line 490"/>
                <p:cNvSpPr>
                  <a:spLocks noChangeShapeType="1"/>
                </p:cNvSpPr>
                <p:nvPr/>
              </p:nvSpPr>
              <p:spPr bwMode="auto">
                <a:xfrm flipH="1">
                  <a:off x="3826" y="3720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27" name="Group 491"/>
              <p:cNvGrpSpPr>
                <a:grpSpLocks/>
              </p:cNvGrpSpPr>
              <p:nvPr/>
            </p:nvGrpSpPr>
            <p:grpSpPr bwMode="auto">
              <a:xfrm>
                <a:off x="3779" y="3788"/>
                <a:ext cx="63" cy="51"/>
                <a:chOff x="3779" y="3788"/>
                <a:chExt cx="63" cy="51"/>
              </a:xfrm>
            </p:grpSpPr>
            <p:sp>
              <p:nvSpPr>
                <p:cNvPr id="552428" name="Rectangle 492"/>
                <p:cNvSpPr>
                  <a:spLocks noChangeArrowheads="1"/>
                </p:cNvSpPr>
                <p:nvPr/>
              </p:nvSpPr>
              <p:spPr bwMode="auto">
                <a:xfrm>
                  <a:off x="3801" y="3788"/>
                  <a:ext cx="23" cy="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29" name="Line 493"/>
                <p:cNvSpPr>
                  <a:spLocks noChangeShapeType="1"/>
                </p:cNvSpPr>
                <p:nvPr/>
              </p:nvSpPr>
              <p:spPr bwMode="auto">
                <a:xfrm flipH="1">
                  <a:off x="3779" y="3815"/>
                  <a:ext cx="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30" name="Line 494"/>
                <p:cNvSpPr>
                  <a:spLocks noChangeShapeType="1"/>
                </p:cNvSpPr>
                <p:nvPr/>
              </p:nvSpPr>
              <p:spPr bwMode="auto">
                <a:xfrm flipH="1">
                  <a:off x="3826" y="3808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31" name="Line 495"/>
                <p:cNvSpPr>
                  <a:spLocks noChangeShapeType="1"/>
                </p:cNvSpPr>
                <p:nvPr/>
              </p:nvSpPr>
              <p:spPr bwMode="auto">
                <a:xfrm flipH="1">
                  <a:off x="3826" y="3827"/>
                  <a:ext cx="1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52432" name="Group 496"/>
            <p:cNvGrpSpPr>
              <a:grpSpLocks/>
            </p:cNvGrpSpPr>
            <p:nvPr/>
          </p:nvGrpSpPr>
          <p:grpSpPr bwMode="auto">
            <a:xfrm>
              <a:off x="3942" y="2684"/>
              <a:ext cx="817" cy="81"/>
              <a:chOff x="3942" y="2684"/>
              <a:chExt cx="817" cy="81"/>
            </a:xfrm>
          </p:grpSpPr>
          <p:grpSp>
            <p:nvGrpSpPr>
              <p:cNvPr id="552433" name="Group 497"/>
              <p:cNvGrpSpPr>
                <a:grpSpLocks/>
              </p:cNvGrpSpPr>
              <p:nvPr/>
            </p:nvGrpSpPr>
            <p:grpSpPr bwMode="auto">
              <a:xfrm>
                <a:off x="4717" y="2684"/>
                <a:ext cx="42" cy="81"/>
                <a:chOff x="4717" y="2684"/>
                <a:chExt cx="42" cy="81"/>
              </a:xfrm>
            </p:grpSpPr>
            <p:sp>
              <p:nvSpPr>
                <p:cNvPr id="552434" name="Rectangle 498"/>
                <p:cNvSpPr>
                  <a:spLocks noChangeArrowheads="1"/>
                </p:cNvSpPr>
                <p:nvPr/>
              </p:nvSpPr>
              <p:spPr bwMode="auto">
                <a:xfrm>
                  <a:off x="4717" y="2710"/>
                  <a:ext cx="42" cy="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35" name="Line 499"/>
                <p:cNvSpPr>
                  <a:spLocks noChangeShapeType="1"/>
                </p:cNvSpPr>
                <p:nvPr/>
              </p:nvSpPr>
              <p:spPr bwMode="auto">
                <a:xfrm flipV="1">
                  <a:off x="4734" y="2684"/>
                  <a:ext cx="0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36" name="Line 500"/>
                <p:cNvSpPr>
                  <a:spLocks noChangeShapeType="1"/>
                </p:cNvSpPr>
                <p:nvPr/>
              </p:nvSpPr>
              <p:spPr bwMode="auto">
                <a:xfrm flipV="1">
                  <a:off x="4747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37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4731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38" name="Group 502"/>
              <p:cNvGrpSpPr>
                <a:grpSpLocks/>
              </p:cNvGrpSpPr>
              <p:nvPr/>
            </p:nvGrpSpPr>
            <p:grpSpPr bwMode="auto">
              <a:xfrm>
                <a:off x="4631" y="2684"/>
                <a:ext cx="42" cy="81"/>
                <a:chOff x="4631" y="2684"/>
                <a:chExt cx="42" cy="81"/>
              </a:xfrm>
            </p:grpSpPr>
            <p:sp>
              <p:nvSpPr>
                <p:cNvPr id="552439" name="Rectangle 503"/>
                <p:cNvSpPr>
                  <a:spLocks noChangeArrowheads="1"/>
                </p:cNvSpPr>
                <p:nvPr/>
              </p:nvSpPr>
              <p:spPr bwMode="auto">
                <a:xfrm>
                  <a:off x="4631" y="2710"/>
                  <a:ext cx="42" cy="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40" name="Line 504"/>
                <p:cNvSpPr>
                  <a:spLocks noChangeShapeType="1"/>
                </p:cNvSpPr>
                <p:nvPr/>
              </p:nvSpPr>
              <p:spPr bwMode="auto">
                <a:xfrm flipV="1">
                  <a:off x="4648" y="2684"/>
                  <a:ext cx="0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41" name="Line 505"/>
                <p:cNvSpPr>
                  <a:spLocks noChangeShapeType="1"/>
                </p:cNvSpPr>
                <p:nvPr/>
              </p:nvSpPr>
              <p:spPr bwMode="auto">
                <a:xfrm flipV="1">
                  <a:off x="4661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42" name="Line 506"/>
                <p:cNvSpPr>
                  <a:spLocks noChangeShapeType="1"/>
                </p:cNvSpPr>
                <p:nvPr/>
              </p:nvSpPr>
              <p:spPr bwMode="auto">
                <a:xfrm flipV="1">
                  <a:off x="4645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43" name="Group 507"/>
              <p:cNvGrpSpPr>
                <a:grpSpLocks/>
              </p:cNvGrpSpPr>
              <p:nvPr/>
            </p:nvGrpSpPr>
            <p:grpSpPr bwMode="auto">
              <a:xfrm>
                <a:off x="4545" y="2684"/>
                <a:ext cx="42" cy="81"/>
                <a:chOff x="4545" y="2684"/>
                <a:chExt cx="42" cy="81"/>
              </a:xfrm>
            </p:grpSpPr>
            <p:sp>
              <p:nvSpPr>
                <p:cNvPr id="552444" name="Rectangle 508"/>
                <p:cNvSpPr>
                  <a:spLocks noChangeArrowheads="1"/>
                </p:cNvSpPr>
                <p:nvPr/>
              </p:nvSpPr>
              <p:spPr bwMode="auto">
                <a:xfrm>
                  <a:off x="4545" y="2710"/>
                  <a:ext cx="42" cy="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45" name="Line 509"/>
                <p:cNvSpPr>
                  <a:spLocks noChangeShapeType="1"/>
                </p:cNvSpPr>
                <p:nvPr/>
              </p:nvSpPr>
              <p:spPr bwMode="auto">
                <a:xfrm flipV="1">
                  <a:off x="4562" y="2684"/>
                  <a:ext cx="0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46" name="Line 510"/>
                <p:cNvSpPr>
                  <a:spLocks noChangeShapeType="1"/>
                </p:cNvSpPr>
                <p:nvPr/>
              </p:nvSpPr>
              <p:spPr bwMode="auto">
                <a:xfrm flipV="1">
                  <a:off x="4574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47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4558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48" name="Group 512"/>
              <p:cNvGrpSpPr>
                <a:grpSpLocks/>
              </p:cNvGrpSpPr>
              <p:nvPr/>
            </p:nvGrpSpPr>
            <p:grpSpPr bwMode="auto">
              <a:xfrm>
                <a:off x="4459" y="2684"/>
                <a:ext cx="42" cy="81"/>
                <a:chOff x="4459" y="2684"/>
                <a:chExt cx="42" cy="81"/>
              </a:xfrm>
            </p:grpSpPr>
            <p:sp>
              <p:nvSpPr>
                <p:cNvPr id="552449" name="Rectangle 513"/>
                <p:cNvSpPr>
                  <a:spLocks noChangeArrowheads="1"/>
                </p:cNvSpPr>
                <p:nvPr/>
              </p:nvSpPr>
              <p:spPr bwMode="auto">
                <a:xfrm>
                  <a:off x="4459" y="2710"/>
                  <a:ext cx="42" cy="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50" name="Line 514"/>
                <p:cNvSpPr>
                  <a:spLocks noChangeShapeType="1"/>
                </p:cNvSpPr>
                <p:nvPr/>
              </p:nvSpPr>
              <p:spPr bwMode="auto">
                <a:xfrm flipV="1">
                  <a:off x="4476" y="2684"/>
                  <a:ext cx="0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51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4489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52" name="Line 516"/>
                <p:cNvSpPr>
                  <a:spLocks noChangeShapeType="1"/>
                </p:cNvSpPr>
                <p:nvPr/>
              </p:nvSpPr>
              <p:spPr bwMode="auto">
                <a:xfrm flipV="1">
                  <a:off x="4473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53" name="Group 517"/>
              <p:cNvGrpSpPr>
                <a:grpSpLocks/>
              </p:cNvGrpSpPr>
              <p:nvPr/>
            </p:nvGrpSpPr>
            <p:grpSpPr bwMode="auto">
              <a:xfrm>
                <a:off x="4373" y="2684"/>
                <a:ext cx="41" cy="81"/>
                <a:chOff x="4373" y="2684"/>
                <a:chExt cx="41" cy="81"/>
              </a:xfrm>
            </p:grpSpPr>
            <p:sp>
              <p:nvSpPr>
                <p:cNvPr id="552454" name="Rectangle 518"/>
                <p:cNvSpPr>
                  <a:spLocks noChangeArrowheads="1"/>
                </p:cNvSpPr>
                <p:nvPr/>
              </p:nvSpPr>
              <p:spPr bwMode="auto">
                <a:xfrm>
                  <a:off x="4373" y="2710"/>
                  <a:ext cx="41" cy="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55" name="Line 519"/>
                <p:cNvSpPr>
                  <a:spLocks noChangeShapeType="1"/>
                </p:cNvSpPr>
                <p:nvPr/>
              </p:nvSpPr>
              <p:spPr bwMode="auto">
                <a:xfrm flipV="1">
                  <a:off x="4390" y="2684"/>
                  <a:ext cx="0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56" name="Line 520"/>
                <p:cNvSpPr>
                  <a:spLocks noChangeShapeType="1"/>
                </p:cNvSpPr>
                <p:nvPr/>
              </p:nvSpPr>
              <p:spPr bwMode="auto">
                <a:xfrm flipV="1">
                  <a:off x="4402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57" name="Line 521"/>
                <p:cNvSpPr>
                  <a:spLocks noChangeShapeType="1"/>
                </p:cNvSpPr>
                <p:nvPr/>
              </p:nvSpPr>
              <p:spPr bwMode="auto">
                <a:xfrm flipV="1">
                  <a:off x="4386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58" name="Group 522"/>
              <p:cNvGrpSpPr>
                <a:grpSpLocks/>
              </p:cNvGrpSpPr>
              <p:nvPr/>
            </p:nvGrpSpPr>
            <p:grpSpPr bwMode="auto">
              <a:xfrm>
                <a:off x="4286" y="2684"/>
                <a:ext cx="42" cy="81"/>
                <a:chOff x="4286" y="2684"/>
                <a:chExt cx="42" cy="81"/>
              </a:xfrm>
            </p:grpSpPr>
            <p:sp>
              <p:nvSpPr>
                <p:cNvPr id="552459" name="Rectangle 523"/>
                <p:cNvSpPr>
                  <a:spLocks noChangeArrowheads="1"/>
                </p:cNvSpPr>
                <p:nvPr/>
              </p:nvSpPr>
              <p:spPr bwMode="auto">
                <a:xfrm>
                  <a:off x="4286" y="2710"/>
                  <a:ext cx="42" cy="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60" name="Line 524"/>
                <p:cNvSpPr>
                  <a:spLocks noChangeShapeType="1"/>
                </p:cNvSpPr>
                <p:nvPr/>
              </p:nvSpPr>
              <p:spPr bwMode="auto">
                <a:xfrm flipV="1">
                  <a:off x="4303" y="2684"/>
                  <a:ext cx="0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61" name="Line 525"/>
                <p:cNvSpPr>
                  <a:spLocks noChangeShapeType="1"/>
                </p:cNvSpPr>
                <p:nvPr/>
              </p:nvSpPr>
              <p:spPr bwMode="auto">
                <a:xfrm flipV="1">
                  <a:off x="4316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62" name="Line 526"/>
                <p:cNvSpPr>
                  <a:spLocks noChangeShapeType="1"/>
                </p:cNvSpPr>
                <p:nvPr/>
              </p:nvSpPr>
              <p:spPr bwMode="auto">
                <a:xfrm flipV="1">
                  <a:off x="4300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63" name="Group 527"/>
              <p:cNvGrpSpPr>
                <a:grpSpLocks/>
              </p:cNvGrpSpPr>
              <p:nvPr/>
            </p:nvGrpSpPr>
            <p:grpSpPr bwMode="auto">
              <a:xfrm>
                <a:off x="4200" y="2684"/>
                <a:ext cx="42" cy="81"/>
                <a:chOff x="4200" y="2684"/>
                <a:chExt cx="42" cy="81"/>
              </a:xfrm>
            </p:grpSpPr>
            <p:sp>
              <p:nvSpPr>
                <p:cNvPr id="552464" name="Rectangle 528"/>
                <p:cNvSpPr>
                  <a:spLocks noChangeArrowheads="1"/>
                </p:cNvSpPr>
                <p:nvPr/>
              </p:nvSpPr>
              <p:spPr bwMode="auto">
                <a:xfrm>
                  <a:off x="4200" y="2710"/>
                  <a:ext cx="42" cy="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65" name="Line 529"/>
                <p:cNvSpPr>
                  <a:spLocks noChangeShapeType="1"/>
                </p:cNvSpPr>
                <p:nvPr/>
              </p:nvSpPr>
              <p:spPr bwMode="auto">
                <a:xfrm flipV="1">
                  <a:off x="4217" y="2684"/>
                  <a:ext cx="0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66" name="Line 530"/>
                <p:cNvSpPr>
                  <a:spLocks noChangeShapeType="1"/>
                </p:cNvSpPr>
                <p:nvPr/>
              </p:nvSpPr>
              <p:spPr bwMode="auto">
                <a:xfrm flipV="1">
                  <a:off x="4230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67" name="Line 531"/>
                <p:cNvSpPr>
                  <a:spLocks noChangeShapeType="1"/>
                </p:cNvSpPr>
                <p:nvPr/>
              </p:nvSpPr>
              <p:spPr bwMode="auto">
                <a:xfrm flipV="1">
                  <a:off x="4214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68" name="Group 532"/>
              <p:cNvGrpSpPr>
                <a:grpSpLocks/>
              </p:cNvGrpSpPr>
              <p:nvPr/>
            </p:nvGrpSpPr>
            <p:grpSpPr bwMode="auto">
              <a:xfrm>
                <a:off x="4114" y="2684"/>
                <a:ext cx="42" cy="81"/>
                <a:chOff x="4114" y="2684"/>
                <a:chExt cx="42" cy="81"/>
              </a:xfrm>
            </p:grpSpPr>
            <p:sp>
              <p:nvSpPr>
                <p:cNvPr id="552469" name="Rectangle 533"/>
                <p:cNvSpPr>
                  <a:spLocks noChangeArrowheads="1"/>
                </p:cNvSpPr>
                <p:nvPr/>
              </p:nvSpPr>
              <p:spPr bwMode="auto">
                <a:xfrm>
                  <a:off x="4114" y="2710"/>
                  <a:ext cx="42" cy="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70" name="Line 534"/>
                <p:cNvSpPr>
                  <a:spLocks noChangeShapeType="1"/>
                </p:cNvSpPr>
                <p:nvPr/>
              </p:nvSpPr>
              <p:spPr bwMode="auto">
                <a:xfrm flipV="1">
                  <a:off x="4131" y="2684"/>
                  <a:ext cx="0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71" name="Line 535"/>
                <p:cNvSpPr>
                  <a:spLocks noChangeShapeType="1"/>
                </p:cNvSpPr>
                <p:nvPr/>
              </p:nvSpPr>
              <p:spPr bwMode="auto">
                <a:xfrm flipV="1">
                  <a:off x="4144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72" name="Line 536"/>
                <p:cNvSpPr>
                  <a:spLocks noChangeShapeType="1"/>
                </p:cNvSpPr>
                <p:nvPr/>
              </p:nvSpPr>
              <p:spPr bwMode="auto">
                <a:xfrm flipV="1">
                  <a:off x="4128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73" name="Group 537"/>
              <p:cNvGrpSpPr>
                <a:grpSpLocks/>
              </p:cNvGrpSpPr>
              <p:nvPr/>
            </p:nvGrpSpPr>
            <p:grpSpPr bwMode="auto">
              <a:xfrm>
                <a:off x="4028" y="2684"/>
                <a:ext cx="42" cy="81"/>
                <a:chOff x="4028" y="2684"/>
                <a:chExt cx="42" cy="81"/>
              </a:xfrm>
            </p:grpSpPr>
            <p:sp>
              <p:nvSpPr>
                <p:cNvPr id="552474" name="Rectangle 538"/>
                <p:cNvSpPr>
                  <a:spLocks noChangeArrowheads="1"/>
                </p:cNvSpPr>
                <p:nvPr/>
              </p:nvSpPr>
              <p:spPr bwMode="auto">
                <a:xfrm>
                  <a:off x="4028" y="2710"/>
                  <a:ext cx="42" cy="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75" name="Line 539"/>
                <p:cNvSpPr>
                  <a:spLocks noChangeShapeType="1"/>
                </p:cNvSpPr>
                <p:nvPr/>
              </p:nvSpPr>
              <p:spPr bwMode="auto">
                <a:xfrm flipV="1">
                  <a:off x="4045" y="2684"/>
                  <a:ext cx="0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76" name="Line 540"/>
                <p:cNvSpPr>
                  <a:spLocks noChangeShapeType="1"/>
                </p:cNvSpPr>
                <p:nvPr/>
              </p:nvSpPr>
              <p:spPr bwMode="auto">
                <a:xfrm flipV="1">
                  <a:off x="4058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77" name="Line 541"/>
                <p:cNvSpPr>
                  <a:spLocks noChangeShapeType="1"/>
                </p:cNvSpPr>
                <p:nvPr/>
              </p:nvSpPr>
              <p:spPr bwMode="auto">
                <a:xfrm flipV="1">
                  <a:off x="4042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78" name="Group 542"/>
              <p:cNvGrpSpPr>
                <a:grpSpLocks/>
              </p:cNvGrpSpPr>
              <p:nvPr/>
            </p:nvGrpSpPr>
            <p:grpSpPr bwMode="auto">
              <a:xfrm>
                <a:off x="3942" y="2684"/>
                <a:ext cx="42" cy="81"/>
                <a:chOff x="3942" y="2684"/>
                <a:chExt cx="42" cy="81"/>
              </a:xfrm>
            </p:grpSpPr>
            <p:sp>
              <p:nvSpPr>
                <p:cNvPr id="552479" name="Rectangle 543"/>
                <p:cNvSpPr>
                  <a:spLocks noChangeArrowheads="1"/>
                </p:cNvSpPr>
                <p:nvPr/>
              </p:nvSpPr>
              <p:spPr bwMode="auto">
                <a:xfrm>
                  <a:off x="3942" y="2710"/>
                  <a:ext cx="42" cy="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80" name="Line 544"/>
                <p:cNvSpPr>
                  <a:spLocks noChangeShapeType="1"/>
                </p:cNvSpPr>
                <p:nvPr/>
              </p:nvSpPr>
              <p:spPr bwMode="auto">
                <a:xfrm flipV="1">
                  <a:off x="3959" y="2684"/>
                  <a:ext cx="0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81" name="Line 545"/>
                <p:cNvSpPr>
                  <a:spLocks noChangeShapeType="1"/>
                </p:cNvSpPr>
                <p:nvPr/>
              </p:nvSpPr>
              <p:spPr bwMode="auto">
                <a:xfrm flipV="1">
                  <a:off x="3972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82" name="Line 546"/>
                <p:cNvSpPr>
                  <a:spLocks noChangeShapeType="1"/>
                </p:cNvSpPr>
                <p:nvPr/>
              </p:nvSpPr>
              <p:spPr bwMode="auto">
                <a:xfrm flipV="1">
                  <a:off x="3956" y="2744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52483" name="Group 547"/>
            <p:cNvGrpSpPr>
              <a:grpSpLocks/>
            </p:cNvGrpSpPr>
            <p:nvPr/>
          </p:nvGrpSpPr>
          <p:grpSpPr bwMode="auto">
            <a:xfrm>
              <a:off x="3942" y="3898"/>
              <a:ext cx="817" cy="63"/>
              <a:chOff x="3942" y="3898"/>
              <a:chExt cx="817" cy="63"/>
            </a:xfrm>
          </p:grpSpPr>
          <p:grpSp>
            <p:nvGrpSpPr>
              <p:cNvPr id="552484" name="Group 548"/>
              <p:cNvGrpSpPr>
                <a:grpSpLocks/>
              </p:cNvGrpSpPr>
              <p:nvPr/>
            </p:nvGrpSpPr>
            <p:grpSpPr bwMode="auto">
              <a:xfrm>
                <a:off x="4717" y="3898"/>
                <a:ext cx="42" cy="63"/>
                <a:chOff x="4717" y="3898"/>
                <a:chExt cx="42" cy="63"/>
              </a:xfrm>
            </p:grpSpPr>
            <p:sp>
              <p:nvSpPr>
                <p:cNvPr id="552485" name="Rectangle 549"/>
                <p:cNvSpPr>
                  <a:spLocks noChangeArrowheads="1"/>
                </p:cNvSpPr>
                <p:nvPr/>
              </p:nvSpPr>
              <p:spPr bwMode="auto">
                <a:xfrm>
                  <a:off x="4717" y="3913"/>
                  <a:ext cx="42" cy="28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86" name="Line 550"/>
                <p:cNvSpPr>
                  <a:spLocks noChangeShapeType="1"/>
                </p:cNvSpPr>
                <p:nvPr/>
              </p:nvSpPr>
              <p:spPr bwMode="auto">
                <a:xfrm>
                  <a:off x="4736" y="3950"/>
                  <a:ext cx="0" cy="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87" name="Line 551"/>
                <p:cNvSpPr>
                  <a:spLocks noChangeShapeType="1"/>
                </p:cNvSpPr>
                <p:nvPr/>
              </p:nvSpPr>
              <p:spPr bwMode="auto">
                <a:xfrm>
                  <a:off x="4749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88" name="Line 552"/>
                <p:cNvSpPr>
                  <a:spLocks noChangeShapeType="1"/>
                </p:cNvSpPr>
                <p:nvPr/>
              </p:nvSpPr>
              <p:spPr bwMode="auto">
                <a:xfrm>
                  <a:off x="4733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89" name="Group 553"/>
              <p:cNvGrpSpPr>
                <a:grpSpLocks/>
              </p:cNvGrpSpPr>
              <p:nvPr/>
            </p:nvGrpSpPr>
            <p:grpSpPr bwMode="auto">
              <a:xfrm>
                <a:off x="4631" y="3898"/>
                <a:ext cx="42" cy="63"/>
                <a:chOff x="4631" y="3898"/>
                <a:chExt cx="42" cy="63"/>
              </a:xfrm>
            </p:grpSpPr>
            <p:sp>
              <p:nvSpPr>
                <p:cNvPr id="552490" name="Rectangle 554"/>
                <p:cNvSpPr>
                  <a:spLocks noChangeArrowheads="1"/>
                </p:cNvSpPr>
                <p:nvPr/>
              </p:nvSpPr>
              <p:spPr bwMode="auto">
                <a:xfrm>
                  <a:off x="4631" y="3913"/>
                  <a:ext cx="42" cy="28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91" name="Line 555"/>
                <p:cNvSpPr>
                  <a:spLocks noChangeShapeType="1"/>
                </p:cNvSpPr>
                <p:nvPr/>
              </p:nvSpPr>
              <p:spPr bwMode="auto">
                <a:xfrm>
                  <a:off x="4651" y="3950"/>
                  <a:ext cx="0" cy="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92" name="Line 556"/>
                <p:cNvSpPr>
                  <a:spLocks noChangeShapeType="1"/>
                </p:cNvSpPr>
                <p:nvPr/>
              </p:nvSpPr>
              <p:spPr bwMode="auto">
                <a:xfrm>
                  <a:off x="4663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93" name="Line 557"/>
                <p:cNvSpPr>
                  <a:spLocks noChangeShapeType="1"/>
                </p:cNvSpPr>
                <p:nvPr/>
              </p:nvSpPr>
              <p:spPr bwMode="auto">
                <a:xfrm>
                  <a:off x="4647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94" name="Group 558"/>
              <p:cNvGrpSpPr>
                <a:grpSpLocks/>
              </p:cNvGrpSpPr>
              <p:nvPr/>
            </p:nvGrpSpPr>
            <p:grpSpPr bwMode="auto">
              <a:xfrm>
                <a:off x="4545" y="3898"/>
                <a:ext cx="42" cy="63"/>
                <a:chOff x="4545" y="3898"/>
                <a:chExt cx="42" cy="63"/>
              </a:xfrm>
            </p:grpSpPr>
            <p:sp>
              <p:nvSpPr>
                <p:cNvPr id="552495" name="Rectangle 559"/>
                <p:cNvSpPr>
                  <a:spLocks noChangeArrowheads="1"/>
                </p:cNvSpPr>
                <p:nvPr/>
              </p:nvSpPr>
              <p:spPr bwMode="auto">
                <a:xfrm>
                  <a:off x="4545" y="3913"/>
                  <a:ext cx="42" cy="28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96" name="Line 560"/>
                <p:cNvSpPr>
                  <a:spLocks noChangeShapeType="1"/>
                </p:cNvSpPr>
                <p:nvPr/>
              </p:nvSpPr>
              <p:spPr bwMode="auto">
                <a:xfrm>
                  <a:off x="4564" y="3950"/>
                  <a:ext cx="0" cy="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97" name="Line 561"/>
                <p:cNvSpPr>
                  <a:spLocks noChangeShapeType="1"/>
                </p:cNvSpPr>
                <p:nvPr/>
              </p:nvSpPr>
              <p:spPr bwMode="auto">
                <a:xfrm>
                  <a:off x="4577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498" name="Line 562"/>
                <p:cNvSpPr>
                  <a:spLocks noChangeShapeType="1"/>
                </p:cNvSpPr>
                <p:nvPr/>
              </p:nvSpPr>
              <p:spPr bwMode="auto">
                <a:xfrm>
                  <a:off x="4561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499" name="Group 563"/>
              <p:cNvGrpSpPr>
                <a:grpSpLocks/>
              </p:cNvGrpSpPr>
              <p:nvPr/>
            </p:nvGrpSpPr>
            <p:grpSpPr bwMode="auto">
              <a:xfrm>
                <a:off x="4459" y="3898"/>
                <a:ext cx="42" cy="63"/>
                <a:chOff x="4459" y="3898"/>
                <a:chExt cx="42" cy="63"/>
              </a:xfrm>
            </p:grpSpPr>
            <p:sp>
              <p:nvSpPr>
                <p:cNvPr id="552500" name="Rectangle 564"/>
                <p:cNvSpPr>
                  <a:spLocks noChangeArrowheads="1"/>
                </p:cNvSpPr>
                <p:nvPr/>
              </p:nvSpPr>
              <p:spPr bwMode="auto">
                <a:xfrm>
                  <a:off x="4459" y="3913"/>
                  <a:ext cx="42" cy="28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01" name="Line 565"/>
                <p:cNvSpPr>
                  <a:spLocks noChangeShapeType="1"/>
                </p:cNvSpPr>
                <p:nvPr/>
              </p:nvSpPr>
              <p:spPr bwMode="auto">
                <a:xfrm>
                  <a:off x="4478" y="3950"/>
                  <a:ext cx="0" cy="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02" name="Line 566"/>
                <p:cNvSpPr>
                  <a:spLocks noChangeShapeType="1"/>
                </p:cNvSpPr>
                <p:nvPr/>
              </p:nvSpPr>
              <p:spPr bwMode="auto">
                <a:xfrm>
                  <a:off x="4491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03" name="Line 567"/>
                <p:cNvSpPr>
                  <a:spLocks noChangeShapeType="1"/>
                </p:cNvSpPr>
                <p:nvPr/>
              </p:nvSpPr>
              <p:spPr bwMode="auto">
                <a:xfrm>
                  <a:off x="4475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504" name="Group 568"/>
              <p:cNvGrpSpPr>
                <a:grpSpLocks/>
              </p:cNvGrpSpPr>
              <p:nvPr/>
            </p:nvGrpSpPr>
            <p:grpSpPr bwMode="auto">
              <a:xfrm>
                <a:off x="4373" y="3898"/>
                <a:ext cx="41" cy="63"/>
                <a:chOff x="4373" y="3898"/>
                <a:chExt cx="41" cy="63"/>
              </a:xfrm>
            </p:grpSpPr>
            <p:sp>
              <p:nvSpPr>
                <p:cNvPr id="552505" name="Rectangle 569"/>
                <p:cNvSpPr>
                  <a:spLocks noChangeArrowheads="1"/>
                </p:cNvSpPr>
                <p:nvPr/>
              </p:nvSpPr>
              <p:spPr bwMode="auto">
                <a:xfrm>
                  <a:off x="4373" y="3913"/>
                  <a:ext cx="41" cy="28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06" name="Line 570"/>
                <p:cNvSpPr>
                  <a:spLocks noChangeShapeType="1"/>
                </p:cNvSpPr>
                <p:nvPr/>
              </p:nvSpPr>
              <p:spPr bwMode="auto">
                <a:xfrm>
                  <a:off x="4392" y="3950"/>
                  <a:ext cx="0" cy="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07" name="Line 571"/>
                <p:cNvSpPr>
                  <a:spLocks noChangeShapeType="1"/>
                </p:cNvSpPr>
                <p:nvPr/>
              </p:nvSpPr>
              <p:spPr bwMode="auto">
                <a:xfrm>
                  <a:off x="4404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08" name="Line 572"/>
                <p:cNvSpPr>
                  <a:spLocks noChangeShapeType="1"/>
                </p:cNvSpPr>
                <p:nvPr/>
              </p:nvSpPr>
              <p:spPr bwMode="auto">
                <a:xfrm>
                  <a:off x="4389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509" name="Group 573"/>
              <p:cNvGrpSpPr>
                <a:grpSpLocks/>
              </p:cNvGrpSpPr>
              <p:nvPr/>
            </p:nvGrpSpPr>
            <p:grpSpPr bwMode="auto">
              <a:xfrm>
                <a:off x="4286" y="3898"/>
                <a:ext cx="42" cy="63"/>
                <a:chOff x="4286" y="3898"/>
                <a:chExt cx="42" cy="63"/>
              </a:xfrm>
            </p:grpSpPr>
            <p:sp>
              <p:nvSpPr>
                <p:cNvPr id="552510" name="Rectangle 574"/>
                <p:cNvSpPr>
                  <a:spLocks noChangeArrowheads="1"/>
                </p:cNvSpPr>
                <p:nvPr/>
              </p:nvSpPr>
              <p:spPr bwMode="auto">
                <a:xfrm>
                  <a:off x="4286" y="3913"/>
                  <a:ext cx="42" cy="28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11" name="Line 575"/>
                <p:cNvSpPr>
                  <a:spLocks noChangeShapeType="1"/>
                </p:cNvSpPr>
                <p:nvPr/>
              </p:nvSpPr>
              <p:spPr bwMode="auto">
                <a:xfrm>
                  <a:off x="4305" y="3950"/>
                  <a:ext cx="0" cy="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12" name="Line 576"/>
                <p:cNvSpPr>
                  <a:spLocks noChangeShapeType="1"/>
                </p:cNvSpPr>
                <p:nvPr/>
              </p:nvSpPr>
              <p:spPr bwMode="auto">
                <a:xfrm>
                  <a:off x="4318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13" name="Line 577"/>
                <p:cNvSpPr>
                  <a:spLocks noChangeShapeType="1"/>
                </p:cNvSpPr>
                <p:nvPr/>
              </p:nvSpPr>
              <p:spPr bwMode="auto">
                <a:xfrm>
                  <a:off x="4302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514" name="Group 578"/>
              <p:cNvGrpSpPr>
                <a:grpSpLocks/>
              </p:cNvGrpSpPr>
              <p:nvPr/>
            </p:nvGrpSpPr>
            <p:grpSpPr bwMode="auto">
              <a:xfrm>
                <a:off x="4200" y="3898"/>
                <a:ext cx="42" cy="63"/>
                <a:chOff x="4200" y="3898"/>
                <a:chExt cx="42" cy="63"/>
              </a:xfrm>
            </p:grpSpPr>
            <p:sp>
              <p:nvSpPr>
                <p:cNvPr id="552515" name="Rectangle 579"/>
                <p:cNvSpPr>
                  <a:spLocks noChangeArrowheads="1"/>
                </p:cNvSpPr>
                <p:nvPr/>
              </p:nvSpPr>
              <p:spPr bwMode="auto">
                <a:xfrm>
                  <a:off x="4200" y="3913"/>
                  <a:ext cx="42" cy="28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16" name="Line 580"/>
                <p:cNvSpPr>
                  <a:spLocks noChangeShapeType="1"/>
                </p:cNvSpPr>
                <p:nvPr/>
              </p:nvSpPr>
              <p:spPr bwMode="auto">
                <a:xfrm>
                  <a:off x="4219" y="3950"/>
                  <a:ext cx="0" cy="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17" name="Line 581"/>
                <p:cNvSpPr>
                  <a:spLocks noChangeShapeType="1"/>
                </p:cNvSpPr>
                <p:nvPr/>
              </p:nvSpPr>
              <p:spPr bwMode="auto">
                <a:xfrm>
                  <a:off x="4232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18" name="Line 582"/>
                <p:cNvSpPr>
                  <a:spLocks noChangeShapeType="1"/>
                </p:cNvSpPr>
                <p:nvPr/>
              </p:nvSpPr>
              <p:spPr bwMode="auto">
                <a:xfrm>
                  <a:off x="4216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519" name="Group 583"/>
              <p:cNvGrpSpPr>
                <a:grpSpLocks/>
              </p:cNvGrpSpPr>
              <p:nvPr/>
            </p:nvGrpSpPr>
            <p:grpSpPr bwMode="auto">
              <a:xfrm>
                <a:off x="4114" y="3898"/>
                <a:ext cx="42" cy="63"/>
                <a:chOff x="4114" y="3898"/>
                <a:chExt cx="42" cy="63"/>
              </a:xfrm>
            </p:grpSpPr>
            <p:sp>
              <p:nvSpPr>
                <p:cNvPr id="552520" name="Rectangle 584"/>
                <p:cNvSpPr>
                  <a:spLocks noChangeArrowheads="1"/>
                </p:cNvSpPr>
                <p:nvPr/>
              </p:nvSpPr>
              <p:spPr bwMode="auto">
                <a:xfrm>
                  <a:off x="4114" y="3913"/>
                  <a:ext cx="42" cy="28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21" name="Line 585"/>
                <p:cNvSpPr>
                  <a:spLocks noChangeShapeType="1"/>
                </p:cNvSpPr>
                <p:nvPr/>
              </p:nvSpPr>
              <p:spPr bwMode="auto">
                <a:xfrm>
                  <a:off x="4134" y="3950"/>
                  <a:ext cx="0" cy="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22" name="Line 586"/>
                <p:cNvSpPr>
                  <a:spLocks noChangeShapeType="1"/>
                </p:cNvSpPr>
                <p:nvPr/>
              </p:nvSpPr>
              <p:spPr bwMode="auto">
                <a:xfrm>
                  <a:off x="4146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23" name="Line 587"/>
                <p:cNvSpPr>
                  <a:spLocks noChangeShapeType="1"/>
                </p:cNvSpPr>
                <p:nvPr/>
              </p:nvSpPr>
              <p:spPr bwMode="auto">
                <a:xfrm>
                  <a:off x="4130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524" name="Group 588"/>
              <p:cNvGrpSpPr>
                <a:grpSpLocks/>
              </p:cNvGrpSpPr>
              <p:nvPr/>
            </p:nvGrpSpPr>
            <p:grpSpPr bwMode="auto">
              <a:xfrm>
                <a:off x="4028" y="3898"/>
                <a:ext cx="42" cy="63"/>
                <a:chOff x="4028" y="3898"/>
                <a:chExt cx="42" cy="63"/>
              </a:xfrm>
            </p:grpSpPr>
            <p:sp>
              <p:nvSpPr>
                <p:cNvPr id="552525" name="Rectangle 589"/>
                <p:cNvSpPr>
                  <a:spLocks noChangeArrowheads="1"/>
                </p:cNvSpPr>
                <p:nvPr/>
              </p:nvSpPr>
              <p:spPr bwMode="auto">
                <a:xfrm>
                  <a:off x="4028" y="3913"/>
                  <a:ext cx="42" cy="28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26" name="Line 590"/>
                <p:cNvSpPr>
                  <a:spLocks noChangeShapeType="1"/>
                </p:cNvSpPr>
                <p:nvPr/>
              </p:nvSpPr>
              <p:spPr bwMode="auto">
                <a:xfrm>
                  <a:off x="4047" y="3950"/>
                  <a:ext cx="0" cy="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27" name="Line 591"/>
                <p:cNvSpPr>
                  <a:spLocks noChangeShapeType="1"/>
                </p:cNvSpPr>
                <p:nvPr/>
              </p:nvSpPr>
              <p:spPr bwMode="auto">
                <a:xfrm>
                  <a:off x="4060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28" name="Line 592"/>
                <p:cNvSpPr>
                  <a:spLocks noChangeShapeType="1"/>
                </p:cNvSpPr>
                <p:nvPr/>
              </p:nvSpPr>
              <p:spPr bwMode="auto">
                <a:xfrm>
                  <a:off x="4044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529" name="Group 593"/>
              <p:cNvGrpSpPr>
                <a:grpSpLocks/>
              </p:cNvGrpSpPr>
              <p:nvPr/>
            </p:nvGrpSpPr>
            <p:grpSpPr bwMode="auto">
              <a:xfrm>
                <a:off x="3942" y="3898"/>
                <a:ext cx="42" cy="63"/>
                <a:chOff x="3942" y="3898"/>
                <a:chExt cx="42" cy="63"/>
              </a:xfrm>
            </p:grpSpPr>
            <p:sp>
              <p:nvSpPr>
                <p:cNvPr id="552530" name="Rectangle 594"/>
                <p:cNvSpPr>
                  <a:spLocks noChangeArrowheads="1"/>
                </p:cNvSpPr>
                <p:nvPr/>
              </p:nvSpPr>
              <p:spPr bwMode="auto">
                <a:xfrm>
                  <a:off x="3942" y="3913"/>
                  <a:ext cx="42" cy="28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31" name="Line 595"/>
                <p:cNvSpPr>
                  <a:spLocks noChangeShapeType="1"/>
                </p:cNvSpPr>
                <p:nvPr/>
              </p:nvSpPr>
              <p:spPr bwMode="auto">
                <a:xfrm>
                  <a:off x="3961" y="3950"/>
                  <a:ext cx="0" cy="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32" name="Line 596"/>
                <p:cNvSpPr>
                  <a:spLocks noChangeShapeType="1"/>
                </p:cNvSpPr>
                <p:nvPr/>
              </p:nvSpPr>
              <p:spPr bwMode="auto">
                <a:xfrm>
                  <a:off x="3974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33" name="Line 597"/>
                <p:cNvSpPr>
                  <a:spLocks noChangeShapeType="1"/>
                </p:cNvSpPr>
                <p:nvPr/>
              </p:nvSpPr>
              <p:spPr bwMode="auto">
                <a:xfrm>
                  <a:off x="3958" y="3898"/>
                  <a:ext cx="0" cy="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52534" name="Freeform 598"/>
            <p:cNvSpPr>
              <a:spLocks/>
            </p:cNvSpPr>
            <p:nvPr/>
          </p:nvSpPr>
          <p:spPr bwMode="auto">
            <a:xfrm>
              <a:off x="4511" y="3486"/>
              <a:ext cx="93" cy="284"/>
            </a:xfrm>
            <a:custGeom>
              <a:avLst/>
              <a:gdLst>
                <a:gd name="T0" fmla="*/ 0 w 93"/>
                <a:gd name="T1" fmla="*/ 0 h 284"/>
                <a:gd name="T2" fmla="*/ 63 w 93"/>
                <a:gd name="T3" fmla="*/ 0 h 284"/>
                <a:gd name="T4" fmla="*/ 63 w 93"/>
                <a:gd name="T5" fmla="*/ 283 h 284"/>
                <a:gd name="T6" fmla="*/ 92 w 93"/>
                <a:gd name="T7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84">
                  <a:moveTo>
                    <a:pt x="0" y="0"/>
                  </a:moveTo>
                  <a:lnTo>
                    <a:pt x="63" y="0"/>
                  </a:lnTo>
                  <a:lnTo>
                    <a:pt x="63" y="283"/>
                  </a:lnTo>
                  <a:lnTo>
                    <a:pt x="92" y="283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2535" name="Freeform 599"/>
            <p:cNvSpPr>
              <a:spLocks/>
            </p:cNvSpPr>
            <p:nvPr/>
          </p:nvSpPr>
          <p:spPr bwMode="auto">
            <a:xfrm>
              <a:off x="4574" y="3521"/>
              <a:ext cx="173" cy="36"/>
            </a:xfrm>
            <a:custGeom>
              <a:avLst/>
              <a:gdLst>
                <a:gd name="T0" fmla="*/ 0 w 173"/>
                <a:gd name="T1" fmla="*/ 0 h 36"/>
                <a:gd name="T2" fmla="*/ 172 w 173"/>
                <a:gd name="T3" fmla="*/ 0 h 36"/>
                <a:gd name="T4" fmla="*/ 172 w 173"/>
                <a:gd name="T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" h="36">
                  <a:moveTo>
                    <a:pt x="0" y="0"/>
                  </a:moveTo>
                  <a:lnTo>
                    <a:pt x="172" y="0"/>
                  </a:lnTo>
                  <a:lnTo>
                    <a:pt x="172" y="35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2536" name="Freeform 600"/>
            <p:cNvSpPr>
              <a:spLocks/>
            </p:cNvSpPr>
            <p:nvPr/>
          </p:nvSpPr>
          <p:spPr bwMode="auto">
            <a:xfrm>
              <a:off x="4459" y="3620"/>
              <a:ext cx="87" cy="185"/>
            </a:xfrm>
            <a:custGeom>
              <a:avLst/>
              <a:gdLst>
                <a:gd name="T0" fmla="*/ 86 w 87"/>
                <a:gd name="T1" fmla="*/ 0 h 185"/>
                <a:gd name="T2" fmla="*/ 86 w 87"/>
                <a:gd name="T3" fmla="*/ 78 h 185"/>
                <a:gd name="T4" fmla="*/ 0 w 87"/>
                <a:gd name="T5" fmla="*/ 78 h 185"/>
                <a:gd name="T6" fmla="*/ 0 w 87"/>
                <a:gd name="T7" fmla="*/ 184 h 185"/>
                <a:gd name="T8" fmla="*/ 29 w 87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85">
                  <a:moveTo>
                    <a:pt x="86" y="0"/>
                  </a:moveTo>
                  <a:lnTo>
                    <a:pt x="86" y="78"/>
                  </a:lnTo>
                  <a:lnTo>
                    <a:pt x="0" y="78"/>
                  </a:lnTo>
                  <a:lnTo>
                    <a:pt x="0" y="184"/>
                  </a:lnTo>
                  <a:lnTo>
                    <a:pt x="29" y="184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2537" name="Freeform 601"/>
            <p:cNvSpPr>
              <a:spLocks/>
            </p:cNvSpPr>
            <p:nvPr/>
          </p:nvSpPr>
          <p:spPr bwMode="auto">
            <a:xfrm>
              <a:off x="4424" y="3451"/>
              <a:ext cx="65" cy="330"/>
            </a:xfrm>
            <a:custGeom>
              <a:avLst/>
              <a:gdLst>
                <a:gd name="T0" fmla="*/ 0 w 65"/>
                <a:gd name="T1" fmla="*/ 329 h 330"/>
                <a:gd name="T2" fmla="*/ 22 w 65"/>
                <a:gd name="T3" fmla="*/ 329 h 330"/>
                <a:gd name="T4" fmla="*/ 22 w 65"/>
                <a:gd name="T5" fmla="*/ 0 h 330"/>
                <a:gd name="T6" fmla="*/ 64 w 65"/>
                <a:gd name="T7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30">
                  <a:moveTo>
                    <a:pt x="0" y="329"/>
                  </a:moveTo>
                  <a:lnTo>
                    <a:pt x="22" y="329"/>
                  </a:lnTo>
                  <a:lnTo>
                    <a:pt x="22" y="0"/>
                  </a:lnTo>
                  <a:lnTo>
                    <a:pt x="64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/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552538" name="Group 602"/>
          <p:cNvGrpSpPr>
            <a:grpSpLocks/>
          </p:cNvGrpSpPr>
          <p:nvPr/>
        </p:nvGrpSpPr>
        <p:grpSpPr bwMode="auto">
          <a:xfrm>
            <a:off x="4253522" y="4451747"/>
            <a:ext cx="1143000" cy="685800"/>
            <a:chOff x="2592" y="3024"/>
            <a:chExt cx="960" cy="576"/>
          </a:xfrm>
        </p:grpSpPr>
        <p:sp>
          <p:nvSpPr>
            <p:cNvPr id="552539" name="AutoShape 603"/>
            <p:cNvSpPr>
              <a:spLocks noChangeArrowheads="1"/>
            </p:cNvSpPr>
            <p:nvPr/>
          </p:nvSpPr>
          <p:spPr bwMode="auto">
            <a:xfrm>
              <a:off x="2592" y="3024"/>
              <a:ext cx="960" cy="576"/>
            </a:xfrm>
            <a:prstGeom prst="rightArrow">
              <a:avLst>
                <a:gd name="adj1" fmla="val 75009"/>
                <a:gd name="adj2" fmla="val 83356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2540" name="Rectangle 604"/>
            <p:cNvSpPr>
              <a:spLocks noChangeArrowheads="1"/>
            </p:cNvSpPr>
            <p:nvPr/>
          </p:nvSpPr>
          <p:spPr bwMode="auto">
            <a:xfrm>
              <a:off x="2592" y="3168"/>
              <a:ext cx="7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defTabSz="685800">
                <a:lnSpc>
                  <a:spcPct val="90000"/>
                </a:lnSpc>
              </a:pPr>
              <a:r>
                <a:rPr lang="en-US" sz="1200" b="1">
                  <a:solidFill>
                    <a:prstClr val="white"/>
                  </a:solidFill>
                  <a:latin typeface="Arial" panose="020B0604020202020204" pitchFamily="34" charset="0"/>
                </a:rPr>
                <a:t>Place and Route</a:t>
              </a:r>
            </a:p>
          </p:txBody>
        </p:sp>
      </p:grpSp>
      <p:grpSp>
        <p:nvGrpSpPr>
          <p:cNvPr id="552541" name="Group 605"/>
          <p:cNvGrpSpPr>
            <a:grpSpLocks/>
          </p:cNvGrpSpPr>
          <p:nvPr/>
        </p:nvGrpSpPr>
        <p:grpSpPr bwMode="auto">
          <a:xfrm>
            <a:off x="2057400" y="4019867"/>
            <a:ext cx="1714500" cy="1349749"/>
            <a:chOff x="768" y="2784"/>
            <a:chExt cx="1440" cy="1009"/>
          </a:xfrm>
        </p:grpSpPr>
        <p:grpSp>
          <p:nvGrpSpPr>
            <p:cNvPr id="552542" name="Group 606"/>
            <p:cNvGrpSpPr>
              <a:grpSpLocks/>
            </p:cNvGrpSpPr>
            <p:nvPr/>
          </p:nvGrpSpPr>
          <p:grpSpPr bwMode="auto">
            <a:xfrm>
              <a:off x="768" y="2784"/>
              <a:ext cx="631" cy="877"/>
              <a:chOff x="768" y="2784"/>
              <a:chExt cx="631" cy="877"/>
            </a:xfrm>
          </p:grpSpPr>
          <p:sp>
            <p:nvSpPr>
              <p:cNvPr id="552543" name="Rectangle 607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631" cy="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52544" name="Group 608"/>
              <p:cNvGrpSpPr>
                <a:grpSpLocks/>
              </p:cNvGrpSpPr>
              <p:nvPr/>
            </p:nvGrpSpPr>
            <p:grpSpPr bwMode="auto">
              <a:xfrm>
                <a:off x="804" y="2979"/>
                <a:ext cx="560" cy="200"/>
                <a:chOff x="804" y="2979"/>
                <a:chExt cx="560" cy="200"/>
              </a:xfrm>
            </p:grpSpPr>
            <p:grpSp>
              <p:nvGrpSpPr>
                <p:cNvPr id="552545" name="Group 609"/>
                <p:cNvGrpSpPr>
                  <a:grpSpLocks/>
                </p:cNvGrpSpPr>
                <p:nvPr/>
              </p:nvGrpSpPr>
              <p:grpSpPr bwMode="auto">
                <a:xfrm>
                  <a:off x="915" y="2979"/>
                  <a:ext cx="83" cy="120"/>
                  <a:chOff x="915" y="2979"/>
                  <a:chExt cx="83" cy="120"/>
                </a:xfrm>
              </p:grpSpPr>
              <p:grpSp>
                <p:nvGrpSpPr>
                  <p:cNvPr id="552546" name="Group 610"/>
                  <p:cNvGrpSpPr>
                    <a:grpSpLocks/>
                  </p:cNvGrpSpPr>
                  <p:nvPr/>
                </p:nvGrpSpPr>
                <p:grpSpPr bwMode="auto">
                  <a:xfrm>
                    <a:off x="915" y="2979"/>
                    <a:ext cx="57" cy="120"/>
                    <a:chOff x="915" y="2979"/>
                    <a:chExt cx="57" cy="120"/>
                  </a:xfrm>
                </p:grpSpPr>
                <p:sp>
                  <p:nvSpPr>
                    <p:cNvPr id="552547" name="Rectangle 6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5" y="2979"/>
                      <a:ext cx="25" cy="12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52548" name="Oval 6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7" y="2984"/>
                      <a:ext cx="35" cy="11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552549" name="Oval 613"/>
                  <p:cNvSpPr>
                    <a:spLocks noChangeArrowheads="1"/>
                  </p:cNvSpPr>
                  <p:nvPr/>
                </p:nvSpPr>
                <p:spPr bwMode="auto">
                  <a:xfrm>
                    <a:off x="993" y="3028"/>
                    <a:ext cx="5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552550" name="Group 614"/>
                <p:cNvGrpSpPr>
                  <a:grpSpLocks/>
                </p:cNvGrpSpPr>
                <p:nvPr/>
              </p:nvGrpSpPr>
              <p:grpSpPr bwMode="auto">
                <a:xfrm>
                  <a:off x="1070" y="3017"/>
                  <a:ext cx="84" cy="120"/>
                  <a:chOff x="1070" y="3017"/>
                  <a:chExt cx="84" cy="120"/>
                </a:xfrm>
              </p:grpSpPr>
              <p:grpSp>
                <p:nvGrpSpPr>
                  <p:cNvPr id="552551" name="Group 615"/>
                  <p:cNvGrpSpPr>
                    <a:grpSpLocks/>
                  </p:cNvGrpSpPr>
                  <p:nvPr/>
                </p:nvGrpSpPr>
                <p:grpSpPr bwMode="auto">
                  <a:xfrm>
                    <a:off x="1070" y="3017"/>
                    <a:ext cx="58" cy="120"/>
                    <a:chOff x="1070" y="3017"/>
                    <a:chExt cx="58" cy="120"/>
                  </a:xfrm>
                </p:grpSpPr>
                <p:sp>
                  <p:nvSpPr>
                    <p:cNvPr id="552552" name="Rectangle 6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0" y="3017"/>
                      <a:ext cx="25" cy="12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52553" name="Oval 6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1" y="3022"/>
                      <a:ext cx="37" cy="11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552554" name="Oval 618"/>
                  <p:cNvSpPr>
                    <a:spLocks noChangeArrowheads="1"/>
                  </p:cNvSpPr>
                  <p:nvPr/>
                </p:nvSpPr>
                <p:spPr bwMode="auto">
                  <a:xfrm>
                    <a:off x="1148" y="3066"/>
                    <a:ext cx="6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552555" name="Group 619"/>
                <p:cNvGrpSpPr>
                  <a:grpSpLocks/>
                </p:cNvGrpSpPr>
                <p:nvPr/>
              </p:nvGrpSpPr>
              <p:grpSpPr bwMode="auto">
                <a:xfrm>
                  <a:off x="1225" y="3059"/>
                  <a:ext cx="83" cy="120"/>
                  <a:chOff x="1225" y="3059"/>
                  <a:chExt cx="83" cy="120"/>
                </a:xfrm>
              </p:grpSpPr>
              <p:grpSp>
                <p:nvGrpSpPr>
                  <p:cNvPr id="552556" name="Group 620"/>
                  <p:cNvGrpSpPr>
                    <a:grpSpLocks/>
                  </p:cNvGrpSpPr>
                  <p:nvPr/>
                </p:nvGrpSpPr>
                <p:grpSpPr bwMode="auto">
                  <a:xfrm>
                    <a:off x="1225" y="3059"/>
                    <a:ext cx="57" cy="120"/>
                    <a:chOff x="1225" y="3059"/>
                    <a:chExt cx="57" cy="120"/>
                  </a:xfrm>
                </p:grpSpPr>
                <p:sp>
                  <p:nvSpPr>
                    <p:cNvPr id="552557" name="Rectangle 6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25" y="3059"/>
                      <a:ext cx="25" cy="12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52558" name="Oval 6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6" y="3064"/>
                      <a:ext cx="36" cy="11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552559" name="Oval 623"/>
                  <p:cNvSpPr>
                    <a:spLocks noChangeArrowheads="1"/>
                  </p:cNvSpPr>
                  <p:nvPr/>
                </p:nvSpPr>
                <p:spPr bwMode="auto">
                  <a:xfrm>
                    <a:off x="1302" y="3108"/>
                    <a:ext cx="6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52560" name="Line 624"/>
                <p:cNvSpPr>
                  <a:spLocks noChangeShapeType="1"/>
                </p:cNvSpPr>
                <p:nvPr/>
              </p:nvSpPr>
              <p:spPr bwMode="auto">
                <a:xfrm>
                  <a:off x="1172" y="3083"/>
                  <a:ext cx="24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61" name="Line 625"/>
                <p:cNvSpPr>
                  <a:spLocks noChangeShapeType="1"/>
                </p:cNvSpPr>
                <p:nvPr/>
              </p:nvSpPr>
              <p:spPr bwMode="auto">
                <a:xfrm>
                  <a:off x="1017" y="3040"/>
                  <a:ext cx="25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62" name="Line 626"/>
                <p:cNvSpPr>
                  <a:spLocks noChangeShapeType="1"/>
                </p:cNvSpPr>
                <p:nvPr/>
              </p:nvSpPr>
              <p:spPr bwMode="auto">
                <a:xfrm>
                  <a:off x="1327" y="3125"/>
                  <a:ext cx="37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63" name="Line 627"/>
                <p:cNvSpPr>
                  <a:spLocks noChangeShapeType="1"/>
                </p:cNvSpPr>
                <p:nvPr/>
              </p:nvSpPr>
              <p:spPr bwMode="auto">
                <a:xfrm flipH="1">
                  <a:off x="1150" y="3162"/>
                  <a:ext cx="73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64" name="Line 628"/>
                <p:cNvSpPr>
                  <a:spLocks noChangeShapeType="1"/>
                </p:cNvSpPr>
                <p:nvPr/>
              </p:nvSpPr>
              <p:spPr bwMode="auto">
                <a:xfrm flipH="1">
                  <a:off x="1013" y="3106"/>
                  <a:ext cx="59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65" name="Line 629"/>
                <p:cNvSpPr>
                  <a:spLocks noChangeShapeType="1"/>
                </p:cNvSpPr>
                <p:nvPr/>
              </p:nvSpPr>
              <p:spPr bwMode="auto">
                <a:xfrm flipH="1">
                  <a:off x="817" y="3003"/>
                  <a:ext cx="98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66" name="Line 630"/>
                <p:cNvSpPr>
                  <a:spLocks noChangeShapeType="1"/>
                </p:cNvSpPr>
                <p:nvPr/>
              </p:nvSpPr>
              <p:spPr bwMode="auto">
                <a:xfrm flipH="1">
                  <a:off x="804" y="3087"/>
                  <a:ext cx="109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2567" name="Rectangle 631"/>
              <p:cNvSpPr>
                <a:spLocks noChangeArrowheads="1"/>
              </p:cNvSpPr>
              <p:nvPr/>
            </p:nvSpPr>
            <p:spPr bwMode="auto">
              <a:xfrm>
                <a:off x="803" y="3426"/>
                <a:ext cx="446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defTabSz="685800"/>
                <a:r>
                  <a:rPr lang="en-US" sz="1350" b="1">
                    <a:solidFill>
                      <a:prstClr val="black"/>
                    </a:solidFill>
                    <a:latin typeface="Arial" panose="020B0604020202020204" pitchFamily="34" charset="0"/>
                  </a:rPr>
                  <a:t>clb 1</a:t>
                </a:r>
              </a:p>
            </p:txBody>
          </p:sp>
        </p:grpSp>
        <p:grpSp>
          <p:nvGrpSpPr>
            <p:cNvPr id="552568" name="Group 632"/>
            <p:cNvGrpSpPr>
              <a:grpSpLocks/>
            </p:cNvGrpSpPr>
            <p:nvPr/>
          </p:nvGrpSpPr>
          <p:grpSpPr bwMode="auto">
            <a:xfrm>
              <a:off x="1577" y="2916"/>
              <a:ext cx="631" cy="877"/>
              <a:chOff x="1577" y="2916"/>
              <a:chExt cx="631" cy="877"/>
            </a:xfrm>
          </p:grpSpPr>
          <p:sp>
            <p:nvSpPr>
              <p:cNvPr id="552569" name="Rectangle 633"/>
              <p:cNvSpPr>
                <a:spLocks noChangeArrowheads="1"/>
              </p:cNvSpPr>
              <p:nvPr/>
            </p:nvSpPr>
            <p:spPr bwMode="auto">
              <a:xfrm>
                <a:off x="1577" y="2916"/>
                <a:ext cx="631" cy="86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52570" name="Group 634"/>
              <p:cNvGrpSpPr>
                <a:grpSpLocks/>
              </p:cNvGrpSpPr>
              <p:nvPr/>
            </p:nvGrpSpPr>
            <p:grpSpPr bwMode="auto">
              <a:xfrm>
                <a:off x="1642" y="3360"/>
                <a:ext cx="559" cy="199"/>
                <a:chOff x="1642" y="3360"/>
                <a:chExt cx="559" cy="199"/>
              </a:xfrm>
            </p:grpSpPr>
            <p:grpSp>
              <p:nvGrpSpPr>
                <p:cNvPr id="552571" name="Group 635"/>
                <p:cNvGrpSpPr>
                  <a:grpSpLocks/>
                </p:cNvGrpSpPr>
                <p:nvPr/>
              </p:nvGrpSpPr>
              <p:grpSpPr bwMode="auto">
                <a:xfrm>
                  <a:off x="1753" y="3360"/>
                  <a:ext cx="83" cy="120"/>
                  <a:chOff x="1753" y="3360"/>
                  <a:chExt cx="83" cy="120"/>
                </a:xfrm>
              </p:grpSpPr>
              <p:grpSp>
                <p:nvGrpSpPr>
                  <p:cNvPr id="552572" name="Group 636"/>
                  <p:cNvGrpSpPr>
                    <a:grpSpLocks/>
                  </p:cNvGrpSpPr>
                  <p:nvPr/>
                </p:nvGrpSpPr>
                <p:grpSpPr bwMode="auto">
                  <a:xfrm>
                    <a:off x="1753" y="3360"/>
                    <a:ext cx="57" cy="120"/>
                    <a:chOff x="1753" y="3360"/>
                    <a:chExt cx="57" cy="120"/>
                  </a:xfrm>
                </p:grpSpPr>
                <p:sp>
                  <p:nvSpPr>
                    <p:cNvPr id="552573" name="Rectangle 6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3" y="3360"/>
                      <a:ext cx="25" cy="12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52574" name="Oval 6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5" y="3365"/>
                      <a:ext cx="35" cy="11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552575" name="Oval 639"/>
                  <p:cNvSpPr>
                    <a:spLocks noChangeArrowheads="1"/>
                  </p:cNvSpPr>
                  <p:nvPr/>
                </p:nvSpPr>
                <p:spPr bwMode="auto">
                  <a:xfrm>
                    <a:off x="1831" y="3409"/>
                    <a:ext cx="5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552576" name="Group 640"/>
                <p:cNvGrpSpPr>
                  <a:grpSpLocks/>
                </p:cNvGrpSpPr>
                <p:nvPr/>
              </p:nvGrpSpPr>
              <p:grpSpPr bwMode="auto">
                <a:xfrm>
                  <a:off x="1908" y="3397"/>
                  <a:ext cx="83" cy="120"/>
                  <a:chOff x="1908" y="3397"/>
                  <a:chExt cx="83" cy="120"/>
                </a:xfrm>
              </p:grpSpPr>
              <p:grpSp>
                <p:nvGrpSpPr>
                  <p:cNvPr id="552577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1908" y="3397"/>
                    <a:ext cx="57" cy="120"/>
                    <a:chOff x="1908" y="3397"/>
                    <a:chExt cx="57" cy="120"/>
                  </a:xfrm>
                </p:grpSpPr>
                <p:sp>
                  <p:nvSpPr>
                    <p:cNvPr id="552578" name="Rectangle 6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8" y="3397"/>
                      <a:ext cx="25" cy="12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52579" name="Oval 6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9" y="3402"/>
                      <a:ext cx="36" cy="11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552580" name="Oval 644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3446"/>
                    <a:ext cx="6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552581" name="Group 645"/>
                <p:cNvGrpSpPr>
                  <a:grpSpLocks/>
                </p:cNvGrpSpPr>
                <p:nvPr/>
              </p:nvGrpSpPr>
              <p:grpSpPr bwMode="auto">
                <a:xfrm>
                  <a:off x="2062" y="3439"/>
                  <a:ext cx="83" cy="120"/>
                  <a:chOff x="2062" y="3439"/>
                  <a:chExt cx="83" cy="120"/>
                </a:xfrm>
              </p:grpSpPr>
              <p:grpSp>
                <p:nvGrpSpPr>
                  <p:cNvPr id="552582" name="Group 646"/>
                  <p:cNvGrpSpPr>
                    <a:grpSpLocks/>
                  </p:cNvGrpSpPr>
                  <p:nvPr/>
                </p:nvGrpSpPr>
                <p:grpSpPr bwMode="auto">
                  <a:xfrm>
                    <a:off x="2062" y="3439"/>
                    <a:ext cx="57" cy="120"/>
                    <a:chOff x="2062" y="3439"/>
                    <a:chExt cx="57" cy="120"/>
                  </a:xfrm>
                </p:grpSpPr>
                <p:sp>
                  <p:nvSpPr>
                    <p:cNvPr id="552583" name="Rectangle 6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2" y="3439"/>
                      <a:ext cx="25" cy="12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52584" name="Oval 6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3" y="3444"/>
                      <a:ext cx="36" cy="11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552585" name="Oval 649"/>
                  <p:cNvSpPr>
                    <a:spLocks noChangeArrowheads="1"/>
                  </p:cNvSpPr>
                  <p:nvPr/>
                </p:nvSpPr>
                <p:spPr bwMode="auto">
                  <a:xfrm>
                    <a:off x="2139" y="3488"/>
                    <a:ext cx="6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52586" name="Line 650"/>
                <p:cNvSpPr>
                  <a:spLocks noChangeShapeType="1"/>
                </p:cNvSpPr>
                <p:nvPr/>
              </p:nvSpPr>
              <p:spPr bwMode="auto">
                <a:xfrm>
                  <a:off x="2010" y="3463"/>
                  <a:ext cx="24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87" name="Line 651"/>
                <p:cNvSpPr>
                  <a:spLocks noChangeShapeType="1"/>
                </p:cNvSpPr>
                <p:nvPr/>
              </p:nvSpPr>
              <p:spPr bwMode="auto">
                <a:xfrm>
                  <a:off x="1855" y="3421"/>
                  <a:ext cx="24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88" name="Line 652"/>
                <p:cNvSpPr>
                  <a:spLocks noChangeShapeType="1"/>
                </p:cNvSpPr>
                <p:nvPr/>
              </p:nvSpPr>
              <p:spPr bwMode="auto">
                <a:xfrm>
                  <a:off x="2164" y="3505"/>
                  <a:ext cx="37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89" name="Line 653"/>
                <p:cNvSpPr>
                  <a:spLocks noChangeShapeType="1"/>
                </p:cNvSpPr>
                <p:nvPr/>
              </p:nvSpPr>
              <p:spPr bwMode="auto">
                <a:xfrm flipH="1">
                  <a:off x="1988" y="3543"/>
                  <a:ext cx="72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90" name="Line 654"/>
                <p:cNvSpPr>
                  <a:spLocks noChangeShapeType="1"/>
                </p:cNvSpPr>
                <p:nvPr/>
              </p:nvSpPr>
              <p:spPr bwMode="auto">
                <a:xfrm flipH="1">
                  <a:off x="1850" y="3486"/>
                  <a:ext cx="59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91" name="Line 655"/>
                <p:cNvSpPr>
                  <a:spLocks noChangeShapeType="1"/>
                </p:cNvSpPr>
                <p:nvPr/>
              </p:nvSpPr>
              <p:spPr bwMode="auto">
                <a:xfrm flipH="1">
                  <a:off x="1655" y="3384"/>
                  <a:ext cx="98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592" name="Line 656"/>
                <p:cNvSpPr>
                  <a:spLocks noChangeShapeType="1"/>
                </p:cNvSpPr>
                <p:nvPr/>
              </p:nvSpPr>
              <p:spPr bwMode="auto">
                <a:xfrm flipH="1">
                  <a:off x="1642" y="3468"/>
                  <a:ext cx="109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593" name="Group 657"/>
              <p:cNvGrpSpPr>
                <a:grpSpLocks/>
              </p:cNvGrpSpPr>
              <p:nvPr/>
            </p:nvGrpSpPr>
            <p:grpSpPr bwMode="auto">
              <a:xfrm>
                <a:off x="1635" y="3024"/>
                <a:ext cx="559" cy="199"/>
                <a:chOff x="1635" y="3024"/>
                <a:chExt cx="559" cy="199"/>
              </a:xfrm>
            </p:grpSpPr>
            <p:grpSp>
              <p:nvGrpSpPr>
                <p:cNvPr id="552594" name="Group 658"/>
                <p:cNvGrpSpPr>
                  <a:grpSpLocks/>
                </p:cNvGrpSpPr>
                <p:nvPr/>
              </p:nvGrpSpPr>
              <p:grpSpPr bwMode="auto">
                <a:xfrm>
                  <a:off x="1746" y="3024"/>
                  <a:ext cx="83" cy="120"/>
                  <a:chOff x="1746" y="3024"/>
                  <a:chExt cx="83" cy="120"/>
                </a:xfrm>
              </p:grpSpPr>
              <p:grpSp>
                <p:nvGrpSpPr>
                  <p:cNvPr id="552595" name="Group 659"/>
                  <p:cNvGrpSpPr>
                    <a:grpSpLocks/>
                  </p:cNvGrpSpPr>
                  <p:nvPr/>
                </p:nvGrpSpPr>
                <p:grpSpPr bwMode="auto">
                  <a:xfrm>
                    <a:off x="1746" y="3024"/>
                    <a:ext cx="57" cy="120"/>
                    <a:chOff x="1746" y="3024"/>
                    <a:chExt cx="57" cy="120"/>
                  </a:xfrm>
                </p:grpSpPr>
                <p:sp>
                  <p:nvSpPr>
                    <p:cNvPr id="552596" name="Rectangle 6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6" y="3024"/>
                      <a:ext cx="25" cy="12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52597" name="Oval 6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68" y="3029"/>
                      <a:ext cx="35" cy="11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552598" name="Oval 66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073"/>
                    <a:ext cx="5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552599" name="Group 663"/>
                <p:cNvGrpSpPr>
                  <a:grpSpLocks/>
                </p:cNvGrpSpPr>
                <p:nvPr/>
              </p:nvGrpSpPr>
              <p:grpSpPr bwMode="auto">
                <a:xfrm>
                  <a:off x="1901" y="3061"/>
                  <a:ext cx="83" cy="120"/>
                  <a:chOff x="1901" y="3061"/>
                  <a:chExt cx="83" cy="120"/>
                </a:xfrm>
              </p:grpSpPr>
              <p:grpSp>
                <p:nvGrpSpPr>
                  <p:cNvPr id="552600" name="Group 664"/>
                  <p:cNvGrpSpPr>
                    <a:grpSpLocks/>
                  </p:cNvGrpSpPr>
                  <p:nvPr/>
                </p:nvGrpSpPr>
                <p:grpSpPr bwMode="auto">
                  <a:xfrm>
                    <a:off x="1901" y="3061"/>
                    <a:ext cx="57" cy="120"/>
                    <a:chOff x="1901" y="3061"/>
                    <a:chExt cx="57" cy="120"/>
                  </a:xfrm>
                </p:grpSpPr>
                <p:sp>
                  <p:nvSpPr>
                    <p:cNvPr id="552601" name="Rectangle 6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1" y="3061"/>
                      <a:ext cx="25" cy="12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52602" name="Oval 6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2" y="3066"/>
                      <a:ext cx="36" cy="11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552603" name="Oval 667"/>
                  <p:cNvSpPr>
                    <a:spLocks noChangeArrowheads="1"/>
                  </p:cNvSpPr>
                  <p:nvPr/>
                </p:nvSpPr>
                <p:spPr bwMode="auto">
                  <a:xfrm>
                    <a:off x="1978" y="3110"/>
                    <a:ext cx="6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552604" name="Group 668"/>
                <p:cNvGrpSpPr>
                  <a:grpSpLocks/>
                </p:cNvGrpSpPr>
                <p:nvPr/>
              </p:nvGrpSpPr>
              <p:grpSpPr bwMode="auto">
                <a:xfrm>
                  <a:off x="2055" y="3103"/>
                  <a:ext cx="83" cy="120"/>
                  <a:chOff x="2055" y="3103"/>
                  <a:chExt cx="83" cy="120"/>
                </a:xfrm>
              </p:grpSpPr>
              <p:grpSp>
                <p:nvGrpSpPr>
                  <p:cNvPr id="552605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2055" y="3103"/>
                    <a:ext cx="57" cy="120"/>
                    <a:chOff x="2055" y="3103"/>
                    <a:chExt cx="57" cy="120"/>
                  </a:xfrm>
                </p:grpSpPr>
                <p:sp>
                  <p:nvSpPr>
                    <p:cNvPr id="552606" name="Rectangle 6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5" y="3103"/>
                      <a:ext cx="25" cy="12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52607" name="Oval 6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6" y="3108"/>
                      <a:ext cx="36" cy="11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508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/>
                      <a:endParaRPr lang="en-US" sz="135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552608" name="Oval 672"/>
                  <p:cNvSpPr>
                    <a:spLocks noChangeArrowheads="1"/>
                  </p:cNvSpPr>
                  <p:nvPr/>
                </p:nvSpPr>
                <p:spPr bwMode="auto">
                  <a:xfrm>
                    <a:off x="2132" y="3152"/>
                    <a:ext cx="6" cy="21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52609" name="Line 673"/>
                <p:cNvSpPr>
                  <a:spLocks noChangeShapeType="1"/>
                </p:cNvSpPr>
                <p:nvPr/>
              </p:nvSpPr>
              <p:spPr bwMode="auto">
                <a:xfrm>
                  <a:off x="2003" y="3127"/>
                  <a:ext cx="24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610" name="Line 674"/>
                <p:cNvSpPr>
                  <a:spLocks noChangeShapeType="1"/>
                </p:cNvSpPr>
                <p:nvPr/>
              </p:nvSpPr>
              <p:spPr bwMode="auto">
                <a:xfrm>
                  <a:off x="1848" y="3085"/>
                  <a:ext cx="24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611" name="Line 675"/>
                <p:cNvSpPr>
                  <a:spLocks noChangeShapeType="1"/>
                </p:cNvSpPr>
                <p:nvPr/>
              </p:nvSpPr>
              <p:spPr bwMode="auto">
                <a:xfrm>
                  <a:off x="2157" y="3169"/>
                  <a:ext cx="37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612" name="Line 676"/>
                <p:cNvSpPr>
                  <a:spLocks noChangeShapeType="1"/>
                </p:cNvSpPr>
                <p:nvPr/>
              </p:nvSpPr>
              <p:spPr bwMode="auto">
                <a:xfrm flipH="1">
                  <a:off x="1981" y="3207"/>
                  <a:ext cx="72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613" name="Line 677"/>
                <p:cNvSpPr>
                  <a:spLocks noChangeShapeType="1"/>
                </p:cNvSpPr>
                <p:nvPr/>
              </p:nvSpPr>
              <p:spPr bwMode="auto">
                <a:xfrm flipH="1">
                  <a:off x="1843" y="3150"/>
                  <a:ext cx="59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614" name="Line 678"/>
                <p:cNvSpPr>
                  <a:spLocks noChangeShapeType="1"/>
                </p:cNvSpPr>
                <p:nvPr/>
              </p:nvSpPr>
              <p:spPr bwMode="auto">
                <a:xfrm flipH="1">
                  <a:off x="1648" y="3048"/>
                  <a:ext cx="98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2615" name="Line 679"/>
                <p:cNvSpPr>
                  <a:spLocks noChangeShapeType="1"/>
                </p:cNvSpPr>
                <p:nvPr/>
              </p:nvSpPr>
              <p:spPr bwMode="auto">
                <a:xfrm flipH="1">
                  <a:off x="1635" y="3132"/>
                  <a:ext cx="109" cy="0"/>
                </a:xfrm>
                <a:prstGeom prst="line">
                  <a:avLst/>
                </a:prstGeom>
                <a:noFill/>
                <a:ln w="50800">
                  <a:solidFill>
                    <a:srgbClr val="618FFD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2616" name="Rectangle 680"/>
              <p:cNvSpPr>
                <a:spLocks noChangeArrowheads="1"/>
              </p:cNvSpPr>
              <p:nvPr/>
            </p:nvSpPr>
            <p:spPr bwMode="auto">
              <a:xfrm>
                <a:off x="1604" y="3587"/>
                <a:ext cx="446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defTabSz="685800"/>
                <a:r>
                  <a:rPr lang="en-US" sz="1350" b="1" dirty="0" err="1">
                    <a:solidFill>
                      <a:prstClr val="black"/>
                    </a:solidFill>
                    <a:latin typeface="Arial" panose="020B0604020202020204" pitchFamily="34" charset="0"/>
                  </a:rPr>
                  <a:t>clb</a:t>
                </a:r>
                <a:r>
                  <a:rPr lang="en-US" sz="1350" b="1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 2</a:t>
                </a:r>
              </a:p>
            </p:txBody>
          </p:sp>
        </p:grpSp>
      </p:grpSp>
      <p:grpSp>
        <p:nvGrpSpPr>
          <p:cNvPr id="552617" name="Group 681"/>
          <p:cNvGrpSpPr>
            <a:grpSpLocks/>
          </p:cNvGrpSpPr>
          <p:nvPr/>
        </p:nvGrpSpPr>
        <p:grpSpPr bwMode="auto">
          <a:xfrm>
            <a:off x="2058592" y="2343151"/>
            <a:ext cx="1197769" cy="1304926"/>
            <a:chOff x="769" y="1248"/>
            <a:chExt cx="1006" cy="1096"/>
          </a:xfrm>
        </p:grpSpPr>
        <p:sp>
          <p:nvSpPr>
            <p:cNvPr id="552618" name="Rectangle 682"/>
            <p:cNvSpPr>
              <a:spLocks noChangeArrowheads="1"/>
            </p:cNvSpPr>
            <p:nvPr/>
          </p:nvSpPr>
          <p:spPr bwMode="auto">
            <a:xfrm>
              <a:off x="769" y="1297"/>
              <a:ext cx="1006" cy="8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2619" name="Rectangle 683"/>
            <p:cNvSpPr>
              <a:spLocks noChangeArrowheads="1"/>
            </p:cNvSpPr>
            <p:nvPr/>
          </p:nvSpPr>
          <p:spPr bwMode="auto">
            <a:xfrm>
              <a:off x="816" y="1248"/>
              <a:ext cx="912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>
              <a:spAutoFit/>
            </a:bodyPr>
            <a:lstStyle/>
            <a:p>
              <a:pPr defTabSz="685800">
                <a:lnSpc>
                  <a:spcPct val="40000"/>
                </a:lnSpc>
                <a:spcBef>
                  <a:spcPct val="50000"/>
                </a:spcBef>
              </a:pPr>
              <a:endParaRPr lang="en-US" sz="1500" dirty="0">
                <a:solidFill>
                  <a:prstClr val="black"/>
                </a:solidFill>
              </a:endParaRPr>
            </a:p>
            <a:p>
              <a:pPr defTabSz="685800">
                <a:lnSpc>
                  <a:spcPct val="40000"/>
                </a:lnSpc>
                <a:spcBef>
                  <a:spcPct val="50000"/>
                </a:spcBef>
              </a:pPr>
              <a:r>
                <a:rPr lang="en-US" sz="1500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Always</a:t>
              </a:r>
            </a:p>
            <a:p>
              <a:pPr defTabSz="685800">
                <a:lnSpc>
                  <a:spcPct val="40000"/>
                </a:lnSpc>
                <a:spcBef>
                  <a:spcPct val="50000"/>
                </a:spcBef>
              </a:pPr>
              <a:r>
                <a:rPr lang="en-US" sz="1500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   inst1</a:t>
              </a:r>
            </a:p>
            <a:p>
              <a:pPr defTabSz="685800">
                <a:lnSpc>
                  <a:spcPct val="40000"/>
                </a:lnSpc>
                <a:spcBef>
                  <a:spcPct val="50000"/>
                </a:spcBef>
              </a:pPr>
              <a:r>
                <a:rPr lang="en-US" sz="1500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   inst2</a:t>
              </a:r>
            </a:p>
            <a:p>
              <a:pPr defTabSz="685800">
                <a:lnSpc>
                  <a:spcPct val="40000"/>
                </a:lnSpc>
                <a:spcBef>
                  <a:spcPct val="50000"/>
                </a:spcBef>
              </a:pPr>
              <a:r>
                <a:rPr lang="en-US" sz="1500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   inst3</a:t>
              </a:r>
            </a:p>
            <a:p>
              <a:pPr defTabSz="685800">
                <a:spcBef>
                  <a:spcPct val="50000"/>
                </a:spcBef>
              </a:pPr>
              <a:r>
                <a:rPr lang="en-US" sz="1350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     </a:t>
              </a:r>
            </a:p>
          </p:txBody>
        </p:sp>
      </p:grpSp>
      <p:grpSp>
        <p:nvGrpSpPr>
          <p:cNvPr id="552620" name="Group 684"/>
          <p:cNvGrpSpPr>
            <a:grpSpLocks/>
          </p:cNvGrpSpPr>
          <p:nvPr/>
        </p:nvGrpSpPr>
        <p:grpSpPr bwMode="auto">
          <a:xfrm>
            <a:off x="5020271" y="2511484"/>
            <a:ext cx="2113359" cy="685800"/>
            <a:chOff x="3505" y="1440"/>
            <a:chExt cx="1775" cy="576"/>
          </a:xfrm>
        </p:grpSpPr>
        <p:grpSp>
          <p:nvGrpSpPr>
            <p:cNvPr id="552621" name="Group 685"/>
            <p:cNvGrpSpPr>
              <a:grpSpLocks/>
            </p:cNvGrpSpPr>
            <p:nvPr/>
          </p:nvGrpSpPr>
          <p:grpSpPr bwMode="auto">
            <a:xfrm>
              <a:off x="3505" y="1440"/>
              <a:ext cx="1727" cy="288"/>
              <a:chOff x="3505" y="1440"/>
              <a:chExt cx="1727" cy="288"/>
            </a:xfrm>
          </p:grpSpPr>
          <p:grpSp>
            <p:nvGrpSpPr>
              <p:cNvPr id="552622" name="Group 686"/>
              <p:cNvGrpSpPr>
                <a:grpSpLocks/>
              </p:cNvGrpSpPr>
              <p:nvPr/>
            </p:nvGrpSpPr>
            <p:grpSpPr bwMode="auto">
              <a:xfrm>
                <a:off x="3789" y="1440"/>
                <a:ext cx="294" cy="179"/>
                <a:chOff x="3789" y="1440"/>
                <a:chExt cx="294" cy="179"/>
              </a:xfrm>
            </p:grpSpPr>
            <p:grpSp>
              <p:nvGrpSpPr>
                <p:cNvPr id="552623" name="Group 687"/>
                <p:cNvGrpSpPr>
                  <a:grpSpLocks/>
                </p:cNvGrpSpPr>
                <p:nvPr/>
              </p:nvGrpSpPr>
              <p:grpSpPr bwMode="auto">
                <a:xfrm>
                  <a:off x="3789" y="1440"/>
                  <a:ext cx="238" cy="179"/>
                  <a:chOff x="3789" y="1440"/>
                  <a:chExt cx="238" cy="179"/>
                </a:xfrm>
              </p:grpSpPr>
              <p:sp>
                <p:nvSpPr>
                  <p:cNvPr id="552624" name="Rectangle 688"/>
                  <p:cNvSpPr>
                    <a:spLocks noChangeArrowheads="1"/>
                  </p:cNvSpPr>
                  <p:nvPr/>
                </p:nvSpPr>
                <p:spPr bwMode="auto">
                  <a:xfrm>
                    <a:off x="3789" y="1440"/>
                    <a:ext cx="139" cy="179"/>
                  </a:xfrm>
                  <a:prstGeom prst="rect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52625" name="Oval 689"/>
                  <p:cNvSpPr>
                    <a:spLocks noChangeArrowheads="1"/>
                  </p:cNvSpPr>
                  <p:nvPr/>
                </p:nvSpPr>
                <p:spPr bwMode="auto">
                  <a:xfrm>
                    <a:off x="3855" y="1446"/>
                    <a:ext cx="172" cy="173"/>
                  </a:xfrm>
                  <a:prstGeom prst="ellipse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52626" name="Oval 690"/>
                <p:cNvSpPr>
                  <a:spLocks noChangeArrowheads="1"/>
                </p:cNvSpPr>
                <p:nvPr/>
              </p:nvSpPr>
              <p:spPr bwMode="auto">
                <a:xfrm>
                  <a:off x="4050" y="1513"/>
                  <a:ext cx="33" cy="32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627" name="Group 691"/>
              <p:cNvGrpSpPr>
                <a:grpSpLocks/>
              </p:cNvGrpSpPr>
              <p:nvPr/>
            </p:nvGrpSpPr>
            <p:grpSpPr bwMode="auto">
              <a:xfrm>
                <a:off x="4265" y="1491"/>
                <a:ext cx="295" cy="179"/>
                <a:chOff x="4265" y="1491"/>
                <a:chExt cx="295" cy="179"/>
              </a:xfrm>
            </p:grpSpPr>
            <p:grpSp>
              <p:nvGrpSpPr>
                <p:cNvPr id="552628" name="Group 692"/>
                <p:cNvGrpSpPr>
                  <a:grpSpLocks/>
                </p:cNvGrpSpPr>
                <p:nvPr/>
              </p:nvGrpSpPr>
              <p:grpSpPr bwMode="auto">
                <a:xfrm>
                  <a:off x="4265" y="1491"/>
                  <a:ext cx="239" cy="179"/>
                  <a:chOff x="4265" y="1491"/>
                  <a:chExt cx="239" cy="179"/>
                </a:xfrm>
              </p:grpSpPr>
              <p:sp>
                <p:nvSpPr>
                  <p:cNvPr id="552629" name="Rectangle 693"/>
                  <p:cNvSpPr>
                    <a:spLocks noChangeArrowheads="1"/>
                  </p:cNvSpPr>
                  <p:nvPr/>
                </p:nvSpPr>
                <p:spPr bwMode="auto">
                  <a:xfrm>
                    <a:off x="4265" y="1491"/>
                    <a:ext cx="139" cy="179"/>
                  </a:xfrm>
                  <a:prstGeom prst="rect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52630" name="Oval 694"/>
                  <p:cNvSpPr>
                    <a:spLocks noChangeArrowheads="1"/>
                  </p:cNvSpPr>
                  <p:nvPr/>
                </p:nvSpPr>
                <p:spPr bwMode="auto">
                  <a:xfrm>
                    <a:off x="4331" y="1497"/>
                    <a:ext cx="173" cy="173"/>
                  </a:xfrm>
                  <a:prstGeom prst="ellipse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52631" name="Oval 695"/>
                <p:cNvSpPr>
                  <a:spLocks noChangeArrowheads="1"/>
                </p:cNvSpPr>
                <p:nvPr/>
              </p:nvSpPr>
              <p:spPr bwMode="auto">
                <a:xfrm>
                  <a:off x="4527" y="1564"/>
                  <a:ext cx="33" cy="32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632" name="Group 696"/>
              <p:cNvGrpSpPr>
                <a:grpSpLocks/>
              </p:cNvGrpSpPr>
              <p:nvPr/>
            </p:nvGrpSpPr>
            <p:grpSpPr bwMode="auto">
              <a:xfrm>
                <a:off x="4742" y="1549"/>
                <a:ext cx="295" cy="179"/>
                <a:chOff x="4742" y="1549"/>
                <a:chExt cx="295" cy="179"/>
              </a:xfrm>
            </p:grpSpPr>
            <p:grpSp>
              <p:nvGrpSpPr>
                <p:cNvPr id="552633" name="Group 697"/>
                <p:cNvGrpSpPr>
                  <a:grpSpLocks/>
                </p:cNvGrpSpPr>
                <p:nvPr/>
              </p:nvGrpSpPr>
              <p:grpSpPr bwMode="auto">
                <a:xfrm>
                  <a:off x="4742" y="1549"/>
                  <a:ext cx="239" cy="179"/>
                  <a:chOff x="4742" y="1549"/>
                  <a:chExt cx="239" cy="179"/>
                </a:xfrm>
              </p:grpSpPr>
              <p:sp>
                <p:nvSpPr>
                  <p:cNvPr id="552634" name="Rectangle 698"/>
                  <p:cNvSpPr>
                    <a:spLocks noChangeArrowheads="1"/>
                  </p:cNvSpPr>
                  <p:nvPr/>
                </p:nvSpPr>
                <p:spPr bwMode="auto">
                  <a:xfrm>
                    <a:off x="4742" y="1549"/>
                    <a:ext cx="139" cy="179"/>
                  </a:xfrm>
                  <a:prstGeom prst="rect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52635" name="Oval 699"/>
                  <p:cNvSpPr>
                    <a:spLocks noChangeArrowheads="1"/>
                  </p:cNvSpPr>
                  <p:nvPr/>
                </p:nvSpPr>
                <p:spPr bwMode="auto">
                  <a:xfrm>
                    <a:off x="4808" y="1555"/>
                    <a:ext cx="173" cy="173"/>
                  </a:xfrm>
                  <a:prstGeom prst="ellipse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52636" name="Oval 700"/>
                <p:cNvSpPr>
                  <a:spLocks noChangeArrowheads="1"/>
                </p:cNvSpPr>
                <p:nvPr/>
              </p:nvSpPr>
              <p:spPr bwMode="auto">
                <a:xfrm>
                  <a:off x="5004" y="1622"/>
                  <a:ext cx="33" cy="32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2637" name="Line 701"/>
              <p:cNvSpPr>
                <a:spLocks noChangeShapeType="1"/>
              </p:cNvSpPr>
              <p:nvPr/>
            </p:nvSpPr>
            <p:spPr bwMode="auto">
              <a:xfrm>
                <a:off x="4578" y="1589"/>
                <a:ext cx="138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38" name="Line 702"/>
              <p:cNvSpPr>
                <a:spLocks noChangeShapeType="1"/>
              </p:cNvSpPr>
              <p:nvPr/>
            </p:nvSpPr>
            <p:spPr bwMode="auto">
              <a:xfrm>
                <a:off x="4101" y="1531"/>
                <a:ext cx="138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39" name="Line 703"/>
              <p:cNvSpPr>
                <a:spLocks noChangeShapeType="1"/>
              </p:cNvSpPr>
              <p:nvPr/>
            </p:nvSpPr>
            <p:spPr bwMode="auto">
              <a:xfrm>
                <a:off x="5054" y="1646"/>
                <a:ext cx="178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40" name="Line 704"/>
              <p:cNvSpPr>
                <a:spLocks noChangeShapeType="1"/>
              </p:cNvSpPr>
              <p:nvPr/>
            </p:nvSpPr>
            <p:spPr bwMode="auto">
              <a:xfrm flipH="1">
                <a:off x="4571" y="1698"/>
                <a:ext cx="164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41" name="Line 705"/>
              <p:cNvSpPr>
                <a:spLocks noChangeShapeType="1"/>
              </p:cNvSpPr>
              <p:nvPr/>
            </p:nvSpPr>
            <p:spPr bwMode="auto">
              <a:xfrm flipH="1">
                <a:off x="4147" y="1621"/>
                <a:ext cx="125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42" name="Line 706"/>
              <p:cNvSpPr>
                <a:spLocks noChangeShapeType="1"/>
              </p:cNvSpPr>
              <p:nvPr/>
            </p:nvSpPr>
            <p:spPr bwMode="auto">
              <a:xfrm flipH="1">
                <a:off x="3545" y="1480"/>
                <a:ext cx="244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43" name="Line 707"/>
              <p:cNvSpPr>
                <a:spLocks noChangeShapeType="1"/>
              </p:cNvSpPr>
              <p:nvPr/>
            </p:nvSpPr>
            <p:spPr bwMode="auto">
              <a:xfrm flipH="1">
                <a:off x="3505" y="1595"/>
                <a:ext cx="277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2644" name="Group 708"/>
            <p:cNvGrpSpPr>
              <a:grpSpLocks/>
            </p:cNvGrpSpPr>
            <p:nvPr/>
          </p:nvGrpSpPr>
          <p:grpSpPr bwMode="auto">
            <a:xfrm>
              <a:off x="3553" y="1728"/>
              <a:ext cx="1727" cy="288"/>
              <a:chOff x="3553" y="1728"/>
              <a:chExt cx="1727" cy="288"/>
            </a:xfrm>
          </p:grpSpPr>
          <p:grpSp>
            <p:nvGrpSpPr>
              <p:cNvPr id="552645" name="Group 709"/>
              <p:cNvGrpSpPr>
                <a:grpSpLocks/>
              </p:cNvGrpSpPr>
              <p:nvPr/>
            </p:nvGrpSpPr>
            <p:grpSpPr bwMode="auto">
              <a:xfrm>
                <a:off x="3837" y="1728"/>
                <a:ext cx="294" cy="179"/>
                <a:chOff x="3837" y="1728"/>
                <a:chExt cx="294" cy="179"/>
              </a:xfrm>
            </p:grpSpPr>
            <p:grpSp>
              <p:nvGrpSpPr>
                <p:cNvPr id="552646" name="Group 710"/>
                <p:cNvGrpSpPr>
                  <a:grpSpLocks/>
                </p:cNvGrpSpPr>
                <p:nvPr/>
              </p:nvGrpSpPr>
              <p:grpSpPr bwMode="auto">
                <a:xfrm>
                  <a:off x="3837" y="1728"/>
                  <a:ext cx="238" cy="179"/>
                  <a:chOff x="3837" y="1728"/>
                  <a:chExt cx="238" cy="179"/>
                </a:xfrm>
              </p:grpSpPr>
              <p:sp>
                <p:nvSpPr>
                  <p:cNvPr id="552647" name="Rectangle 711"/>
                  <p:cNvSpPr>
                    <a:spLocks noChangeArrowheads="1"/>
                  </p:cNvSpPr>
                  <p:nvPr/>
                </p:nvSpPr>
                <p:spPr bwMode="auto">
                  <a:xfrm>
                    <a:off x="3837" y="1728"/>
                    <a:ext cx="139" cy="179"/>
                  </a:xfrm>
                  <a:prstGeom prst="rect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52648" name="Oval 712"/>
                  <p:cNvSpPr>
                    <a:spLocks noChangeArrowheads="1"/>
                  </p:cNvSpPr>
                  <p:nvPr/>
                </p:nvSpPr>
                <p:spPr bwMode="auto">
                  <a:xfrm>
                    <a:off x="3903" y="1734"/>
                    <a:ext cx="172" cy="173"/>
                  </a:xfrm>
                  <a:prstGeom prst="ellipse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52649" name="Oval 713"/>
                <p:cNvSpPr>
                  <a:spLocks noChangeArrowheads="1"/>
                </p:cNvSpPr>
                <p:nvPr/>
              </p:nvSpPr>
              <p:spPr bwMode="auto">
                <a:xfrm>
                  <a:off x="4098" y="1801"/>
                  <a:ext cx="33" cy="32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650" name="Group 714"/>
              <p:cNvGrpSpPr>
                <a:grpSpLocks/>
              </p:cNvGrpSpPr>
              <p:nvPr/>
            </p:nvGrpSpPr>
            <p:grpSpPr bwMode="auto">
              <a:xfrm>
                <a:off x="4313" y="1779"/>
                <a:ext cx="295" cy="179"/>
                <a:chOff x="4313" y="1779"/>
                <a:chExt cx="295" cy="179"/>
              </a:xfrm>
            </p:grpSpPr>
            <p:grpSp>
              <p:nvGrpSpPr>
                <p:cNvPr id="552651" name="Group 715"/>
                <p:cNvGrpSpPr>
                  <a:grpSpLocks/>
                </p:cNvGrpSpPr>
                <p:nvPr/>
              </p:nvGrpSpPr>
              <p:grpSpPr bwMode="auto">
                <a:xfrm>
                  <a:off x="4313" y="1779"/>
                  <a:ext cx="239" cy="179"/>
                  <a:chOff x="4313" y="1779"/>
                  <a:chExt cx="239" cy="179"/>
                </a:xfrm>
              </p:grpSpPr>
              <p:sp>
                <p:nvSpPr>
                  <p:cNvPr id="552652" name="Rectangle 716"/>
                  <p:cNvSpPr>
                    <a:spLocks noChangeArrowheads="1"/>
                  </p:cNvSpPr>
                  <p:nvPr/>
                </p:nvSpPr>
                <p:spPr bwMode="auto">
                  <a:xfrm>
                    <a:off x="4313" y="1779"/>
                    <a:ext cx="139" cy="179"/>
                  </a:xfrm>
                  <a:prstGeom prst="rect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52653" name="Oval 717"/>
                  <p:cNvSpPr>
                    <a:spLocks noChangeArrowheads="1"/>
                  </p:cNvSpPr>
                  <p:nvPr/>
                </p:nvSpPr>
                <p:spPr bwMode="auto">
                  <a:xfrm>
                    <a:off x="4379" y="1785"/>
                    <a:ext cx="173" cy="173"/>
                  </a:xfrm>
                  <a:prstGeom prst="ellipse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52654" name="Oval 718"/>
                <p:cNvSpPr>
                  <a:spLocks noChangeArrowheads="1"/>
                </p:cNvSpPr>
                <p:nvPr/>
              </p:nvSpPr>
              <p:spPr bwMode="auto">
                <a:xfrm>
                  <a:off x="4575" y="1852"/>
                  <a:ext cx="33" cy="32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52655" name="Group 719"/>
              <p:cNvGrpSpPr>
                <a:grpSpLocks/>
              </p:cNvGrpSpPr>
              <p:nvPr/>
            </p:nvGrpSpPr>
            <p:grpSpPr bwMode="auto">
              <a:xfrm>
                <a:off x="4790" y="1837"/>
                <a:ext cx="295" cy="179"/>
                <a:chOff x="4790" y="1837"/>
                <a:chExt cx="295" cy="179"/>
              </a:xfrm>
            </p:grpSpPr>
            <p:grpSp>
              <p:nvGrpSpPr>
                <p:cNvPr id="552656" name="Group 720"/>
                <p:cNvGrpSpPr>
                  <a:grpSpLocks/>
                </p:cNvGrpSpPr>
                <p:nvPr/>
              </p:nvGrpSpPr>
              <p:grpSpPr bwMode="auto">
                <a:xfrm>
                  <a:off x="4790" y="1837"/>
                  <a:ext cx="239" cy="179"/>
                  <a:chOff x="4790" y="1837"/>
                  <a:chExt cx="239" cy="179"/>
                </a:xfrm>
              </p:grpSpPr>
              <p:sp>
                <p:nvSpPr>
                  <p:cNvPr id="552657" name="Rectangle 721"/>
                  <p:cNvSpPr>
                    <a:spLocks noChangeArrowheads="1"/>
                  </p:cNvSpPr>
                  <p:nvPr/>
                </p:nvSpPr>
                <p:spPr bwMode="auto">
                  <a:xfrm>
                    <a:off x="4790" y="1837"/>
                    <a:ext cx="139" cy="179"/>
                  </a:xfrm>
                  <a:prstGeom prst="rect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52658" name="Oval 722"/>
                  <p:cNvSpPr>
                    <a:spLocks noChangeArrowheads="1"/>
                  </p:cNvSpPr>
                  <p:nvPr/>
                </p:nvSpPr>
                <p:spPr bwMode="auto">
                  <a:xfrm>
                    <a:off x="4856" y="1843"/>
                    <a:ext cx="173" cy="173"/>
                  </a:xfrm>
                  <a:prstGeom prst="ellipse">
                    <a:avLst/>
                  </a:prstGeom>
                  <a:solidFill>
                    <a:schemeClr val="bg2"/>
                  </a:solidFill>
                  <a:ln w="508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/>
                    <a:endParaRPr 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52659" name="Oval 723"/>
                <p:cNvSpPr>
                  <a:spLocks noChangeArrowheads="1"/>
                </p:cNvSpPr>
                <p:nvPr/>
              </p:nvSpPr>
              <p:spPr bwMode="auto">
                <a:xfrm>
                  <a:off x="5052" y="1910"/>
                  <a:ext cx="33" cy="32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2660" name="Line 724"/>
              <p:cNvSpPr>
                <a:spLocks noChangeShapeType="1"/>
              </p:cNvSpPr>
              <p:nvPr/>
            </p:nvSpPr>
            <p:spPr bwMode="auto">
              <a:xfrm>
                <a:off x="4626" y="1877"/>
                <a:ext cx="138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61" name="Line 725"/>
              <p:cNvSpPr>
                <a:spLocks noChangeShapeType="1"/>
              </p:cNvSpPr>
              <p:nvPr/>
            </p:nvSpPr>
            <p:spPr bwMode="auto">
              <a:xfrm>
                <a:off x="4149" y="1819"/>
                <a:ext cx="138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62" name="Line 726"/>
              <p:cNvSpPr>
                <a:spLocks noChangeShapeType="1"/>
              </p:cNvSpPr>
              <p:nvPr/>
            </p:nvSpPr>
            <p:spPr bwMode="auto">
              <a:xfrm>
                <a:off x="5102" y="1934"/>
                <a:ext cx="178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63" name="Line 727"/>
              <p:cNvSpPr>
                <a:spLocks noChangeShapeType="1"/>
              </p:cNvSpPr>
              <p:nvPr/>
            </p:nvSpPr>
            <p:spPr bwMode="auto">
              <a:xfrm flipH="1">
                <a:off x="4619" y="1986"/>
                <a:ext cx="164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64" name="Line 728"/>
              <p:cNvSpPr>
                <a:spLocks noChangeShapeType="1"/>
              </p:cNvSpPr>
              <p:nvPr/>
            </p:nvSpPr>
            <p:spPr bwMode="auto">
              <a:xfrm flipH="1">
                <a:off x="4195" y="1909"/>
                <a:ext cx="125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65" name="Line 729"/>
              <p:cNvSpPr>
                <a:spLocks noChangeShapeType="1"/>
              </p:cNvSpPr>
              <p:nvPr/>
            </p:nvSpPr>
            <p:spPr bwMode="auto">
              <a:xfrm flipH="1">
                <a:off x="3593" y="1768"/>
                <a:ext cx="244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552666" name="Line 730"/>
              <p:cNvSpPr>
                <a:spLocks noChangeShapeType="1"/>
              </p:cNvSpPr>
              <p:nvPr/>
            </p:nvSpPr>
            <p:spPr bwMode="auto">
              <a:xfrm flipH="1">
                <a:off x="3553" y="1883"/>
                <a:ext cx="277" cy="0"/>
              </a:xfrm>
              <a:prstGeom prst="line">
                <a:avLst/>
              </a:prstGeom>
              <a:noFill/>
              <a:ln w="50800">
                <a:solidFill>
                  <a:srgbClr val="618FF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2667" name="Rectangle 731"/>
          <p:cNvSpPr>
            <a:spLocks noGrp="1" noChangeArrowheads="1"/>
          </p:cNvSpPr>
          <p:nvPr>
            <p:ph type="title"/>
          </p:nvPr>
        </p:nvSpPr>
        <p:spPr>
          <a:xfrm>
            <a:off x="34505" y="1042394"/>
            <a:ext cx="6447501" cy="990600"/>
          </a:xfrm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sz="4050" dirty="0"/>
              <a:t>Modern Project Methodology</a:t>
            </a:r>
          </a:p>
        </p:txBody>
      </p:sp>
      <p:grpSp>
        <p:nvGrpSpPr>
          <p:cNvPr id="552668" name="Group 732"/>
          <p:cNvGrpSpPr>
            <a:grpSpLocks/>
          </p:cNvGrpSpPr>
          <p:nvPr/>
        </p:nvGrpSpPr>
        <p:grpSpPr bwMode="auto">
          <a:xfrm>
            <a:off x="3761186" y="3509964"/>
            <a:ext cx="1426369" cy="626269"/>
            <a:chOff x="2199" y="2228"/>
            <a:chExt cx="1198" cy="526"/>
          </a:xfrm>
        </p:grpSpPr>
        <p:sp>
          <p:nvSpPr>
            <p:cNvPr id="552669" name="AutoShape 733"/>
            <p:cNvSpPr>
              <a:spLocks noChangeArrowheads="1"/>
            </p:cNvSpPr>
            <p:nvPr/>
          </p:nvSpPr>
          <p:spPr bwMode="auto">
            <a:xfrm rot="19440000">
              <a:off x="2199" y="2228"/>
              <a:ext cx="1198" cy="526"/>
            </a:xfrm>
            <a:prstGeom prst="leftArrow">
              <a:avLst>
                <a:gd name="adj1" fmla="val 50000"/>
                <a:gd name="adj2" fmla="val 56918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552670" name="Rectangle 734"/>
            <p:cNvSpPr>
              <a:spLocks noChangeArrowheads="1"/>
            </p:cNvSpPr>
            <p:nvPr/>
          </p:nvSpPr>
          <p:spPr bwMode="auto">
            <a:xfrm rot="19320000">
              <a:off x="2331" y="2437"/>
              <a:ext cx="7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defTabSz="685800"/>
              <a:r>
                <a:rPr 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mapping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Sequential Primitive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Primitive dff( q, clk, data);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output q; reg q;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input clk, data;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table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// clk data q   new-q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(01)   0  : ? :    0;		</a:t>
            </a:r>
            <a:r>
              <a:rPr lang="en-US" altLang="en-US">
                <a:solidFill>
                  <a:schemeClr val="tx2"/>
                </a:solidFill>
              </a:rPr>
              <a:t>// Latch a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(01)   1  : ? :    1;		</a:t>
            </a:r>
            <a:r>
              <a:rPr lang="en-US" altLang="en-US">
                <a:solidFill>
                  <a:schemeClr val="tx2"/>
                </a:solidFill>
              </a:rPr>
              <a:t>// Latch a 1</a:t>
            </a: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(0x)   1  : 1 :    1;		</a:t>
            </a:r>
            <a:r>
              <a:rPr lang="en-US" altLang="en-US">
                <a:solidFill>
                  <a:schemeClr val="tx2"/>
                </a:solidFill>
              </a:rPr>
              <a:t>// Hold when d and q both 1</a:t>
            </a: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(0x)   0  : 0 :    0;		</a:t>
            </a:r>
            <a:r>
              <a:rPr lang="en-US" altLang="en-US">
                <a:solidFill>
                  <a:schemeClr val="tx2"/>
                </a:solidFill>
              </a:rPr>
              <a:t>// Hold when d and q both 0</a:t>
            </a: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(?0)   ?  : ? :    -;		</a:t>
            </a:r>
            <a:r>
              <a:rPr lang="en-US" altLang="en-US">
                <a:solidFill>
                  <a:schemeClr val="tx2"/>
                </a:solidFill>
              </a:rPr>
              <a:t>// Hold when clk falls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?    (??) : ? :    -;		</a:t>
            </a:r>
            <a:r>
              <a:rPr lang="en-US" altLang="en-US">
                <a:solidFill>
                  <a:schemeClr val="tx2"/>
                </a:solidFill>
              </a:rPr>
              <a:t>// Hold when clk stable</a:t>
            </a: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endtable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endprimitive</a:t>
            </a:r>
          </a:p>
        </p:txBody>
      </p:sp>
    </p:spTree>
    <p:extLst>
      <p:ext uri="{BB962C8B-B14F-4D97-AF65-F5344CB8AC3E}">
        <p14:creationId xmlns:p14="http://schemas.microsoft.com/office/powerpoint/2010/main" val="10216921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Continuous Assignment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Another way to describe combinational function</a:t>
            </a:r>
          </a:p>
          <a:p>
            <a:r>
              <a:rPr lang="en-US" altLang="en-US"/>
              <a:t>Convenient for logical or datapath specifications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wire [8:0] sum;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wire [7:0] a,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wire carryin;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assign sum = a + b + carryin;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2819400" y="3124200"/>
            <a:ext cx="137160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191000" y="2895600"/>
            <a:ext cx="28956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Define bus widths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4800600" y="4648200"/>
            <a:ext cx="106680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867400" y="3886200"/>
            <a:ext cx="2895600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Continuous assignment: permanently sets the value of sum to be a+b+carryin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Recomputed when a, b, or carryin changes</a:t>
            </a:r>
          </a:p>
        </p:txBody>
      </p:sp>
    </p:spTree>
    <p:extLst>
      <p:ext uri="{BB962C8B-B14F-4D97-AF65-F5344CB8AC3E}">
        <p14:creationId xmlns:p14="http://schemas.microsoft.com/office/powerpoint/2010/main" val="21948143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Behavioral Modeling</a:t>
            </a:r>
          </a:p>
        </p:txBody>
      </p:sp>
    </p:spTree>
    <p:extLst>
      <p:ext uri="{BB962C8B-B14F-4D97-AF65-F5344CB8AC3E}">
        <p14:creationId xmlns:p14="http://schemas.microsoft.com/office/powerpoint/2010/main" val="32555773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and Always Blocks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components for behavioral modeling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1000" y="2039938"/>
            <a:ext cx="44196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initial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  begin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    … imperative statements …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  end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EFFFFD"/>
              </a:solidFill>
            </a:endParaRP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Runs when simulation starts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Terminates when control reaches the end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Good for providing stimulus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EFFFFD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572000" y="2039938"/>
            <a:ext cx="4419600" cy="45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always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  begin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    … imperative statements …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  end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EFFFFD"/>
              </a:solidFill>
            </a:endParaRP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Runs when simulation starts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Restarts when control reaches the end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Good for modeling/specifying hardware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EFF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8426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and Always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Run until they encounter a delay</a:t>
            </a:r>
          </a:p>
          <a:p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initial begin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#10 a = 1; b =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#10 a = 0; b =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end</a:t>
            </a:r>
          </a:p>
          <a:p>
            <a:endParaRPr lang="en-US" altLang="en-US"/>
          </a:p>
          <a:p>
            <a:r>
              <a:rPr lang="en-US" altLang="en-US"/>
              <a:t>or a wait for an event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@(posedge clk) q = 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begin wait(i); a = 0; wait(~i); a = 1; end</a:t>
            </a:r>
          </a:p>
        </p:txBody>
      </p:sp>
    </p:spTree>
    <p:extLst>
      <p:ext uri="{BB962C8B-B14F-4D97-AF65-F5344CB8AC3E}">
        <p14:creationId xmlns:p14="http://schemas.microsoft.com/office/powerpoint/2010/main" val="314427770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Procedural Assignment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US" altLang="en-US"/>
              <a:t>Inside an initial or always block:</a:t>
            </a:r>
          </a:p>
          <a:p>
            <a:pPr>
              <a:lnSpc>
                <a:spcPct val="83000"/>
              </a:lnSpc>
            </a:pPr>
            <a:endParaRPr lang="en-US" altLang="en-US"/>
          </a:p>
          <a:p>
            <a:pPr>
              <a:lnSpc>
                <a:spcPct val="83000"/>
              </a:lnSpc>
              <a:buFont typeface="Wingdings" panose="05000000000000000000" pitchFamily="2" charset="2"/>
              <a:buNone/>
            </a:pPr>
            <a:r>
              <a:rPr lang="en-US" altLang="en-US"/>
              <a:t>sum = a + b + cin;</a:t>
            </a:r>
          </a:p>
          <a:p>
            <a:pPr>
              <a:lnSpc>
                <a:spcPct val="83000"/>
              </a:lnSpc>
            </a:pPr>
            <a:endParaRPr lang="en-US" altLang="en-US"/>
          </a:p>
          <a:p>
            <a:pPr>
              <a:lnSpc>
                <a:spcPct val="83000"/>
              </a:lnSpc>
            </a:pPr>
            <a:r>
              <a:rPr lang="en-US" altLang="en-US"/>
              <a:t>Just like in C: RHS evaluated and assigned to LHS before next statement executes</a:t>
            </a:r>
          </a:p>
          <a:p>
            <a:pPr>
              <a:lnSpc>
                <a:spcPct val="83000"/>
              </a:lnSpc>
            </a:pPr>
            <a:endParaRPr lang="en-US" altLang="en-US"/>
          </a:p>
          <a:p>
            <a:pPr>
              <a:lnSpc>
                <a:spcPct val="83000"/>
              </a:lnSpc>
            </a:pPr>
            <a:r>
              <a:rPr lang="en-US" altLang="en-US"/>
              <a:t>RHS may contain wires and regs</a:t>
            </a:r>
          </a:p>
          <a:p>
            <a:pPr lvl="1">
              <a:lnSpc>
                <a:spcPct val="78000"/>
              </a:lnSpc>
            </a:pPr>
            <a:r>
              <a:rPr lang="en-US" altLang="en-US"/>
              <a:t>Two possible sources for data</a:t>
            </a:r>
          </a:p>
          <a:p>
            <a:pPr>
              <a:lnSpc>
                <a:spcPct val="83000"/>
              </a:lnSpc>
            </a:pPr>
            <a:r>
              <a:rPr lang="en-US" altLang="en-US"/>
              <a:t>LHS must be a reg</a:t>
            </a:r>
          </a:p>
          <a:p>
            <a:pPr lvl="1">
              <a:lnSpc>
                <a:spcPct val="78000"/>
              </a:lnSpc>
            </a:pPr>
            <a:r>
              <a:rPr lang="en-US" altLang="en-US"/>
              <a:t>Primitives or cont. assignment may set wire values</a:t>
            </a:r>
          </a:p>
        </p:txBody>
      </p:sp>
    </p:spTree>
    <p:extLst>
      <p:ext uri="{BB962C8B-B14F-4D97-AF65-F5344CB8AC3E}">
        <p14:creationId xmlns:p14="http://schemas.microsoft.com/office/powerpoint/2010/main" val="9709049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Imperative Statements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if (select == 1)	y =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else			y = b;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case (op)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2’b00: y = a +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2’b01: y = a –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2’b10: y = a ^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default: y = ‘hxxxx;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endcase</a:t>
            </a:r>
          </a:p>
        </p:txBody>
      </p:sp>
    </p:spTree>
    <p:extLst>
      <p:ext uri="{BB962C8B-B14F-4D97-AF65-F5344CB8AC3E}">
        <p14:creationId xmlns:p14="http://schemas.microsoft.com/office/powerpoint/2010/main" val="94737712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Loops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increasing sequence of values on an output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reg [3:0] i, output;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for ( i = 0 ; i &lt;= 15 ; i = i + 1 ) 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output = i;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#10;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0168687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 Loops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increasing sequence of values on an output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reg [3:0] i, output;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while (I &lt;= 15) 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output = i;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#10 i = i + 1;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3900375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A Flip-Flop With Always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Very basic: an edge-sensitive flip-flop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reg q;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@(posedge clk)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q = d;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q = d assignment runs when clock rises: exactly the behavior you expect</a:t>
            </a:r>
          </a:p>
        </p:txBody>
      </p:sp>
    </p:spTree>
    <p:extLst>
      <p:ext uri="{BB962C8B-B14F-4D97-AF65-F5344CB8AC3E}">
        <p14:creationId xmlns:p14="http://schemas.microsoft.com/office/powerpoint/2010/main" val="11374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 of design description</a:t>
            </a: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1714500" y="2400300"/>
            <a:ext cx="2514600" cy="342900"/>
          </a:xfrm>
          <a:prstGeom prst="rect">
            <a:avLst/>
          </a:prstGeom>
          <a:solidFill>
            <a:srgbClr val="0000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500" dirty="0">
                <a:solidFill>
                  <a:srgbClr val="FFFFFF"/>
                </a:solidFill>
                <a:latin typeface="Arial" panose="020B0604020202020204" pitchFamily="34" charset="0"/>
              </a:rPr>
              <a:t>Algorithmic level</a:t>
            </a:r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714500" y="2914650"/>
            <a:ext cx="2514600" cy="342900"/>
          </a:xfrm>
          <a:prstGeom prst="rect">
            <a:avLst/>
          </a:prstGeom>
          <a:solidFill>
            <a:srgbClr val="0000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500" dirty="0">
                <a:solidFill>
                  <a:srgbClr val="FFFFFF"/>
                </a:solidFill>
                <a:latin typeface="Arial" panose="020B0604020202020204" pitchFamily="34" charset="0"/>
              </a:rPr>
              <a:t>Register Transfer Level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1714500" y="3486150"/>
            <a:ext cx="2514600" cy="342900"/>
          </a:xfrm>
          <a:prstGeom prst="rect">
            <a:avLst/>
          </a:prstGeom>
          <a:solidFill>
            <a:srgbClr val="0000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500">
                <a:solidFill>
                  <a:srgbClr val="FFFFFF"/>
                </a:solidFill>
                <a:latin typeface="Arial" panose="020B0604020202020204" pitchFamily="34" charset="0"/>
              </a:rPr>
              <a:t>Logic (gate) level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1714500" y="4057650"/>
            <a:ext cx="2514600" cy="342900"/>
          </a:xfrm>
          <a:prstGeom prst="rect">
            <a:avLst/>
          </a:prstGeom>
          <a:solidFill>
            <a:srgbClr val="0000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500">
                <a:solidFill>
                  <a:srgbClr val="FFFFFF"/>
                </a:solidFill>
                <a:latin typeface="Arial" panose="020B0604020202020204" pitchFamily="34" charset="0"/>
              </a:rPr>
              <a:t>Circuit (transistor) level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1714500" y="4572000"/>
            <a:ext cx="2514600" cy="342900"/>
          </a:xfrm>
          <a:prstGeom prst="rect">
            <a:avLst/>
          </a:prstGeom>
          <a:solidFill>
            <a:srgbClr val="0000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500">
                <a:solidFill>
                  <a:srgbClr val="FFFFFF"/>
                </a:solidFill>
                <a:latin typeface="Arial" panose="020B0604020202020204" pitchFamily="34" charset="0"/>
              </a:rPr>
              <a:t>Physical (layout) level</a:t>
            </a: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971800" y="2743200"/>
            <a:ext cx="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2971800" y="325755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2971800" y="382905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2971800" y="4400550"/>
            <a:ext cx="0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H="1">
            <a:off x="4229100" y="3086100"/>
            <a:ext cx="857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4212402" y="2743201"/>
            <a:ext cx="304615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kumimoji="1" lang="en-US" altLang="en-US" sz="1800" dirty="0">
                <a:latin typeface="Arial" panose="020B0604020202020204" pitchFamily="34" charset="0"/>
              </a:rPr>
              <a:t>Level of description 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kumimoji="1" lang="en-US" altLang="en-US" sz="1800" dirty="0">
                <a:latin typeface="Arial" panose="020B0604020202020204" pitchFamily="34" charset="0"/>
              </a:rPr>
              <a:t>most suitable for synthesis</a:t>
            </a:r>
            <a:endParaRPr kumimoji="1" lang="pl-PL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Blocking vs. Nonblocking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Verilog has two types of procedural assignment</a:t>
            </a:r>
          </a:p>
          <a:p>
            <a:endParaRPr lang="en-US" altLang="en-US"/>
          </a:p>
          <a:p>
            <a:r>
              <a:rPr lang="en-US" altLang="en-US"/>
              <a:t>Fundamental problem:</a:t>
            </a:r>
          </a:p>
          <a:p>
            <a:pPr lvl="1"/>
            <a:r>
              <a:rPr lang="en-US" altLang="en-US"/>
              <a:t>In a synchronous system, all flip-flops sample simultaneously</a:t>
            </a:r>
          </a:p>
          <a:p>
            <a:pPr lvl="1"/>
            <a:r>
              <a:rPr lang="en-US" altLang="en-US"/>
              <a:t>In Verilog, always @(posedge clk) blocks run in some undefined sequence</a:t>
            </a:r>
          </a:p>
        </p:txBody>
      </p:sp>
    </p:spTree>
    <p:extLst>
      <p:ext uri="{BB962C8B-B14F-4D97-AF65-F5344CB8AC3E}">
        <p14:creationId xmlns:p14="http://schemas.microsoft.com/office/powerpoint/2010/main" val="128656422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Flawed Shift Register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doesn’t work as you’d expect: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reg d1, d2, d3, d4;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@(posedge clk) d2 = d1;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@(posedge clk) d3 = d2;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@(posedge clk) d4 = d3;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These run in some order, but you don’t know which</a:t>
            </a:r>
          </a:p>
        </p:txBody>
      </p:sp>
    </p:spTree>
    <p:extLst>
      <p:ext uri="{BB962C8B-B14F-4D97-AF65-F5344CB8AC3E}">
        <p14:creationId xmlns:p14="http://schemas.microsoft.com/office/powerpoint/2010/main" val="395098477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Non-blocking Assignments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version does work: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reg d1, d2, d3, d4;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@(posedge clk) d2 &lt;= d1;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@(posedge clk) d3 &lt;= d2;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@(posedge clk) d4 &lt;= d3;</a:t>
            </a: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>
            <a:off x="5181600" y="1676400"/>
            <a:ext cx="838200" cy="1524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019800" y="1066800"/>
            <a:ext cx="2895600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Nonblocking rule: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RHS evaluated when assignment runs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 flipV="1">
            <a:off x="4191000" y="4648200"/>
            <a:ext cx="76200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257800" y="4876800"/>
            <a:ext cx="3200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LHS updated only after all events for the current instant have run</a:t>
            </a:r>
          </a:p>
        </p:txBody>
      </p:sp>
    </p:spTree>
    <p:extLst>
      <p:ext uri="{BB962C8B-B14F-4D97-AF65-F5344CB8AC3E}">
        <p14:creationId xmlns:p14="http://schemas.microsoft.com/office/powerpoint/2010/main" val="8235484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Nonblocking Can Behave Oddly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sequence of nonblocking assignments don’t communicate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2238375"/>
            <a:ext cx="33528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a = 1;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b = a;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c = b;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200" smtClean="0">
              <a:solidFill>
                <a:srgbClr val="EFFFFD"/>
              </a:solidFill>
            </a:endParaRP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Blocking assignment: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a = b = c = 1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419600" y="2209800"/>
            <a:ext cx="38862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a &lt;= 1;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b &lt;= a;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c &lt;= b;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200" smtClean="0">
              <a:solidFill>
                <a:srgbClr val="EFFFFD"/>
              </a:solidFill>
            </a:endParaRP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Nonblocking assignment: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a = 1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b = old value of a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c = old value of b</a:t>
            </a:r>
          </a:p>
        </p:txBody>
      </p:sp>
    </p:spTree>
    <p:extLst>
      <p:ext uri="{BB962C8B-B14F-4D97-AF65-F5344CB8AC3E}">
        <p14:creationId xmlns:p14="http://schemas.microsoft.com/office/powerpoint/2010/main" val="391385283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Nonblocking Looks Like Latches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RHS of nonblocking taken from latches</a:t>
            </a:r>
          </a:p>
          <a:p>
            <a:r>
              <a:rPr lang="en-US" altLang="en-US"/>
              <a:t>RHS of blocking taken from wires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114300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a = 1;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b = a;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c = b;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914400" y="4343400"/>
            <a:ext cx="114300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a &lt;= 1;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b &lt;= a;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c &lt;= b;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 rot="5400000">
            <a:off x="3543300" y="2781300"/>
            <a:ext cx="457200" cy="5334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 rot="5400000">
            <a:off x="4533900" y="2781300"/>
            <a:ext cx="457200" cy="5334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 rot="5400000">
            <a:off x="5524500" y="2781300"/>
            <a:ext cx="457200" cy="5334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038600" y="3048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5029200" y="3048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276600" y="3048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6019800" y="3048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971800" y="2900363"/>
            <a:ext cx="3048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1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114800" y="2590800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a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029200" y="2590800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b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6019800" y="2590800"/>
            <a:ext cx="4572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c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2438400" y="2362200"/>
            <a:ext cx="381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4800" smtClean="0">
                <a:solidFill>
                  <a:srgbClr val="EFFFFD"/>
                </a:solidFill>
              </a:rPr>
              <a:t>“</a:t>
            </a: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6477000" y="2438400"/>
            <a:ext cx="3873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4800" smtClean="0">
                <a:solidFill>
                  <a:srgbClr val="EFFFFD"/>
                </a:solidFill>
              </a:rPr>
              <a:t>”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4191000" y="3962400"/>
            <a:ext cx="4572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4191000" y="4800600"/>
            <a:ext cx="4572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4191000" y="5638800"/>
            <a:ext cx="4572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cxnSp>
        <p:nvCxnSpPr>
          <p:cNvPr id="50200" name="AutoShape 24"/>
          <p:cNvCxnSpPr>
            <a:cxnSpLocks noChangeShapeType="1"/>
            <a:stCxn id="50195" idx="3"/>
            <a:endCxn id="50196" idx="1"/>
          </p:cNvCxnSpPr>
          <p:nvPr/>
        </p:nvCxnSpPr>
        <p:spPr bwMode="auto">
          <a:xfrm flipH="1">
            <a:off x="4178300" y="4267200"/>
            <a:ext cx="482600" cy="838200"/>
          </a:xfrm>
          <a:prstGeom prst="bentConnector5">
            <a:avLst>
              <a:gd name="adj1" fmla="val -44736"/>
              <a:gd name="adj2" fmla="val 50000"/>
              <a:gd name="adj3" fmla="val 14473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</p:cxnSp>
      <p:cxnSp>
        <p:nvCxnSpPr>
          <p:cNvPr id="50201" name="AutoShape 25"/>
          <p:cNvCxnSpPr>
            <a:cxnSpLocks noChangeShapeType="1"/>
            <a:stCxn id="50196" idx="3"/>
            <a:endCxn id="50197" idx="1"/>
          </p:cNvCxnSpPr>
          <p:nvPr/>
        </p:nvCxnSpPr>
        <p:spPr bwMode="auto">
          <a:xfrm flipH="1">
            <a:off x="4178300" y="5105400"/>
            <a:ext cx="482600" cy="838200"/>
          </a:xfrm>
          <a:prstGeom prst="bentConnector5">
            <a:avLst>
              <a:gd name="adj1" fmla="val -44736"/>
              <a:gd name="adj2" fmla="val 50000"/>
              <a:gd name="adj3" fmla="val 14473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</p:cxn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3962400" y="4267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203" name="Freeform 27"/>
          <p:cNvSpPr>
            <a:spLocks/>
          </p:cNvSpPr>
          <p:nvPr/>
        </p:nvSpPr>
        <p:spPr bwMode="auto">
          <a:xfrm>
            <a:off x="4171950" y="4351338"/>
            <a:ext cx="171450" cy="144462"/>
          </a:xfrm>
          <a:custGeom>
            <a:avLst/>
            <a:gdLst>
              <a:gd name="T0" fmla="*/ 0 w 108"/>
              <a:gd name="T1" fmla="*/ 0 h 91"/>
              <a:gd name="T2" fmla="*/ 108 w 108"/>
              <a:gd name="T3" fmla="*/ 43 h 91"/>
              <a:gd name="T4" fmla="*/ 12 w 108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91">
                <a:moveTo>
                  <a:pt x="0" y="0"/>
                </a:moveTo>
                <a:lnTo>
                  <a:pt x="108" y="43"/>
                </a:lnTo>
                <a:lnTo>
                  <a:pt x="12" y="9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204" name="Freeform 28"/>
          <p:cNvSpPr>
            <a:spLocks/>
          </p:cNvSpPr>
          <p:nvPr/>
        </p:nvSpPr>
        <p:spPr bwMode="auto">
          <a:xfrm>
            <a:off x="4171950" y="5189538"/>
            <a:ext cx="171450" cy="144462"/>
          </a:xfrm>
          <a:custGeom>
            <a:avLst/>
            <a:gdLst>
              <a:gd name="T0" fmla="*/ 0 w 108"/>
              <a:gd name="T1" fmla="*/ 0 h 91"/>
              <a:gd name="T2" fmla="*/ 108 w 108"/>
              <a:gd name="T3" fmla="*/ 43 h 91"/>
              <a:gd name="T4" fmla="*/ 12 w 108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91">
                <a:moveTo>
                  <a:pt x="0" y="0"/>
                </a:moveTo>
                <a:lnTo>
                  <a:pt x="108" y="43"/>
                </a:lnTo>
                <a:lnTo>
                  <a:pt x="12" y="9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205" name="Freeform 29"/>
          <p:cNvSpPr>
            <a:spLocks/>
          </p:cNvSpPr>
          <p:nvPr/>
        </p:nvSpPr>
        <p:spPr bwMode="auto">
          <a:xfrm>
            <a:off x="4191000" y="6019800"/>
            <a:ext cx="171450" cy="144463"/>
          </a:xfrm>
          <a:custGeom>
            <a:avLst/>
            <a:gdLst>
              <a:gd name="T0" fmla="*/ 0 w 108"/>
              <a:gd name="T1" fmla="*/ 0 h 91"/>
              <a:gd name="T2" fmla="*/ 108 w 108"/>
              <a:gd name="T3" fmla="*/ 43 h 91"/>
              <a:gd name="T4" fmla="*/ 12 w 108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91">
                <a:moveTo>
                  <a:pt x="0" y="0"/>
                </a:moveTo>
                <a:lnTo>
                  <a:pt x="108" y="43"/>
                </a:lnTo>
                <a:lnTo>
                  <a:pt x="12" y="9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4648200" y="5943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4953000" y="4038600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a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4953000" y="4876800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b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953000" y="5638800"/>
            <a:ext cx="4572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c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3657600" y="4038600"/>
            <a:ext cx="3048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1</a:t>
            </a: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3200400" y="4572000"/>
            <a:ext cx="381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4800" smtClean="0">
                <a:solidFill>
                  <a:srgbClr val="EFFFFD"/>
                </a:solidFill>
              </a:rPr>
              <a:t>“</a:t>
            </a:r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5486400" y="4572000"/>
            <a:ext cx="3873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4800" smtClean="0">
                <a:solidFill>
                  <a:srgbClr val="EFFFFD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58537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Building Behavioral Models</a:t>
            </a:r>
          </a:p>
        </p:txBody>
      </p:sp>
    </p:spTree>
    <p:extLst>
      <p:ext uri="{BB962C8B-B14F-4D97-AF65-F5344CB8AC3E}">
        <p14:creationId xmlns:p14="http://schemas.microsoft.com/office/powerpoint/2010/main" val="113802097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FSMs Behaviorally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many ways to do it:</a:t>
            </a:r>
          </a:p>
          <a:p>
            <a:endParaRPr lang="en-US" altLang="en-US"/>
          </a:p>
          <a:p>
            <a:r>
              <a:rPr lang="en-US" altLang="en-US"/>
              <a:t>Define the next-state logic combinationally and define the state-holding latches explicitly</a:t>
            </a:r>
          </a:p>
          <a:p>
            <a:endParaRPr lang="en-US" altLang="en-US"/>
          </a:p>
          <a:p>
            <a:r>
              <a:rPr lang="en-US" altLang="en-US"/>
              <a:t>Define the behavior in a single always @(posedge clk)  block</a:t>
            </a:r>
          </a:p>
          <a:p>
            <a:endParaRPr lang="en-US" altLang="en-US"/>
          </a:p>
          <a:p>
            <a:r>
              <a:rPr lang="en-US" altLang="en-US"/>
              <a:t>Variations on these themes</a:t>
            </a:r>
          </a:p>
        </p:txBody>
      </p:sp>
    </p:spTree>
    <p:extLst>
      <p:ext uri="{BB962C8B-B14F-4D97-AF65-F5344CB8AC3E}">
        <p14:creationId xmlns:p14="http://schemas.microsoft.com/office/powerpoint/2010/main" val="19916092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FSM with Combinational Logic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module FSM(o, a, b, reset);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output o;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reg o;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input a, b, reset;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reg [1:0] state, nextState;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always @(a or b or state)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case (state)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2’b00: begin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   nextState = a ? 2’b00 : 2’b01;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   o = a &amp; b;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end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2’b01: begin nextState = 2’b10; o = 0; end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endcase</a:t>
            </a: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 flipH="1">
            <a:off x="4191000" y="3048000"/>
            <a:ext cx="18288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019800" y="2819400"/>
            <a:ext cx="2895600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Combinational block must be sensitive to any change on any of its inputs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(Implies state-holding elements otherwise)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019800" y="914400"/>
            <a:ext cx="2895600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Output o is declared a reg because it is assigned procedurally, not because it holds state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1600200" y="1295400"/>
            <a:ext cx="441960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7557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FSM with Combinational Logic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module FSM(o, a, b, reset);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always @(posedge clk or reset)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if (reset)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state &lt;= 2’b00;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else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state &lt;= nextState;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 flipH="1" flipV="1">
            <a:off x="3962400" y="2667000"/>
            <a:ext cx="19050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943600" y="3124200"/>
            <a:ext cx="2895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Latch implied by sensitivity to the clock or reset only</a:t>
            </a:r>
          </a:p>
        </p:txBody>
      </p:sp>
    </p:spTree>
    <p:extLst>
      <p:ext uri="{BB962C8B-B14F-4D97-AF65-F5344CB8AC3E}">
        <p14:creationId xmlns:p14="http://schemas.microsoft.com/office/powerpoint/2010/main" val="256881689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FSM from Combinational Logic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always @(a or b or state)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case (state)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2’b00: begin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   nextState = a ? 2’b00 : 2’b01;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   o = a &amp; b;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end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2’b01: begin nextState = 2’b10; o = 0; end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endcase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always @(posedge clk or reset)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if (reset)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state &lt;= 2’b00;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else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state &lt;= nextState;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248400" y="1676400"/>
            <a:ext cx="2895600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This is a Mealy machine because the output is directly affected by any change on the input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 flipV="1">
            <a:off x="2895600" y="1524000"/>
            <a:ext cx="32766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H="1">
            <a:off x="2514600" y="2743200"/>
            <a:ext cx="3733800" cy="76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1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6955502" cy="990600"/>
          </a:xfrm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altLang="zh-TW" sz="3600" dirty="0">
                <a:ea typeface="新細明體" charset="-120"/>
              </a:rPr>
              <a:t>Different Levels of Abstraction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828800"/>
            <a:ext cx="6743700" cy="4000500"/>
          </a:xfrm>
          <a:noFill/>
          <a:ln/>
        </p:spPr>
        <p:txBody>
          <a:bodyPr vert="horz" lIns="69056" tIns="34529" rIns="69056" bIns="34529" rtlCol="0">
            <a:normAutofit fontScale="85000" lnSpcReduction="20000"/>
          </a:bodyPr>
          <a:lstStyle/>
          <a:p>
            <a:r>
              <a:rPr lang="en-US" altLang="zh-TW" dirty="0">
                <a:ea typeface="新細明體" charset="-120"/>
              </a:rPr>
              <a:t>Algorithmic</a:t>
            </a:r>
          </a:p>
          <a:p>
            <a:pPr lvl="1"/>
            <a:r>
              <a:rPr lang="en-US" altLang="zh-TW" dirty="0">
                <a:ea typeface="新細明體" charset="-120"/>
              </a:rPr>
              <a:t>the function of the system</a:t>
            </a:r>
          </a:p>
          <a:p>
            <a:r>
              <a:rPr lang="en-US" altLang="zh-TW" dirty="0">
                <a:ea typeface="新細明體" charset="-120"/>
              </a:rPr>
              <a:t>RTL</a:t>
            </a:r>
          </a:p>
          <a:p>
            <a:pPr lvl="1"/>
            <a:r>
              <a:rPr lang="en-US" altLang="zh-TW" dirty="0">
                <a:ea typeface="新細明體" charset="-120"/>
              </a:rPr>
              <a:t>the data flow</a:t>
            </a:r>
          </a:p>
          <a:p>
            <a:pPr lvl="1"/>
            <a:r>
              <a:rPr lang="en-US" altLang="zh-TW" dirty="0">
                <a:ea typeface="新細明體" charset="-120"/>
              </a:rPr>
              <a:t>the control signals</a:t>
            </a:r>
          </a:p>
          <a:p>
            <a:pPr lvl="1"/>
            <a:r>
              <a:rPr lang="en-US" altLang="zh-TW" dirty="0">
                <a:ea typeface="新細明體" charset="-120"/>
              </a:rPr>
              <a:t>the storage element and clock</a:t>
            </a:r>
          </a:p>
          <a:p>
            <a:r>
              <a:rPr lang="en-US" altLang="zh-TW" dirty="0">
                <a:ea typeface="新細明體" charset="-120"/>
              </a:rPr>
              <a:t>Gate</a:t>
            </a:r>
          </a:p>
          <a:p>
            <a:pPr lvl="1"/>
            <a:r>
              <a:rPr lang="en-US" altLang="zh-TW" dirty="0">
                <a:ea typeface="新細明體" charset="-120"/>
              </a:rPr>
              <a:t>gate-level net-list</a:t>
            </a:r>
          </a:p>
          <a:p>
            <a:r>
              <a:rPr lang="en-US" altLang="zh-TW" dirty="0">
                <a:ea typeface="新細明體" charset="-120"/>
              </a:rPr>
              <a:t>Switch </a:t>
            </a:r>
          </a:p>
          <a:p>
            <a:pPr lvl="1"/>
            <a:r>
              <a:rPr lang="en-US" altLang="zh-TW" dirty="0">
                <a:ea typeface="新細明體" charset="-120"/>
              </a:rPr>
              <a:t>transistor-level net-list</a:t>
            </a:r>
          </a:p>
        </p:txBody>
      </p:sp>
    </p:spTree>
    <p:extLst>
      <p:ext uri="{BB962C8B-B14F-4D97-AF65-F5344CB8AC3E}">
        <p14:creationId xmlns:p14="http://schemas.microsoft.com/office/powerpoint/2010/main" val="38685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FSM from a Single Always Block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module FSM(o, a, b);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output o; reg o;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input a, b;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reg [1:0] state;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always @(posedge clk or reset)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if (reset) state &lt;= 2’b00;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else case (state)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2’b00: begin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   state &lt;= a ? 2’b00 : 2’b01;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   o &lt;= a &amp; b;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end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2’b01: begin state &lt;= 2’b10; o &lt;= 0; end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endcase</a:t>
            </a: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 flipH="1">
            <a:off x="3505200" y="2209800"/>
            <a:ext cx="22098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867400" y="1066800"/>
            <a:ext cx="2895600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Expresses Moore machine behavior: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Outputs are latched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Inputs only sampled at clock edges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 sz="2200" smtClean="0">
              <a:solidFill>
                <a:srgbClr val="FFFF00"/>
              </a:solidFill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943600" y="3276600"/>
            <a:ext cx="2895600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Nonblocking assignments used throughout to ensure coherency.</a:t>
            </a:r>
          </a:p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RHS refers to values calculated in previous clock cycle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2667000" y="3733800"/>
            <a:ext cx="297180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948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Simulating Verilog</a:t>
            </a:r>
          </a:p>
        </p:txBody>
      </p:sp>
    </p:spTree>
    <p:extLst>
      <p:ext uri="{BB962C8B-B14F-4D97-AF65-F5344CB8AC3E}">
        <p14:creationId xmlns:p14="http://schemas.microsoft.com/office/powerpoint/2010/main" val="379751118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Are Simulators Used?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Testbench generates stimulus and checks response</a:t>
            </a:r>
          </a:p>
          <a:p>
            <a:r>
              <a:rPr lang="en-US" altLang="en-US"/>
              <a:t>Coupled to model of the system</a:t>
            </a:r>
          </a:p>
          <a:p>
            <a:r>
              <a:rPr lang="en-US" altLang="en-US"/>
              <a:t>Pair is run simultaneously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47800" y="3048000"/>
            <a:ext cx="2133600" cy="281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Testbench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562600" y="3048000"/>
            <a:ext cx="2133600" cy="281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System Model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581400" y="37338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3581400" y="52578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886200" y="3352800"/>
            <a:ext cx="1524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Stimulus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810000" y="4800600"/>
            <a:ext cx="1524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Response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362200" y="5029200"/>
            <a:ext cx="1371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EFFFFD"/>
                </a:solidFill>
              </a:rPr>
              <a:t>Result checker</a:t>
            </a:r>
          </a:p>
        </p:txBody>
      </p:sp>
    </p:spTree>
    <p:extLst>
      <p:ext uri="{BB962C8B-B14F-4D97-AF65-F5344CB8AC3E}">
        <p14:creationId xmlns:p14="http://schemas.microsoft.com/office/powerpoint/2010/main" val="21816724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Testbenches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module test;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reg a, b, sel;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mux m(y, a, b, sel);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initial begin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$monitor($time,, “a = %b b=%b sel=%b y=%b”,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                 a, b, sel, y);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a = 0; b= 0; sel =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#10 a =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#10 sel =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#10 b =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end</a:t>
            </a:r>
          </a:p>
          <a:p>
            <a:endParaRPr lang="en-US" alt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flipH="1">
            <a:off x="2514600" y="1143000"/>
            <a:ext cx="312420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715000" y="914400"/>
            <a:ext cx="2895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Inputs to device under test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715000" y="1778000"/>
            <a:ext cx="28956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Device under test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3352800" y="2057400"/>
            <a:ext cx="23622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343400" y="2590800"/>
            <a:ext cx="32004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$monitor is a built-in event driven “printf”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2438400" y="2819400"/>
            <a:ext cx="190500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 flipV="1">
            <a:off x="3581400" y="4343400"/>
            <a:ext cx="12192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876800" y="4216400"/>
            <a:ext cx="3200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Stimulus generated by sequence of assignments and delays</a:t>
            </a:r>
          </a:p>
        </p:txBody>
      </p:sp>
    </p:spTree>
    <p:extLst>
      <p:ext uri="{BB962C8B-B14F-4D97-AF65-F5344CB8AC3E}">
        <p14:creationId xmlns:p14="http://schemas.microsoft.com/office/powerpoint/2010/main" val="227346341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Behavior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Scheduled using an event queue</a:t>
            </a:r>
          </a:p>
          <a:p>
            <a:r>
              <a:rPr lang="en-US" altLang="en-US"/>
              <a:t>Non-preemptive, no priorities</a:t>
            </a:r>
          </a:p>
          <a:p>
            <a:r>
              <a:rPr lang="en-US" altLang="en-US"/>
              <a:t>A process must explicitly request a context switch</a:t>
            </a:r>
          </a:p>
          <a:p>
            <a:r>
              <a:rPr lang="en-US" altLang="en-US"/>
              <a:t>Events at a particular time unordered</a:t>
            </a:r>
          </a:p>
          <a:p>
            <a:endParaRPr lang="en-US" altLang="en-US"/>
          </a:p>
          <a:p>
            <a:r>
              <a:rPr lang="en-US" altLang="en-US"/>
              <a:t>Scheduler runs each event at the current time, possibly scheduling more as a result</a:t>
            </a:r>
          </a:p>
        </p:txBody>
      </p:sp>
    </p:spTree>
    <p:extLst>
      <p:ext uri="{BB962C8B-B14F-4D97-AF65-F5344CB8AC3E}">
        <p14:creationId xmlns:p14="http://schemas.microsoft.com/office/powerpoint/2010/main" val="426981392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Types of Events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Evaluation events compute functions of inputs</a:t>
            </a:r>
          </a:p>
          <a:p>
            <a:r>
              <a:rPr lang="en-US" altLang="en-US"/>
              <a:t>Update events change outputs</a:t>
            </a:r>
          </a:p>
          <a:p>
            <a:r>
              <a:rPr lang="en-US" altLang="en-US"/>
              <a:t>Split necessary for delays, nonblocking assignments, etc.</a:t>
            </a: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>
            <a:off x="4800600" y="3200400"/>
            <a:ext cx="609600" cy="609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5486400" y="2895600"/>
            <a:ext cx="2895600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Evaluation event reads values of b and c, adds them, and schedules an update event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603625" y="3962400"/>
            <a:ext cx="14684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EFFFFD"/>
                </a:solidFill>
              </a:rPr>
              <a:t>a &lt;= b + c</a:t>
            </a: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2590800" y="3962400"/>
            <a:ext cx="990600" cy="76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685800" y="3810000"/>
            <a:ext cx="2438400" cy="20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Update event writes new value of a and schedules any evaluation events that are sensitive to a change on a</a:t>
            </a:r>
          </a:p>
        </p:txBody>
      </p:sp>
    </p:spTree>
    <p:extLst>
      <p:ext uri="{BB962C8B-B14F-4D97-AF65-F5344CB8AC3E}">
        <p14:creationId xmlns:p14="http://schemas.microsoft.com/office/powerpoint/2010/main" val="265946837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Behavior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Concurrent processes (initial, always) run until they stop at one of the following</a:t>
            </a:r>
          </a:p>
          <a:p>
            <a:endParaRPr lang="en-US" altLang="en-US"/>
          </a:p>
          <a:p>
            <a:r>
              <a:rPr lang="en-US" altLang="en-US"/>
              <a:t>#42</a:t>
            </a:r>
          </a:p>
          <a:p>
            <a:pPr lvl="1"/>
            <a:r>
              <a:rPr lang="en-US" altLang="en-US"/>
              <a:t>Schedule process to resume 42 time units from now</a:t>
            </a:r>
          </a:p>
          <a:p>
            <a:r>
              <a:rPr lang="en-US" altLang="en-US"/>
              <a:t>wait(cf &amp; of)</a:t>
            </a:r>
          </a:p>
          <a:p>
            <a:pPr lvl="1"/>
            <a:r>
              <a:rPr lang="en-US" altLang="en-US"/>
              <a:t>Resume when expression “cf &amp; of” becomes true</a:t>
            </a:r>
          </a:p>
          <a:p>
            <a:r>
              <a:rPr lang="en-US" altLang="en-US"/>
              <a:t>@(a or b or y)</a:t>
            </a:r>
          </a:p>
          <a:p>
            <a:pPr lvl="1"/>
            <a:r>
              <a:rPr lang="en-US" altLang="en-US"/>
              <a:t>Resume when a, b, or y changes</a:t>
            </a:r>
          </a:p>
          <a:p>
            <a:r>
              <a:rPr lang="en-US" altLang="en-US"/>
              <a:t>@(posedge clk)</a:t>
            </a:r>
          </a:p>
          <a:p>
            <a:pPr lvl="1"/>
            <a:r>
              <a:rPr lang="en-US" altLang="en-US"/>
              <a:t>Resume when clk changes from 0 to 1</a:t>
            </a:r>
          </a:p>
        </p:txBody>
      </p:sp>
    </p:spTree>
    <p:extLst>
      <p:ext uri="{BB962C8B-B14F-4D97-AF65-F5344CB8AC3E}">
        <p14:creationId xmlns:p14="http://schemas.microsoft.com/office/powerpoint/2010/main" val="26105022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Behavior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Infinite loops are possible and the simulator does not check for them</a:t>
            </a:r>
          </a:p>
          <a:p>
            <a:r>
              <a:rPr lang="en-US" altLang="en-US"/>
              <a:t>This runs forever: no context switch allowed, so ready can never change</a:t>
            </a:r>
          </a:p>
          <a:p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while (~ready)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count = count + 1;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Instead, use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wait(ready);</a:t>
            </a:r>
          </a:p>
        </p:txBody>
      </p:sp>
    </p:spTree>
    <p:extLst>
      <p:ext uri="{BB962C8B-B14F-4D97-AF65-F5344CB8AC3E}">
        <p14:creationId xmlns:p14="http://schemas.microsoft.com/office/powerpoint/2010/main" val="312947287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Behavior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Race conditions abound in Verilog</a:t>
            </a:r>
          </a:p>
          <a:p>
            <a:endParaRPr lang="en-US" altLang="en-US"/>
          </a:p>
          <a:p>
            <a:r>
              <a:rPr lang="en-US" altLang="en-US"/>
              <a:t>These can execute in either order: final value of a undefined: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@(posedge clk) a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@(posedge clk) a = 1;</a:t>
            </a:r>
          </a:p>
        </p:txBody>
      </p:sp>
    </p:spTree>
    <p:extLst>
      <p:ext uri="{BB962C8B-B14F-4D97-AF65-F5344CB8AC3E}">
        <p14:creationId xmlns:p14="http://schemas.microsoft.com/office/powerpoint/2010/main" val="96122699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Behavior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Semantics of the language closely tied to simulator implementation</a:t>
            </a:r>
          </a:p>
          <a:p>
            <a:endParaRPr lang="en-US" altLang="en-US"/>
          </a:p>
          <a:p>
            <a:r>
              <a:rPr lang="en-US" altLang="en-US"/>
              <a:t>Context switching behavior convenient for simulation, not always best way to model</a:t>
            </a:r>
          </a:p>
          <a:p>
            <a:r>
              <a:rPr lang="en-US" altLang="en-US"/>
              <a:t>Undefined execution order convenient for implementing event queue</a:t>
            </a:r>
          </a:p>
        </p:txBody>
      </p:sp>
    </p:spTree>
    <p:extLst>
      <p:ext uri="{BB962C8B-B14F-4D97-AF65-F5344CB8AC3E}">
        <p14:creationId xmlns:p14="http://schemas.microsoft.com/office/powerpoint/2010/main" val="140780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14450" y="857250"/>
            <a:ext cx="6286500" cy="8572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Transfer Level (RTL) </a:t>
            </a:r>
            <a:b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Description</a:t>
            </a:r>
            <a:endParaRPr lang="en-US" altLang="en-US" b="1" i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770" name="Group 3"/>
          <p:cNvGrpSpPr>
            <a:grpSpLocks/>
          </p:cNvGrpSpPr>
          <p:nvPr/>
        </p:nvGrpSpPr>
        <p:grpSpPr bwMode="auto">
          <a:xfrm>
            <a:off x="657225" y="2600325"/>
            <a:ext cx="6000750" cy="1314450"/>
            <a:chOff x="240" y="1488"/>
            <a:chExt cx="5040" cy="1104"/>
          </a:xfrm>
        </p:grpSpPr>
        <p:sp>
          <p:nvSpPr>
            <p:cNvPr id="32776" name="Rectangle 4"/>
            <p:cNvSpPr>
              <a:spLocks noChangeArrowheads="1"/>
            </p:cNvSpPr>
            <p:nvPr/>
          </p:nvSpPr>
          <p:spPr bwMode="auto">
            <a:xfrm>
              <a:off x="240" y="1488"/>
              <a:ext cx="768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7" name="AutoShape 5"/>
            <p:cNvSpPr>
              <a:spLocks noChangeArrowheads="1"/>
            </p:cNvSpPr>
            <p:nvPr/>
          </p:nvSpPr>
          <p:spPr bwMode="auto">
            <a:xfrm rot="-5706222">
              <a:off x="240" y="2208"/>
              <a:ext cx="96" cy="96"/>
            </a:xfrm>
            <a:prstGeom prst="flowChartMer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8" name="AutoShape 6"/>
            <p:cNvSpPr>
              <a:spLocks noChangeArrowheads="1"/>
            </p:cNvSpPr>
            <p:nvPr/>
          </p:nvSpPr>
          <p:spPr bwMode="auto">
            <a:xfrm>
              <a:off x="1440" y="1680"/>
              <a:ext cx="912" cy="480"/>
            </a:xfrm>
            <a:prstGeom prst="cloudCallout">
              <a:avLst>
                <a:gd name="adj1" fmla="val -43750"/>
                <a:gd name="adj2" fmla="val 7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000000"/>
                </a:buClr>
              </a:pPr>
              <a:endParaRPr kumimoji="1" lang="pl-PL" altLang="en-US" sz="1050">
                <a:latin typeface="Arial" panose="020B0604020202020204" pitchFamily="34" charset="0"/>
              </a:endParaRPr>
            </a:p>
          </p:txBody>
        </p:sp>
        <p:grpSp>
          <p:nvGrpSpPr>
            <p:cNvPr id="32779" name="Group 7"/>
            <p:cNvGrpSpPr>
              <a:grpSpLocks/>
            </p:cNvGrpSpPr>
            <p:nvPr/>
          </p:nvGrpSpPr>
          <p:grpSpPr bwMode="auto">
            <a:xfrm>
              <a:off x="816" y="1527"/>
              <a:ext cx="1872" cy="1017"/>
              <a:chOff x="912" y="1815"/>
              <a:chExt cx="1872" cy="1017"/>
            </a:xfrm>
          </p:grpSpPr>
          <p:sp>
            <p:nvSpPr>
              <p:cNvPr id="172040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1392" y="1815"/>
                <a:ext cx="1392" cy="1017"/>
              </a:xfrm>
              <a:custGeom>
                <a:avLst/>
                <a:gdLst>
                  <a:gd name="T0" fmla="*/ 4 w 21600"/>
                  <a:gd name="T1" fmla="*/ 509 h 21600"/>
                  <a:gd name="T2" fmla="*/ 696 w 21600"/>
                  <a:gd name="T3" fmla="*/ 1016 h 21600"/>
                  <a:gd name="T4" fmla="*/ 1391 w 21600"/>
                  <a:gd name="T5" fmla="*/ 509 h 21600"/>
                  <a:gd name="T6" fmla="*/ 696 w 21600"/>
                  <a:gd name="T7" fmla="*/ 58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9 w 21600"/>
                  <a:gd name="T13" fmla="*/ 3271 h 21600"/>
                  <a:gd name="T14" fmla="*/ 17084 w 21600"/>
                  <a:gd name="T15" fmla="*/ 173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790" name="Text Box 9"/>
              <p:cNvSpPr txBox="1">
                <a:spLocks noChangeArrowheads="1"/>
              </p:cNvSpPr>
              <p:nvPr/>
            </p:nvSpPr>
            <p:spPr bwMode="auto">
              <a:xfrm>
                <a:off x="912" y="2160"/>
                <a:ext cx="1872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Clr>
                    <a:srgbClr val="000000"/>
                  </a:buClr>
                </a:pPr>
                <a:r>
                  <a:rPr kumimoji="1" lang="en-US" altLang="en-US" sz="1200" b="1">
                    <a:latin typeface="Arial" panose="020B0604020202020204" pitchFamily="34" charset="0"/>
                  </a:rPr>
                  <a:t>            Combinational </a:t>
                </a:r>
              </a:p>
              <a:p>
                <a:pPr algn="ctr">
                  <a:buClr>
                    <a:srgbClr val="000000"/>
                  </a:buClr>
                </a:pPr>
                <a:r>
                  <a:rPr kumimoji="1" lang="en-US" altLang="en-US" sz="1200" b="1">
                    <a:latin typeface="Arial" panose="020B0604020202020204" pitchFamily="34" charset="0"/>
                  </a:rPr>
                  <a:t>           Logic</a:t>
                </a:r>
              </a:p>
            </p:txBody>
          </p:sp>
        </p:grpSp>
        <p:grpSp>
          <p:nvGrpSpPr>
            <p:cNvPr id="32780" name="Group 10"/>
            <p:cNvGrpSpPr>
              <a:grpSpLocks/>
            </p:cNvGrpSpPr>
            <p:nvPr/>
          </p:nvGrpSpPr>
          <p:grpSpPr bwMode="auto">
            <a:xfrm>
              <a:off x="3024" y="1536"/>
              <a:ext cx="2256" cy="1056"/>
              <a:chOff x="528" y="1776"/>
              <a:chExt cx="2256" cy="1056"/>
            </a:xfrm>
          </p:grpSpPr>
          <p:sp>
            <p:nvSpPr>
              <p:cNvPr id="32783" name="Rectangle 11"/>
              <p:cNvSpPr>
                <a:spLocks noChangeArrowheads="1"/>
              </p:cNvSpPr>
              <p:nvPr/>
            </p:nvSpPr>
            <p:spPr bwMode="auto">
              <a:xfrm>
                <a:off x="528" y="1776"/>
                <a:ext cx="768" cy="10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2784" name="AutoShape 12"/>
              <p:cNvSpPr>
                <a:spLocks noChangeArrowheads="1"/>
              </p:cNvSpPr>
              <p:nvPr/>
            </p:nvSpPr>
            <p:spPr bwMode="auto">
              <a:xfrm rot="-5706222">
                <a:off x="528" y="2496"/>
                <a:ext cx="96" cy="9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2785" name="AutoShape 13"/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912" cy="480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rgbClr val="000000"/>
                  </a:buClr>
                </a:pPr>
                <a:endParaRPr kumimoji="1" lang="pl-PL" altLang="en-US" sz="1050">
                  <a:latin typeface="Arial" panose="020B0604020202020204" pitchFamily="34" charset="0"/>
                </a:endParaRPr>
              </a:p>
            </p:txBody>
          </p:sp>
          <p:grpSp>
            <p:nvGrpSpPr>
              <p:cNvPr id="32786" name="Group 14"/>
              <p:cNvGrpSpPr>
                <a:grpSpLocks/>
              </p:cNvGrpSpPr>
              <p:nvPr/>
            </p:nvGrpSpPr>
            <p:grpSpPr bwMode="auto">
              <a:xfrm>
                <a:off x="912" y="1815"/>
                <a:ext cx="1872" cy="1017"/>
                <a:chOff x="912" y="1815"/>
                <a:chExt cx="1872" cy="1017"/>
              </a:xfrm>
            </p:grpSpPr>
            <p:sp>
              <p:nvSpPr>
                <p:cNvPr id="172047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1392" y="1815"/>
                  <a:ext cx="1392" cy="1017"/>
                </a:xfrm>
                <a:custGeom>
                  <a:avLst/>
                  <a:gdLst>
                    <a:gd name="T0" fmla="*/ 4 w 21600"/>
                    <a:gd name="T1" fmla="*/ 509 h 21600"/>
                    <a:gd name="T2" fmla="*/ 696 w 21600"/>
                    <a:gd name="T3" fmla="*/ 1016 h 21600"/>
                    <a:gd name="T4" fmla="*/ 1391 w 21600"/>
                    <a:gd name="T5" fmla="*/ 509 h 21600"/>
                    <a:gd name="T6" fmla="*/ 696 w 21600"/>
                    <a:gd name="T7" fmla="*/ 58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79 w 21600"/>
                    <a:gd name="T13" fmla="*/ 3271 h 21600"/>
                    <a:gd name="T14" fmla="*/ 17084 w 21600"/>
                    <a:gd name="T15" fmla="*/ 17331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lnTo>
                        <a:pt x="1949" y="7180"/>
                      </a:ln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327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912" y="2160"/>
                  <a:ext cx="1872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buClr>
                      <a:srgbClr val="000000"/>
                    </a:buClr>
                  </a:pPr>
                  <a:r>
                    <a:rPr kumimoji="1" lang="en-US" altLang="en-US" sz="1200" b="1" dirty="0">
                      <a:latin typeface="Arial" panose="020B0604020202020204" pitchFamily="34" charset="0"/>
                    </a:rPr>
                    <a:t>              Combinational </a:t>
                  </a:r>
                </a:p>
                <a:p>
                  <a:pPr algn="ctr">
                    <a:buClr>
                      <a:srgbClr val="000000"/>
                    </a:buClr>
                  </a:pPr>
                  <a:r>
                    <a:rPr kumimoji="1" lang="en-US" altLang="en-US" sz="1200" b="1" dirty="0">
                      <a:latin typeface="Arial" panose="020B0604020202020204" pitchFamily="34" charset="0"/>
                    </a:rPr>
                    <a:t>           Logic</a:t>
                  </a:r>
                </a:p>
              </p:txBody>
            </p:sp>
          </p:grpSp>
        </p:grpSp>
        <p:sp>
          <p:nvSpPr>
            <p:cNvPr id="32781" name="Line 17"/>
            <p:cNvSpPr>
              <a:spLocks noChangeShapeType="1"/>
            </p:cNvSpPr>
            <p:nvPr/>
          </p:nvSpPr>
          <p:spPr bwMode="auto">
            <a:xfrm>
              <a:off x="1008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782" name="Line 18"/>
            <p:cNvSpPr>
              <a:spLocks noChangeShapeType="1"/>
            </p:cNvSpPr>
            <p:nvPr/>
          </p:nvSpPr>
          <p:spPr bwMode="auto">
            <a:xfrm>
              <a:off x="2688" y="196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2771" name="Text Box 19"/>
          <p:cNvSpPr txBox="1">
            <a:spLocks noChangeArrowheads="1"/>
          </p:cNvSpPr>
          <p:nvPr/>
        </p:nvSpPr>
        <p:spPr bwMode="auto">
          <a:xfrm>
            <a:off x="3314700" y="4743451"/>
            <a:ext cx="9715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>
                <a:srgbClr val="000000"/>
              </a:buClr>
            </a:pPr>
            <a:r>
              <a:rPr kumimoji="1" lang="en-US" altLang="en-US" sz="1350" b="1" dirty="0">
                <a:latin typeface="Arial" panose="020B0604020202020204" pitchFamily="34" charset="0"/>
              </a:rPr>
              <a:t>Registers</a:t>
            </a:r>
          </a:p>
        </p:txBody>
      </p:sp>
      <p:sp>
        <p:nvSpPr>
          <p:cNvPr id="32772" name="Line 20"/>
          <p:cNvSpPr>
            <a:spLocks noChangeShapeType="1"/>
          </p:cNvSpPr>
          <p:nvPr/>
        </p:nvSpPr>
        <p:spPr bwMode="auto">
          <a:xfrm flipH="1" flipV="1">
            <a:off x="2286000" y="3886200"/>
            <a:ext cx="1028700" cy="80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773" name="Line 21"/>
          <p:cNvSpPr>
            <a:spLocks noChangeShapeType="1"/>
          </p:cNvSpPr>
          <p:nvPr/>
        </p:nvSpPr>
        <p:spPr bwMode="auto">
          <a:xfrm flipV="1">
            <a:off x="4400550" y="4000500"/>
            <a:ext cx="914400" cy="742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774" name="Text Box 22"/>
          <p:cNvSpPr txBox="1">
            <a:spLocks noChangeArrowheads="1"/>
          </p:cNvSpPr>
          <p:nvPr/>
        </p:nvSpPr>
        <p:spPr bwMode="auto">
          <a:xfrm>
            <a:off x="6800850" y="2874169"/>
            <a:ext cx="1543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>
                <a:srgbClr val="000000"/>
              </a:buClr>
            </a:pPr>
            <a:r>
              <a:rPr kumimoji="1" lang="en-US" altLang="en-US" sz="3000" b="1" dirty="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2775" name="Line 23"/>
          <p:cNvSpPr>
            <a:spLocks noChangeShapeType="1"/>
          </p:cNvSpPr>
          <p:nvPr/>
        </p:nvSpPr>
        <p:spPr bwMode="auto">
          <a:xfrm>
            <a:off x="5715000" y="325755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618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Verilog and Logic Synthesis</a:t>
            </a:r>
          </a:p>
        </p:txBody>
      </p:sp>
    </p:spTree>
    <p:extLst>
      <p:ext uri="{BB962C8B-B14F-4D97-AF65-F5344CB8AC3E}">
        <p14:creationId xmlns:p14="http://schemas.microsoft.com/office/powerpoint/2010/main" val="185342914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Synthesis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Verilog is used in two ways</a:t>
            </a:r>
          </a:p>
          <a:p>
            <a:pPr lvl="1"/>
            <a:r>
              <a:rPr lang="en-US" altLang="en-US"/>
              <a:t>Model for discrete-event simulation</a:t>
            </a:r>
          </a:p>
          <a:p>
            <a:pPr lvl="1"/>
            <a:r>
              <a:rPr lang="en-US" altLang="en-US"/>
              <a:t>Specification for a logic synthesis system</a:t>
            </a:r>
          </a:p>
          <a:p>
            <a:pPr lvl="1"/>
            <a:endParaRPr lang="en-US" altLang="en-US"/>
          </a:p>
          <a:p>
            <a:r>
              <a:rPr lang="en-US" altLang="en-US"/>
              <a:t>Logic synthesis converts a subset of the Verilog language into an efficient netlist</a:t>
            </a:r>
          </a:p>
          <a:p>
            <a:r>
              <a:rPr lang="en-US" altLang="en-US"/>
              <a:t>One of the major breakthroughs in designing logic chips in the last 20 years</a:t>
            </a:r>
          </a:p>
          <a:p>
            <a:r>
              <a:rPr lang="en-US" altLang="en-US"/>
              <a:t>Most chips are designed using at least some logic synthesis</a:t>
            </a:r>
          </a:p>
        </p:txBody>
      </p:sp>
    </p:spTree>
    <p:extLst>
      <p:ext uri="{BB962C8B-B14F-4D97-AF65-F5344CB8AC3E}">
        <p14:creationId xmlns:p14="http://schemas.microsoft.com/office/powerpoint/2010/main" val="190473965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Synthesis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Takes place in two stages:</a:t>
            </a:r>
          </a:p>
          <a:p>
            <a:endParaRPr lang="en-US" altLang="en-US"/>
          </a:p>
          <a:p>
            <a:r>
              <a:rPr lang="en-US" altLang="en-US"/>
              <a:t>Translation of Verilog (or VHDL) source to a netlist</a:t>
            </a:r>
          </a:p>
          <a:p>
            <a:pPr lvl="1"/>
            <a:r>
              <a:rPr lang="en-US" altLang="en-US"/>
              <a:t>Register inference</a:t>
            </a:r>
          </a:p>
          <a:p>
            <a:pPr lvl="1"/>
            <a:endParaRPr lang="en-US" altLang="en-US"/>
          </a:p>
          <a:p>
            <a:r>
              <a:rPr lang="en-US" altLang="en-US"/>
              <a:t>Optimization of the resulting netlist to improve speed and area</a:t>
            </a:r>
          </a:p>
          <a:p>
            <a:pPr lvl="1"/>
            <a:r>
              <a:rPr lang="en-US" altLang="en-US"/>
              <a:t>Most critical part of the process</a:t>
            </a:r>
          </a:p>
          <a:p>
            <a:pPr lvl="1"/>
            <a:r>
              <a:rPr lang="en-US" altLang="en-US"/>
              <a:t>Algorithms very complicated and beyond the scope of this class: Take Prof. Nowick’s class for details</a:t>
            </a:r>
          </a:p>
        </p:txBody>
      </p:sp>
    </p:spTree>
    <p:extLst>
      <p:ext uri="{BB962C8B-B14F-4D97-AF65-F5344CB8AC3E}">
        <p14:creationId xmlns:p14="http://schemas.microsoft.com/office/powerpoint/2010/main" val="390935731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Verilog into Gates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Parts of the language easy to translate</a:t>
            </a:r>
          </a:p>
          <a:p>
            <a:pPr lvl="1"/>
            <a:r>
              <a:rPr lang="en-US" altLang="en-US"/>
              <a:t>Structural descriptions with primitives</a:t>
            </a:r>
          </a:p>
          <a:p>
            <a:pPr lvl="2"/>
            <a:r>
              <a:rPr lang="en-US" altLang="en-US"/>
              <a:t>Already a netlist</a:t>
            </a:r>
          </a:p>
          <a:p>
            <a:pPr lvl="1"/>
            <a:r>
              <a:rPr lang="en-US" altLang="en-US"/>
              <a:t>Continuous assignment</a:t>
            </a:r>
          </a:p>
          <a:p>
            <a:pPr lvl="2"/>
            <a:r>
              <a:rPr lang="en-US" altLang="en-US"/>
              <a:t>Expressions turn into little datapaths</a:t>
            </a:r>
          </a:p>
          <a:p>
            <a:pPr lvl="2"/>
            <a:endParaRPr lang="en-US" altLang="en-US"/>
          </a:p>
          <a:p>
            <a:r>
              <a:rPr lang="en-US" altLang="en-US"/>
              <a:t>Behavioral statements the bigger challenge</a:t>
            </a:r>
          </a:p>
          <a:p>
            <a:pPr lvl="2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26520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Can Be Translated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Structural definitions</a:t>
            </a:r>
          </a:p>
          <a:p>
            <a:pPr lvl="1"/>
            <a:r>
              <a:rPr lang="en-US" altLang="en-US"/>
              <a:t>Everything</a:t>
            </a:r>
          </a:p>
          <a:p>
            <a:r>
              <a:rPr lang="en-US" altLang="en-US"/>
              <a:t>Behavioral blocks</a:t>
            </a:r>
          </a:p>
          <a:p>
            <a:pPr lvl="1"/>
            <a:r>
              <a:rPr lang="en-US" altLang="en-US"/>
              <a:t>Depends on sensitivity list</a:t>
            </a:r>
          </a:p>
          <a:p>
            <a:pPr lvl="1"/>
            <a:r>
              <a:rPr lang="en-US" altLang="en-US"/>
              <a:t>Only when they have reasonable interpretation as combinational logic, edge, or level-sensitive latches</a:t>
            </a:r>
          </a:p>
          <a:p>
            <a:pPr lvl="1"/>
            <a:r>
              <a:rPr lang="en-US" altLang="en-US"/>
              <a:t>Blocks sensitive to both edges of the clock, changes on unrelated signals, changing sensitivity lists, etc. cannot be synthesized</a:t>
            </a:r>
          </a:p>
          <a:p>
            <a:r>
              <a:rPr lang="en-US" altLang="en-US"/>
              <a:t>User-defined primitives</a:t>
            </a:r>
          </a:p>
          <a:p>
            <a:pPr lvl="1"/>
            <a:r>
              <a:rPr lang="en-US" altLang="en-US"/>
              <a:t>Primitives defined with truth tables</a:t>
            </a:r>
          </a:p>
          <a:p>
            <a:pPr lvl="1"/>
            <a:r>
              <a:rPr lang="en-US" altLang="en-US"/>
              <a:t>Some sequential UDPs can’t be translated (not latches or flip-flops)</a:t>
            </a:r>
          </a:p>
        </p:txBody>
      </p:sp>
    </p:spTree>
    <p:extLst>
      <p:ext uri="{BB962C8B-B14F-4D97-AF65-F5344CB8AC3E}">
        <p14:creationId xmlns:p14="http://schemas.microsoft.com/office/powerpoint/2010/main" val="200726007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Isn’t Translated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Initial blocks</a:t>
            </a:r>
          </a:p>
          <a:p>
            <a:pPr lvl="1"/>
            <a:r>
              <a:rPr lang="en-US" altLang="en-US"/>
              <a:t>Used to set up initial state or describe finite testbench stimuli</a:t>
            </a:r>
          </a:p>
          <a:p>
            <a:pPr lvl="1"/>
            <a:r>
              <a:rPr lang="en-US" altLang="en-US"/>
              <a:t>Don’t have obvious hardware component</a:t>
            </a:r>
          </a:p>
          <a:p>
            <a:r>
              <a:rPr lang="en-US" altLang="en-US"/>
              <a:t>Delays</a:t>
            </a:r>
          </a:p>
          <a:p>
            <a:pPr lvl="1"/>
            <a:r>
              <a:rPr lang="en-US" altLang="en-US"/>
              <a:t>May be in the Verilog source, but are simply ignored</a:t>
            </a:r>
          </a:p>
          <a:p>
            <a:r>
              <a:rPr lang="en-US" altLang="en-US"/>
              <a:t>A variety of other obscure language features</a:t>
            </a:r>
            <a:endParaRPr lang="en-US" altLang="en-US" sz="2500"/>
          </a:p>
          <a:p>
            <a:pPr lvl="1"/>
            <a:r>
              <a:rPr lang="en-US" altLang="en-US" sz="2300"/>
              <a:t>In general, things heavily dependent on discrete-event simulation semantics</a:t>
            </a:r>
          </a:p>
          <a:p>
            <a:pPr lvl="1"/>
            <a:r>
              <a:rPr lang="en-US" altLang="en-US"/>
              <a:t>Certain “disable” statements</a:t>
            </a:r>
          </a:p>
          <a:p>
            <a:pPr lvl="1"/>
            <a:r>
              <a:rPr lang="en-US" altLang="en-US"/>
              <a:t>Pure events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91230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Inference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main trick</a:t>
            </a:r>
          </a:p>
          <a:p>
            <a:endParaRPr lang="en-US" altLang="en-US"/>
          </a:p>
          <a:p>
            <a:r>
              <a:rPr lang="en-US" altLang="en-US"/>
              <a:t>reg does not always equal latch</a:t>
            </a:r>
          </a:p>
          <a:p>
            <a:endParaRPr lang="en-US" altLang="en-US"/>
          </a:p>
          <a:p>
            <a:r>
              <a:rPr lang="en-US" altLang="en-US"/>
              <a:t>Rule: Combinational if outputs always depend exclusively on sensitivity list</a:t>
            </a:r>
          </a:p>
          <a:p>
            <a:r>
              <a:rPr lang="en-US" altLang="en-US"/>
              <a:t>Sequential if outputs may also depend on previous values</a:t>
            </a:r>
          </a:p>
        </p:txBody>
      </p:sp>
    </p:spTree>
    <p:extLst>
      <p:ext uri="{BB962C8B-B14F-4D97-AF65-F5344CB8AC3E}">
        <p14:creationId xmlns:p14="http://schemas.microsoft.com/office/powerpoint/2010/main" val="323846405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Inference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Combinational:</a:t>
            </a:r>
          </a:p>
          <a:p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reg y;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always @(a or b or sel)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if (sel) y = a;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else y = b;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/>
              <a:t>Sequential: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reg q;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always @(d or clk)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  if (clk) q = d;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638800" y="1752600"/>
            <a:ext cx="2895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Sensitive to changes on all of the variables it reads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>
            <a:off x="3886200" y="2209800"/>
            <a:ext cx="160020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257800" y="3200400"/>
            <a:ext cx="28956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Y is always assigned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2590800" y="3403600"/>
            <a:ext cx="2590800" cy="25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H="1">
            <a:off x="2514600" y="5181600"/>
            <a:ext cx="1981200" cy="330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724400" y="4876800"/>
            <a:ext cx="2895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q only assigned when clk is 1</a:t>
            </a:r>
          </a:p>
        </p:txBody>
      </p:sp>
    </p:spTree>
    <p:extLst>
      <p:ext uri="{BB962C8B-B14F-4D97-AF65-F5344CB8AC3E}">
        <p14:creationId xmlns:p14="http://schemas.microsoft.com/office/powerpoint/2010/main" val="329720923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Inference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common mistake is not completely specifying a case statement</a:t>
            </a:r>
          </a:p>
          <a:p>
            <a:r>
              <a:rPr lang="en-US" altLang="en-US"/>
              <a:t>This implies a latch: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@(a or b)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case ({a, b})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2’b00 : f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2’b01 : f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2’b10 : f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endcase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257800" y="3200400"/>
            <a:ext cx="2895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f is not assigned when {a,b} = 2b’11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2438400" y="3403600"/>
            <a:ext cx="2743200" cy="2159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8696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Inference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solution is to always have a default case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@(a or b)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case ({a, b})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2’b00: f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2’b01: f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2’b10: f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default: f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endcase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257800" y="3200400"/>
            <a:ext cx="28956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FFFF00"/>
                </a:solidFill>
              </a:rPr>
              <a:t>f is always assigned</a:t>
            </a: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>
            <a:off x="2743200" y="3403600"/>
            <a:ext cx="2438400" cy="1549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2200" smtClean="0">
              <a:solidFill>
                <a:srgbClr val="EFF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8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683" y="857250"/>
            <a:ext cx="6447501" cy="990600"/>
          </a:xfrm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altLang="zh-TW" sz="3600" dirty="0">
                <a:ea typeface="新細明體" charset="-120"/>
              </a:rPr>
              <a:t>Verilog for Digital System Design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828800"/>
            <a:ext cx="6743700" cy="4000500"/>
          </a:xfrm>
          <a:noFill/>
          <a:ln/>
        </p:spPr>
        <p:txBody>
          <a:bodyPr vert="horz" lIns="69056" tIns="34529" rIns="69056" bIns="34529" rtlCol="0">
            <a:normAutofit fontScale="92500" lnSpcReduction="10000"/>
          </a:bodyPr>
          <a:lstStyle/>
          <a:p>
            <a:r>
              <a:rPr lang="en-US" altLang="zh-TW" sz="2700" dirty="0">
                <a:solidFill>
                  <a:srgbClr val="FF3300"/>
                </a:solidFill>
                <a:ea typeface="新細明體" charset="-120"/>
              </a:rPr>
              <a:t>Structural description</a:t>
            </a:r>
            <a:endParaRPr lang="en-US" altLang="zh-TW" sz="27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net-list using primitive gates and switches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continuous assignment using Verilog operators</a:t>
            </a:r>
          </a:p>
          <a:p>
            <a:r>
              <a:rPr lang="en-US" altLang="zh-TW" sz="2700" dirty="0">
                <a:solidFill>
                  <a:srgbClr val="FF3300"/>
                </a:solidFill>
                <a:ea typeface="新細明體" charset="-120"/>
              </a:rPr>
              <a:t>RTL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functional description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timing controls and concurrency specification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procedural blocks (always and initial)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registers and latches</a:t>
            </a:r>
          </a:p>
          <a:p>
            <a:r>
              <a:rPr lang="en-US" altLang="zh-TW" sz="2700" dirty="0">
                <a:ea typeface="新細明體" charset="-120"/>
              </a:rPr>
              <a:t>C + timing controls + concurrency</a:t>
            </a:r>
          </a:p>
        </p:txBody>
      </p:sp>
    </p:spTree>
    <p:extLst>
      <p:ext uri="{BB962C8B-B14F-4D97-AF65-F5344CB8AC3E}">
        <p14:creationId xmlns:p14="http://schemas.microsoft.com/office/powerpoint/2010/main" val="8325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Inferring Latches with Reset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Latches and Flip-flops often have reset inputs</a:t>
            </a:r>
          </a:p>
          <a:p>
            <a:r>
              <a:rPr lang="en-US" altLang="en-US"/>
              <a:t>Can be synchronous or asynchronous</a:t>
            </a:r>
          </a:p>
          <a:p>
            <a:endParaRPr lang="en-US" altLang="en-US"/>
          </a:p>
          <a:p>
            <a:r>
              <a:rPr lang="en-US" altLang="en-US"/>
              <a:t>Asynchronous positive reset: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always @(posedge clk or posedge reset)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if (reset)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q &lt;=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else q &lt;= d;</a:t>
            </a:r>
          </a:p>
        </p:txBody>
      </p:sp>
    </p:spTree>
    <p:extLst>
      <p:ext uri="{BB962C8B-B14F-4D97-AF65-F5344CB8AC3E}">
        <p14:creationId xmlns:p14="http://schemas.microsoft.com/office/powerpoint/2010/main" val="231411954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Simulation-synthesis Mismatches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possible sources of conflict</a:t>
            </a:r>
          </a:p>
          <a:p>
            <a:endParaRPr lang="en-US" altLang="en-US"/>
          </a:p>
          <a:p>
            <a:r>
              <a:rPr lang="en-US" altLang="en-US"/>
              <a:t>Synthesis ignores delays (e.g., #10), but simulation behavior can be affected by them</a:t>
            </a:r>
          </a:p>
          <a:p>
            <a:r>
              <a:rPr lang="en-US" altLang="en-US"/>
              <a:t>Simulator models X explicitly, synthesis doesn’t</a:t>
            </a:r>
          </a:p>
          <a:p>
            <a:r>
              <a:rPr lang="en-US" altLang="en-US"/>
              <a:t>Behaviors resulting from shared-variable-like behavior of regs is not synthesized</a:t>
            </a:r>
          </a:p>
          <a:p>
            <a:pPr lvl="1"/>
            <a:r>
              <a:rPr lang="en-US" altLang="en-US"/>
              <a:t>always @(posedge clk) a = 1;</a:t>
            </a:r>
          </a:p>
          <a:p>
            <a:pPr lvl="1"/>
            <a:r>
              <a:rPr lang="en-US" altLang="en-US"/>
              <a:t>New value of a may be seen by other @(posedge clk) statements in simulation, never in synthesis</a:t>
            </a:r>
          </a:p>
        </p:txBody>
      </p:sp>
    </p:spTree>
    <p:extLst>
      <p:ext uri="{BB962C8B-B14F-4D97-AF65-F5344CB8AC3E}">
        <p14:creationId xmlns:p14="http://schemas.microsoft.com/office/powerpoint/2010/main" val="251374242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Compared to VHDL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Verilog and VHDL are comparable languages</a:t>
            </a:r>
          </a:p>
          <a:p>
            <a:r>
              <a:rPr lang="en-US" altLang="en-US"/>
              <a:t>VHDL has a slightly wider scope</a:t>
            </a:r>
          </a:p>
          <a:p>
            <a:pPr lvl="1"/>
            <a:r>
              <a:rPr lang="en-US" altLang="en-US"/>
              <a:t>System-level modeling</a:t>
            </a:r>
          </a:p>
          <a:p>
            <a:pPr lvl="1"/>
            <a:r>
              <a:rPr lang="en-US" altLang="en-US"/>
              <a:t>Exposes even more discrete-event machinery</a:t>
            </a:r>
          </a:p>
          <a:p>
            <a:r>
              <a:rPr lang="en-US" altLang="en-US"/>
              <a:t>VHDL is better-behaved</a:t>
            </a:r>
          </a:p>
          <a:p>
            <a:pPr lvl="1"/>
            <a:r>
              <a:rPr lang="en-US" altLang="en-US"/>
              <a:t>Fewer sources of nondeterminism (e.g., no shared variables)</a:t>
            </a:r>
          </a:p>
          <a:p>
            <a:r>
              <a:rPr lang="en-US" altLang="en-US"/>
              <a:t>VHDL is harder to simulate quickly</a:t>
            </a:r>
          </a:p>
          <a:p>
            <a:r>
              <a:rPr lang="en-US" altLang="en-US"/>
              <a:t>VHDL has fewer built-in facilities for hardware modeling</a:t>
            </a:r>
          </a:p>
          <a:p>
            <a:r>
              <a:rPr lang="en-US" altLang="en-US"/>
              <a:t>VHDL is a much more verbose language</a:t>
            </a:r>
          </a:p>
          <a:p>
            <a:pPr lvl="1"/>
            <a:r>
              <a:rPr lang="en-US" altLang="en-US"/>
              <a:t>Most examples don’t fit on slides</a:t>
            </a:r>
          </a:p>
        </p:txBody>
      </p:sp>
    </p:spTree>
    <p:extLst>
      <p:ext uri="{BB962C8B-B14F-4D97-AF65-F5344CB8AC3E}">
        <p14:creationId xmlns:p14="http://schemas.microsoft.com/office/powerpoint/2010/main" val="222899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</a:t>
            </a:r>
            <a:r>
              <a:rPr lang="en-US" dirty="0" err="1"/>
              <a:t>vs</a:t>
            </a:r>
            <a:r>
              <a:rPr lang="en-US" dirty="0"/>
              <a:t> Structural 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508001" y="2110644"/>
            <a:ext cx="6447501" cy="2910580"/>
          </a:xfrm>
        </p:spPr>
        <p:txBody>
          <a:bodyPr>
            <a:normAutofit/>
          </a:bodyPr>
          <a:lstStyle/>
          <a:p>
            <a:r>
              <a:rPr lang="en-US" sz="1500" dirty="0"/>
              <a:t>Behavioral description describes functionality of design. It is independent of implementation.</a:t>
            </a:r>
          </a:p>
          <a:p>
            <a:pPr lvl="1"/>
            <a:r>
              <a:rPr lang="en-US" sz="1500" dirty="0"/>
              <a:t>There is a one-to-many mapping between a behavioral module and a structural module.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1500" dirty="0"/>
          </a:p>
          <a:p>
            <a:r>
              <a:rPr lang="en-US" sz="1500" dirty="0"/>
              <a:t>Structural description defines and decides on an implementation of a module.</a:t>
            </a:r>
          </a:p>
          <a:p>
            <a:pPr lvl="1"/>
            <a:r>
              <a:rPr lang="en-US" sz="1500" dirty="0"/>
              <a:t>Here we map the design to actual cells/gates.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502D-C046-42F5-B8E2-0BC8DC388016}" type="datetime1">
              <a:rPr lang="en-US"/>
              <a:pPr/>
              <a:t>5/16/2019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6AFF-384D-49AD-89F5-6EBA1FF19CC6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Behavioral vs. Structural (2)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 of thumb:</a:t>
            </a:r>
          </a:p>
          <a:p>
            <a:pPr lvl="1"/>
            <a:r>
              <a:rPr lang="en-US"/>
              <a:t>Behavioral doesn’t have sub-components</a:t>
            </a:r>
          </a:p>
          <a:p>
            <a:pPr lvl="1"/>
            <a:r>
              <a:rPr lang="en-US"/>
              <a:t>Structural has sub-components:</a:t>
            </a:r>
          </a:p>
          <a:p>
            <a:pPr lvl="2"/>
            <a:r>
              <a:rPr lang="en-US"/>
              <a:t>Instantiated Modules</a:t>
            </a:r>
          </a:p>
          <a:p>
            <a:pPr lvl="2"/>
            <a:r>
              <a:rPr lang="en-US"/>
              <a:t>Instantiated Gates</a:t>
            </a:r>
          </a:p>
          <a:p>
            <a:pPr lvl="2"/>
            <a:r>
              <a:rPr lang="en-US"/>
              <a:t>Instantiated Primitives</a:t>
            </a:r>
          </a:p>
          <a:p>
            <a:r>
              <a:rPr lang="en-US"/>
              <a:t>Most modules are mixed</a:t>
            </a:r>
          </a:p>
          <a:p>
            <a:pPr lvl="1"/>
            <a:r>
              <a:rPr lang="en-US"/>
              <a:t>Obviously this is the most flexible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5593-D3CB-48DF-8D0C-2314668CE6BF}" type="datetime1">
              <a:rPr lang="en-US"/>
              <a:pPr/>
              <a:t>5/16/2019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77FB-E0A4-4BAA-8D5B-1755C9D63A5F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086415" y="1321138"/>
            <a:ext cx="7199143" cy="5546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Hardware Description Languages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69364" y="1985075"/>
            <a:ext cx="6447501" cy="342163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 the beginning HDLs were developed as a ‘</a:t>
            </a:r>
            <a:r>
              <a:rPr lang="en-US" altLang="ja-JP" dirty="0" smtClean="0"/>
              <a:t>standard way’ of drawing circuit schematics.</a:t>
            </a:r>
          </a:p>
          <a:p>
            <a:r>
              <a:rPr lang="en-US" dirty="0" smtClean="0"/>
              <a:t>Modeled the interface of circuits, described how they were connected</a:t>
            </a:r>
          </a:p>
          <a:p>
            <a:r>
              <a:rPr lang="en-US" dirty="0" smtClean="0"/>
              <a:t>Allowed connections between these modules</a:t>
            </a:r>
          </a:p>
          <a:p>
            <a:r>
              <a:rPr lang="en-US" dirty="0" smtClean="0"/>
              <a:t>Supported some common logic functions </a:t>
            </a:r>
          </a:p>
          <a:p>
            <a:pPr lvl="1"/>
            <a:r>
              <a:rPr lang="en-US" dirty="0" smtClean="0"/>
              <a:t>AND OR NOT XOR</a:t>
            </a:r>
          </a:p>
          <a:p>
            <a:pPr lvl="1"/>
            <a:r>
              <a:rPr lang="en-US" dirty="0" smtClean="0"/>
              <a:t>Multiplexers</a:t>
            </a:r>
          </a:p>
          <a:p>
            <a:r>
              <a:rPr lang="en-US" altLang="zh-TW" dirty="0">
                <a:ea typeface="新細明體" charset="-120"/>
              </a:rPr>
              <a:t>The functionality of hardware</a:t>
            </a:r>
          </a:p>
          <a:p>
            <a:pPr lvl="1"/>
            <a:r>
              <a:rPr lang="en-US" altLang="zh-TW" dirty="0">
                <a:ea typeface="新細明體" charset="-120"/>
              </a:rPr>
              <a:t>concurrency</a:t>
            </a:r>
          </a:p>
          <a:p>
            <a:pPr lvl="1"/>
            <a:r>
              <a:rPr lang="en-US" altLang="zh-TW" dirty="0">
                <a:ea typeface="新細明體" charset="-120"/>
              </a:rPr>
              <a:t>timing controls</a:t>
            </a:r>
          </a:p>
          <a:p>
            <a:r>
              <a:rPr lang="en-US" altLang="zh-TW" dirty="0">
                <a:ea typeface="新細明體" charset="-120"/>
              </a:rPr>
              <a:t>The implementation of hardware</a:t>
            </a:r>
          </a:p>
          <a:p>
            <a:pPr lvl="1"/>
            <a:r>
              <a:rPr lang="en-US" altLang="zh-TW" dirty="0">
                <a:ea typeface="新細明體" charset="-120"/>
              </a:rPr>
              <a:t>structure</a:t>
            </a:r>
          </a:p>
          <a:p>
            <a:pPr lvl="1"/>
            <a:r>
              <a:rPr lang="en-US" altLang="zh-TW" dirty="0">
                <a:ea typeface="新細明體" charset="-120"/>
              </a:rPr>
              <a:t>net-list</a:t>
            </a:r>
          </a:p>
          <a:p>
            <a:pPr marL="0" indent="0">
              <a:buNone/>
            </a:pPr>
            <a:endParaRPr lang="en-US" altLang="zh-TW" dirty="0">
              <a:ea typeface="新細明體" charset="-12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vs. Structural </a:t>
            </a:r>
          </a:p>
        </p:txBody>
      </p:sp>
      <p:graphicFrame>
        <p:nvGraphicFramePr>
          <p:cNvPr id="168963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044575" y="2200275"/>
          <a:ext cx="3836988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Visio" r:id="rId4" imgW="3506462" imgH="2409139" progId="Visio.Drawing.11">
                  <p:embed/>
                </p:oleObj>
              </mc:Choice>
              <mc:Fallback>
                <p:oleObj name="Visio" r:id="rId4" imgW="3506462" imgH="24091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200275"/>
                        <a:ext cx="3836988" cy="263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8FA4-C12A-4B07-B76B-F278BEF65E95}" type="datetime1">
              <a:rPr lang="en-US"/>
              <a:pPr/>
              <a:t>5/16/2019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E8A-618E-43B8-AF06-16DC626EA849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595" y="1021340"/>
            <a:ext cx="65231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a I-bit equality comparator with two inputs, </a:t>
            </a:r>
            <a:r>
              <a:rPr lang="en-US" b="1" dirty="0" err="1">
                <a:solidFill>
                  <a:srgbClr val="000000"/>
                </a:solidFill>
              </a:rPr>
              <a:t>iO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 err="1">
                <a:solidFill>
                  <a:srgbClr val="000000"/>
                </a:solidFill>
              </a:rPr>
              <a:t>il</a:t>
            </a:r>
            <a:r>
              <a:rPr lang="en-US" b="1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and an output, eq. The </a:t>
            </a:r>
            <a:r>
              <a:rPr lang="en-US" dirty="0" err="1">
                <a:solidFill>
                  <a:srgbClr val="000000"/>
                </a:solidFill>
              </a:rPr>
              <a:t>eq</a:t>
            </a:r>
            <a:r>
              <a:rPr lang="en-US" dirty="0">
                <a:solidFill>
                  <a:srgbClr val="000000"/>
                </a:solidFill>
              </a:rPr>
              <a:t> signal is asserted when </a:t>
            </a:r>
            <a:r>
              <a:rPr lang="en-US" b="1" dirty="0" err="1">
                <a:solidFill>
                  <a:srgbClr val="000000"/>
                </a:solidFill>
              </a:rPr>
              <a:t>iO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 err="1">
                <a:solidFill>
                  <a:srgbClr val="000000"/>
                </a:solidFill>
              </a:rPr>
              <a:t>il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are equal.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/>
              <a:t>Assume that we want to use basic logic gates, which include </a:t>
            </a:r>
            <a:r>
              <a:rPr lang="en-US" i="1" dirty="0"/>
              <a:t>not, and, or, </a:t>
            </a:r>
            <a:r>
              <a:rPr lang="en-US" dirty="0"/>
              <a:t>and </a:t>
            </a:r>
            <a:r>
              <a:rPr lang="en-US" i="1" dirty="0" err="1"/>
              <a:t>xor</a:t>
            </a:r>
            <a:r>
              <a:rPr lang="en-US" i="1" dirty="0"/>
              <a:t> cells, </a:t>
            </a:r>
            <a:r>
              <a:rPr lang="en-US" dirty="0"/>
              <a:t>to implement the circuit. One way to describe the circuit is to use a sum-of-products format. The logic expression is 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45" y="3111657"/>
            <a:ext cx="1464820" cy="454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56" y="3749927"/>
            <a:ext cx="2334296" cy="1516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42" y="3578129"/>
            <a:ext cx="3564731" cy="22585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92512" y="3167317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Gate-level implementation of a I-bit comparator </a:t>
            </a:r>
            <a:br>
              <a:rPr lang="en-US" sz="1500" dirty="0">
                <a:solidFill>
                  <a:srgbClr val="000000"/>
                </a:solidFill>
              </a:rPr>
            </a:br>
            <a:r>
              <a:rPr lang="en-US" sz="1500" dirty="0">
                <a:solidFill>
                  <a:srgbClr val="000000"/>
                </a:solidFill>
              </a:rPr>
              <a:t/>
            </a:r>
            <a:br>
              <a:rPr lang="en-US" sz="1500" dirty="0">
                <a:solidFill>
                  <a:srgbClr val="000000"/>
                </a:solidFill>
              </a:rPr>
            </a:br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693" y="4116253"/>
            <a:ext cx="3128963" cy="9572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09744" y="5201172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</a:rPr>
              <a:t>Graphical representation of a comparator program. </a:t>
            </a:r>
            <a:br>
              <a:rPr lang="en-US" sz="1050" dirty="0">
                <a:solidFill>
                  <a:srgbClr val="000000"/>
                </a:solidFill>
              </a:rPr>
            </a:br>
            <a:r>
              <a:rPr lang="en-US" sz="1050" dirty="0">
                <a:solidFill>
                  <a:srgbClr val="000000"/>
                </a:solidFill>
              </a:rPr>
              <a:t/>
            </a:r>
            <a:br>
              <a:rPr lang="en-US" sz="1050" dirty="0">
                <a:solidFill>
                  <a:srgbClr val="000000"/>
                </a:solidFill>
              </a:rPr>
            </a:b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72292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444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347433"/>
              </p:ext>
            </p:extLst>
          </p:nvPr>
        </p:nvGraphicFramePr>
        <p:xfrm>
          <a:off x="-126459" y="857250"/>
          <a:ext cx="7968146" cy="493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Photo Editor Photo" r:id="rId3" imgW="5191850" imgH="4315427" progId="MSPhotoEd.3">
                  <p:embed/>
                </p:oleObj>
              </mc:Choice>
              <mc:Fallback>
                <p:oleObj name="Photo Editor Photo" r:id="rId3" imgW="5191850" imgH="431542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459" y="857250"/>
                        <a:ext cx="7968146" cy="4934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8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45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161670"/>
              </p:ext>
            </p:extLst>
          </p:nvPr>
        </p:nvGraphicFramePr>
        <p:xfrm>
          <a:off x="29598" y="985193"/>
          <a:ext cx="7198613" cy="384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Photo Editor Photo" r:id="rId3" imgW="5858693" imgH="3629532" progId="MSPhotoEd.3">
                  <p:embed/>
                </p:oleObj>
              </mc:Choice>
              <mc:Fallback>
                <p:oleObj name="Photo Editor Photo" r:id="rId3" imgW="5858693" imgH="362953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8" y="985193"/>
                        <a:ext cx="7198613" cy="3841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3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4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020561"/>
              </p:ext>
            </p:extLst>
          </p:nvPr>
        </p:nvGraphicFramePr>
        <p:xfrm>
          <a:off x="355544" y="1314451"/>
          <a:ext cx="7372350" cy="448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Photo Editor Photo" r:id="rId3" imgW="5601482" imgH="3666667" progId="MSPhotoEd.3">
                  <p:embed/>
                </p:oleObj>
              </mc:Choice>
              <mc:Fallback>
                <p:oleObj name="Photo Editor Photo" r:id="rId3" imgW="5601482" imgH="36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44" y="1314451"/>
                        <a:ext cx="7372350" cy="448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0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378" y="1103115"/>
            <a:ext cx="6447501" cy="99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4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738561"/>
              </p:ext>
            </p:extLst>
          </p:nvPr>
        </p:nvGraphicFramePr>
        <p:xfrm>
          <a:off x="203818" y="1103115"/>
          <a:ext cx="7372350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Photo Editor Photo" r:id="rId3" imgW="5525271" imgH="3457143" progId="MSPhotoEd.3">
                  <p:embed/>
                </p:oleObj>
              </mc:Choice>
              <mc:Fallback>
                <p:oleObj name="Photo Editor Photo" r:id="rId3" imgW="5525271" imgH="34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18" y="1103115"/>
                        <a:ext cx="7372350" cy="429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3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4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969025"/>
              </p:ext>
            </p:extLst>
          </p:nvPr>
        </p:nvGraphicFramePr>
        <p:xfrm>
          <a:off x="508001" y="1314450"/>
          <a:ext cx="7372350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Photo Editor Photo" r:id="rId3" imgW="5514286" imgH="3409524" progId="MSPhotoEd.3">
                  <p:embed/>
                </p:oleObj>
              </mc:Choice>
              <mc:Fallback>
                <p:oleObj name="Photo Editor Photo" r:id="rId3" imgW="5514286" imgH="340952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1" y="1314450"/>
                        <a:ext cx="7372350" cy="423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0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50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119434"/>
              </p:ext>
            </p:extLst>
          </p:nvPr>
        </p:nvGraphicFramePr>
        <p:xfrm>
          <a:off x="174308" y="857250"/>
          <a:ext cx="7372350" cy="463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Photo Editor Photo" r:id="rId3" imgW="5590476" imgH="3780952" progId="MSPhotoEd.3">
                  <p:embed/>
                </p:oleObj>
              </mc:Choice>
              <mc:Fallback>
                <p:oleObj name="Photo Editor Photo" r:id="rId3" imgW="5590476" imgH="378095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8" y="857250"/>
                        <a:ext cx="7372350" cy="4636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0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51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13924"/>
              </p:ext>
            </p:extLst>
          </p:nvPr>
        </p:nvGraphicFramePr>
        <p:xfrm>
          <a:off x="207963" y="1314450"/>
          <a:ext cx="7372350" cy="407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Photo Editor Photo" r:id="rId3" imgW="5630061" imgH="3228571" progId="MSPhotoEd.3">
                  <p:embed/>
                </p:oleObj>
              </mc:Choice>
              <mc:Fallback>
                <p:oleObj name="Photo Editor Photo" r:id="rId3" imgW="5630061" imgH="3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1314450"/>
                        <a:ext cx="7372350" cy="4073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57250"/>
            <a:ext cx="6858000" cy="1143000"/>
          </a:xfrm>
          <a:solidFill>
            <a:srgbClr val="CCFFCC"/>
          </a:solidFill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altLang="zh-TW" sz="4050">
                <a:ea typeface="新細明體" charset="-120"/>
              </a:rPr>
              <a:t>Hierarchical structure and Modules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69056" tIns="34529" rIns="69056" bIns="34529" rtlCol="0">
            <a:normAutofit fontScale="92500" lnSpcReduction="20000"/>
          </a:bodyPr>
          <a:lstStyle/>
          <a:p>
            <a:r>
              <a:rPr lang="en-US" altLang="zh-TW">
                <a:ea typeface="新細明體" charset="-120"/>
              </a:rPr>
              <a:t>Represent the hierarchy of a design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pPr lvl="1"/>
            <a:endParaRPr lang="en-US" altLang="zh-TW">
              <a:ea typeface="新細明體" charset="-120"/>
            </a:endParaRPr>
          </a:p>
          <a:p>
            <a:pPr lvl="1"/>
            <a:endParaRPr lang="en-US" altLang="zh-TW">
              <a:ea typeface="新細明體" charset="-120"/>
            </a:endParaRPr>
          </a:p>
          <a:p>
            <a:pPr lvl="1"/>
            <a:endParaRPr lang="en-US" altLang="zh-TW">
              <a:ea typeface="新細明體" charset="-120"/>
            </a:endParaRPr>
          </a:p>
          <a:p>
            <a:pPr lvl="1"/>
            <a:r>
              <a:rPr lang="en-US" altLang="zh-TW">
                <a:ea typeface="新細明體" charset="-120"/>
              </a:rPr>
              <a:t>modules</a:t>
            </a:r>
          </a:p>
          <a:p>
            <a:pPr lvl="2"/>
            <a:r>
              <a:rPr lang="en-US" altLang="zh-TW">
                <a:ea typeface="新細明體" charset="-120"/>
              </a:rPr>
              <a:t>the basic building blocks </a:t>
            </a:r>
          </a:p>
          <a:p>
            <a:pPr lvl="1"/>
            <a:r>
              <a:rPr lang="en-US" altLang="zh-TW">
                <a:ea typeface="新細明體" charset="-120"/>
              </a:rPr>
              <a:t>ports </a:t>
            </a:r>
          </a:p>
          <a:p>
            <a:pPr lvl="2"/>
            <a:r>
              <a:rPr lang="en-US" altLang="zh-TW">
                <a:ea typeface="新細明體" charset="-120"/>
              </a:rPr>
              <a:t>the I/O pins in hardware</a:t>
            </a:r>
          </a:p>
          <a:p>
            <a:pPr lvl="2"/>
            <a:r>
              <a:rPr lang="en-US" altLang="zh-TW">
                <a:ea typeface="新細明體" charset="-120"/>
              </a:rPr>
              <a:t> input, output or inout</a:t>
            </a:r>
          </a:p>
        </p:txBody>
      </p:sp>
      <p:pic>
        <p:nvPicPr>
          <p:cNvPr id="68612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514601"/>
            <a:ext cx="2068116" cy="133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3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743200"/>
            <a:ext cx="24574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7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HDLs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5000"/>
              </a:lnSpc>
            </a:pPr>
            <a:r>
              <a:rPr lang="en-US" sz="1481"/>
              <a:t>ISP (circa 1977) - research project at CMU</a:t>
            </a:r>
          </a:p>
          <a:p>
            <a:pPr lvl="1">
              <a:lnSpc>
                <a:spcPct val="75000"/>
              </a:lnSpc>
            </a:pPr>
            <a:r>
              <a:rPr lang="en-US" sz="1333"/>
              <a:t>Simulation, but no synthesis</a:t>
            </a:r>
          </a:p>
          <a:p>
            <a:pPr>
              <a:lnSpc>
                <a:spcPct val="75000"/>
              </a:lnSpc>
            </a:pPr>
            <a:r>
              <a:rPr lang="en-US" sz="1481"/>
              <a:t>Abel (circa 1983) - developed by Data-I/O</a:t>
            </a:r>
          </a:p>
          <a:p>
            <a:pPr lvl="1">
              <a:lnSpc>
                <a:spcPct val="75000"/>
              </a:lnSpc>
            </a:pPr>
            <a:r>
              <a:rPr lang="en-US" sz="1333"/>
              <a:t>Targeted to programmable logic devices</a:t>
            </a:r>
          </a:p>
          <a:p>
            <a:pPr lvl="1">
              <a:lnSpc>
                <a:spcPct val="75000"/>
              </a:lnSpc>
            </a:pPr>
            <a:r>
              <a:rPr lang="en-US" sz="1333"/>
              <a:t>Not good for much more than state machines</a:t>
            </a:r>
          </a:p>
          <a:p>
            <a:pPr>
              <a:lnSpc>
                <a:spcPct val="75000"/>
              </a:lnSpc>
            </a:pPr>
            <a:r>
              <a:rPr lang="en-US" sz="1481"/>
              <a:t>Verilog (circa 1985) - developed by Gateway (now Cadence)</a:t>
            </a:r>
          </a:p>
          <a:p>
            <a:pPr lvl="1">
              <a:lnSpc>
                <a:spcPct val="75000"/>
              </a:lnSpc>
            </a:pPr>
            <a:r>
              <a:rPr lang="en-US" sz="1333"/>
              <a:t>Similar to Pascal and C</a:t>
            </a:r>
          </a:p>
          <a:p>
            <a:pPr lvl="1">
              <a:lnSpc>
                <a:spcPct val="75000"/>
              </a:lnSpc>
            </a:pPr>
            <a:r>
              <a:rPr lang="en-US" sz="1333"/>
              <a:t>Delays is only interaction with simulator</a:t>
            </a:r>
          </a:p>
          <a:p>
            <a:pPr lvl="1">
              <a:lnSpc>
                <a:spcPct val="75000"/>
              </a:lnSpc>
            </a:pPr>
            <a:r>
              <a:rPr lang="en-US" sz="1333"/>
              <a:t>Fairly efficient and easy to write</a:t>
            </a:r>
          </a:p>
          <a:p>
            <a:pPr lvl="1">
              <a:lnSpc>
                <a:spcPct val="75000"/>
              </a:lnSpc>
            </a:pPr>
            <a:r>
              <a:rPr lang="en-US" sz="1333"/>
              <a:t>IEEE standard</a:t>
            </a:r>
          </a:p>
          <a:p>
            <a:pPr>
              <a:lnSpc>
                <a:spcPct val="75000"/>
              </a:lnSpc>
            </a:pPr>
            <a:r>
              <a:rPr lang="en-US" sz="1481"/>
              <a:t>VHDL (circa 1987) - DoD sponsored standard</a:t>
            </a:r>
          </a:p>
          <a:p>
            <a:pPr lvl="1">
              <a:lnSpc>
                <a:spcPct val="75000"/>
              </a:lnSpc>
            </a:pPr>
            <a:r>
              <a:rPr lang="en-US" sz="1333"/>
              <a:t>Similar to Ada (emphasis on re-use and maintainability)</a:t>
            </a:r>
          </a:p>
          <a:p>
            <a:pPr lvl="1">
              <a:lnSpc>
                <a:spcPct val="75000"/>
              </a:lnSpc>
            </a:pPr>
            <a:r>
              <a:rPr lang="en-US" sz="1333"/>
              <a:t>Simulation semantics visible</a:t>
            </a:r>
          </a:p>
          <a:p>
            <a:pPr lvl="1">
              <a:lnSpc>
                <a:spcPct val="75000"/>
              </a:lnSpc>
            </a:pPr>
            <a:r>
              <a:rPr lang="en-US" sz="1333"/>
              <a:t>Very general but verbose</a:t>
            </a:r>
          </a:p>
          <a:p>
            <a:pPr lvl="1">
              <a:lnSpc>
                <a:spcPct val="75000"/>
              </a:lnSpc>
            </a:pPr>
            <a:r>
              <a:rPr lang="en-US" sz="1333"/>
              <a:t>IEEE standard</a:t>
            </a:r>
          </a:p>
        </p:txBody>
      </p:sp>
      <p:sp>
        <p:nvSpPr>
          <p:cNvPr id="716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50080" indent="-211569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846278" indent="-169256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184788" indent="-169256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23299" indent="-169256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861810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200321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538832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877343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889">
                <a:solidFill>
                  <a:schemeClr val="bg2"/>
                </a:solidFill>
              </a:rPr>
              <a:t>CS 150 - Fall 2005 - Lecture #4: Verilog - </a:t>
            </a:r>
            <a:fld id="{D4AE6BB3-49FF-4537-96CE-1072662D6D0C}" type="slidenum">
              <a:rPr lang="en-US" sz="889">
                <a:solidFill>
                  <a:schemeClr val="bg2"/>
                </a:solidFill>
              </a:rPr>
              <a:pPr/>
              <a:t>3</a:t>
            </a:fld>
            <a:endParaRPr lang="en-US" sz="889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43034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6858000" cy="685800"/>
          </a:xfrm>
        </p:spPr>
        <p:txBody>
          <a:bodyPr>
            <a:normAutofit fontScale="90000"/>
          </a:bodyPr>
          <a:lstStyle/>
          <a:p>
            <a:r>
              <a:rPr lang="en-US" sz="4500"/>
              <a:t>Event Driven Simulation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>
          <a:xfrm>
            <a:off x="1543051" y="1771651"/>
            <a:ext cx="5818585" cy="3150394"/>
          </a:xfrm>
        </p:spPr>
        <p:txBody>
          <a:bodyPr>
            <a:normAutofit fontScale="92500" lnSpcReduction="10000"/>
          </a:bodyPr>
          <a:lstStyle/>
          <a:p>
            <a:r>
              <a:rPr lang="en-US" sz="1500" dirty="0"/>
              <a:t>Verilog is really a language for  modeling event-driven  systems</a:t>
            </a:r>
          </a:p>
          <a:p>
            <a:pPr lvl="1"/>
            <a:r>
              <a:rPr lang="en-US" sz="1350" dirty="0"/>
              <a:t>Event : change in state</a:t>
            </a:r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r>
              <a:rPr lang="en-US" sz="1350" dirty="0"/>
              <a:t>Simulation starts at t = 0</a:t>
            </a:r>
          </a:p>
          <a:p>
            <a:pPr lvl="1"/>
            <a:r>
              <a:rPr lang="en-US" sz="1350" dirty="0"/>
              <a:t>Processing events generates new events</a:t>
            </a:r>
          </a:p>
          <a:p>
            <a:pPr lvl="1"/>
            <a:r>
              <a:rPr lang="en-US" sz="1350" dirty="0"/>
              <a:t>When all events at time </a:t>
            </a:r>
            <a:r>
              <a:rPr lang="en-US" sz="1350" i="1" dirty="0"/>
              <a:t>t</a:t>
            </a:r>
            <a:r>
              <a:rPr lang="en-US" sz="1350" dirty="0"/>
              <a:t> have been processed simulation time advances to </a:t>
            </a:r>
            <a:r>
              <a:rPr lang="en-US" sz="1350" i="1" dirty="0"/>
              <a:t>t+1</a:t>
            </a:r>
            <a:endParaRPr lang="en-US" sz="1350" dirty="0"/>
          </a:p>
          <a:p>
            <a:pPr lvl="1"/>
            <a:r>
              <a:rPr lang="en-US" sz="1350" dirty="0"/>
              <a:t>Simulation stops when there are no more events in the queue</a:t>
            </a:r>
          </a:p>
        </p:txBody>
      </p:sp>
      <p:grpSp>
        <p:nvGrpSpPr>
          <p:cNvPr id="735236" name="Group 4"/>
          <p:cNvGrpSpPr>
            <a:grpSpLocks/>
          </p:cNvGrpSpPr>
          <p:nvPr/>
        </p:nvGrpSpPr>
        <p:grpSpPr bwMode="auto">
          <a:xfrm>
            <a:off x="2799395" y="2384202"/>
            <a:ext cx="2932510" cy="1200150"/>
            <a:chOff x="801" y="1872"/>
            <a:chExt cx="2463" cy="1008"/>
          </a:xfrm>
        </p:grpSpPr>
        <p:sp>
          <p:nvSpPr>
            <p:cNvPr id="735237" name="Rectangle 5" descr="75%"/>
            <p:cNvSpPr>
              <a:spLocks noChangeArrowheads="1"/>
            </p:cNvSpPr>
            <p:nvPr/>
          </p:nvSpPr>
          <p:spPr bwMode="auto">
            <a:xfrm>
              <a:off x="1392" y="2016"/>
              <a:ext cx="144" cy="144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en-US" sz="1050">
                <a:latin typeface="Helvetica" panose="020B0604020202020204" pitchFamily="34" charset="0"/>
              </a:endParaRPr>
            </a:p>
          </p:txBody>
        </p:sp>
        <p:sp>
          <p:nvSpPr>
            <p:cNvPr id="735238" name="Rectangle 6" descr="75%"/>
            <p:cNvSpPr>
              <a:spLocks noChangeArrowheads="1"/>
            </p:cNvSpPr>
            <p:nvPr/>
          </p:nvSpPr>
          <p:spPr bwMode="auto">
            <a:xfrm>
              <a:off x="1536" y="2016"/>
              <a:ext cx="144" cy="144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39" name="Rectangle 7" descr="75%"/>
            <p:cNvSpPr>
              <a:spLocks noChangeArrowheads="1"/>
            </p:cNvSpPr>
            <p:nvPr/>
          </p:nvSpPr>
          <p:spPr bwMode="auto">
            <a:xfrm>
              <a:off x="1680" y="2016"/>
              <a:ext cx="576" cy="144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1050">
                  <a:latin typeface="Helvetica" panose="020B0604020202020204" pitchFamily="34" charset="0"/>
                </a:rPr>
                <a:t>•••</a:t>
              </a:r>
            </a:p>
          </p:txBody>
        </p:sp>
        <p:sp>
          <p:nvSpPr>
            <p:cNvPr id="735240" name="Rectangle 8" descr="75%"/>
            <p:cNvSpPr>
              <a:spLocks noChangeArrowheads="1"/>
            </p:cNvSpPr>
            <p:nvPr/>
          </p:nvSpPr>
          <p:spPr bwMode="auto">
            <a:xfrm>
              <a:off x="2256" y="2016"/>
              <a:ext cx="144" cy="144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41" name="Rectangle 9" descr="75%"/>
            <p:cNvSpPr>
              <a:spLocks noChangeArrowheads="1"/>
            </p:cNvSpPr>
            <p:nvPr/>
          </p:nvSpPr>
          <p:spPr bwMode="auto">
            <a:xfrm>
              <a:off x="2400" y="2016"/>
              <a:ext cx="144" cy="144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42" name="Text Box 10"/>
            <p:cNvSpPr txBox="1">
              <a:spLocks noChangeArrowheads="1"/>
            </p:cNvSpPr>
            <p:nvPr/>
          </p:nvSpPr>
          <p:spPr bwMode="auto">
            <a:xfrm>
              <a:off x="1392" y="1872"/>
              <a:ext cx="218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735243" name="Text Box 11"/>
            <p:cNvSpPr txBox="1">
              <a:spLocks noChangeArrowheads="1"/>
            </p:cNvSpPr>
            <p:nvPr/>
          </p:nvSpPr>
          <p:spPr bwMode="auto">
            <a:xfrm>
              <a:off x="2256" y="1872"/>
              <a:ext cx="408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>
                  <a:latin typeface="Helvetica" panose="020B0604020202020204" pitchFamily="34" charset="0"/>
                </a:rPr>
                <a:t>t  t+1</a:t>
              </a:r>
            </a:p>
          </p:txBody>
        </p:sp>
        <p:sp>
          <p:nvSpPr>
            <p:cNvPr id="735244" name="Rectangle 12" descr="75%"/>
            <p:cNvSpPr>
              <a:spLocks noChangeArrowheads="1"/>
            </p:cNvSpPr>
            <p:nvPr/>
          </p:nvSpPr>
          <p:spPr bwMode="auto">
            <a:xfrm>
              <a:off x="2544" y="2016"/>
              <a:ext cx="144" cy="144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45" name="Rectangle 13" descr="75%"/>
            <p:cNvSpPr>
              <a:spLocks noChangeArrowheads="1"/>
            </p:cNvSpPr>
            <p:nvPr/>
          </p:nvSpPr>
          <p:spPr bwMode="auto">
            <a:xfrm>
              <a:off x="2688" y="2016"/>
              <a:ext cx="144" cy="144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46" name="Rectangle 14" descr="75%"/>
            <p:cNvSpPr>
              <a:spLocks noChangeArrowheads="1"/>
            </p:cNvSpPr>
            <p:nvPr/>
          </p:nvSpPr>
          <p:spPr bwMode="auto">
            <a:xfrm>
              <a:off x="2832" y="2016"/>
              <a:ext cx="144" cy="144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47" name="Rectangle 15" descr="75%"/>
            <p:cNvSpPr>
              <a:spLocks noChangeArrowheads="1"/>
            </p:cNvSpPr>
            <p:nvPr/>
          </p:nvSpPr>
          <p:spPr bwMode="auto">
            <a:xfrm>
              <a:off x="2976" y="2016"/>
              <a:ext cx="144" cy="144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48" name="Rectangle 16"/>
            <p:cNvSpPr>
              <a:spLocks noChangeArrowheads="1"/>
            </p:cNvSpPr>
            <p:nvPr/>
          </p:nvSpPr>
          <p:spPr bwMode="auto">
            <a:xfrm>
              <a:off x="3072" y="1920"/>
              <a:ext cx="192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1050">
                  <a:latin typeface="Helvetica" panose="020B0604020202020204" pitchFamily="34" charset="0"/>
                </a:rPr>
                <a:t>•••</a:t>
              </a:r>
            </a:p>
          </p:txBody>
        </p:sp>
        <p:sp>
          <p:nvSpPr>
            <p:cNvPr id="735249" name="Line 17"/>
            <p:cNvSpPr>
              <a:spLocks noChangeShapeType="1"/>
            </p:cNvSpPr>
            <p:nvPr/>
          </p:nvSpPr>
          <p:spPr bwMode="auto">
            <a:xfrm flipH="1">
              <a:off x="1440" y="2160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50" name="Rectangle 18"/>
            <p:cNvSpPr>
              <a:spLocks noChangeArrowheads="1"/>
            </p:cNvSpPr>
            <p:nvPr/>
          </p:nvSpPr>
          <p:spPr bwMode="auto">
            <a:xfrm>
              <a:off x="1296" y="2496"/>
              <a:ext cx="240" cy="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51" name="Rectangle 19"/>
            <p:cNvSpPr>
              <a:spLocks noChangeArrowheads="1"/>
            </p:cNvSpPr>
            <p:nvPr/>
          </p:nvSpPr>
          <p:spPr bwMode="auto">
            <a:xfrm>
              <a:off x="1296" y="2592"/>
              <a:ext cx="240" cy="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52" name="Rectangle 20"/>
            <p:cNvSpPr>
              <a:spLocks noChangeArrowheads="1"/>
            </p:cNvSpPr>
            <p:nvPr/>
          </p:nvSpPr>
          <p:spPr bwMode="auto">
            <a:xfrm>
              <a:off x="1296" y="2688"/>
              <a:ext cx="240" cy="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53" name="Rectangle 21"/>
            <p:cNvSpPr>
              <a:spLocks noChangeArrowheads="1"/>
            </p:cNvSpPr>
            <p:nvPr/>
          </p:nvSpPr>
          <p:spPr bwMode="auto">
            <a:xfrm>
              <a:off x="1296" y="2784"/>
              <a:ext cx="240" cy="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54" name="Line 22"/>
            <p:cNvSpPr>
              <a:spLocks noChangeShapeType="1"/>
            </p:cNvSpPr>
            <p:nvPr/>
          </p:nvSpPr>
          <p:spPr bwMode="auto">
            <a:xfrm flipH="1">
              <a:off x="2352" y="2160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55" name="Rectangle 23"/>
            <p:cNvSpPr>
              <a:spLocks noChangeArrowheads="1"/>
            </p:cNvSpPr>
            <p:nvPr/>
          </p:nvSpPr>
          <p:spPr bwMode="auto">
            <a:xfrm>
              <a:off x="2208" y="2496"/>
              <a:ext cx="240" cy="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56" name="Rectangle 24"/>
            <p:cNvSpPr>
              <a:spLocks noChangeArrowheads="1"/>
            </p:cNvSpPr>
            <p:nvPr/>
          </p:nvSpPr>
          <p:spPr bwMode="auto">
            <a:xfrm>
              <a:off x="2592" y="2688"/>
              <a:ext cx="240" cy="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57" name="Line 25"/>
            <p:cNvSpPr>
              <a:spLocks noChangeShapeType="1"/>
            </p:cNvSpPr>
            <p:nvPr/>
          </p:nvSpPr>
          <p:spPr bwMode="auto">
            <a:xfrm flipH="1">
              <a:off x="2736" y="2160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58" name="Rectangle 26"/>
            <p:cNvSpPr>
              <a:spLocks noChangeArrowheads="1"/>
            </p:cNvSpPr>
            <p:nvPr/>
          </p:nvSpPr>
          <p:spPr bwMode="auto">
            <a:xfrm>
              <a:off x="2592" y="2496"/>
              <a:ext cx="240" cy="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59" name="Rectangle 27"/>
            <p:cNvSpPr>
              <a:spLocks noChangeArrowheads="1"/>
            </p:cNvSpPr>
            <p:nvPr/>
          </p:nvSpPr>
          <p:spPr bwMode="auto">
            <a:xfrm>
              <a:off x="2592" y="2592"/>
              <a:ext cx="240" cy="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260" name="Text Box 28"/>
            <p:cNvSpPr txBox="1">
              <a:spLocks noChangeArrowheads="1"/>
            </p:cNvSpPr>
            <p:nvPr/>
          </p:nvSpPr>
          <p:spPr bwMode="auto">
            <a:xfrm>
              <a:off x="960" y="1968"/>
              <a:ext cx="47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>
                  <a:latin typeface="Helvetica" panose="020B0604020202020204" pitchFamily="34" charset="0"/>
                </a:rPr>
                <a:t>Event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>
                  <a:latin typeface="Helvetica" panose="020B0604020202020204" pitchFamily="34" charset="0"/>
                </a:rPr>
                <a:t>queue</a:t>
              </a:r>
            </a:p>
          </p:txBody>
        </p:sp>
        <p:sp>
          <p:nvSpPr>
            <p:cNvPr id="735261" name="Text Box 29"/>
            <p:cNvSpPr txBox="1">
              <a:spLocks noChangeArrowheads="1"/>
            </p:cNvSpPr>
            <p:nvPr/>
          </p:nvSpPr>
          <p:spPr bwMode="auto">
            <a:xfrm>
              <a:off x="801" y="2496"/>
              <a:ext cx="501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>
                  <a:latin typeface="Helvetica" panose="020B0604020202020204" pitchFamily="34" charset="0"/>
                </a:rPr>
                <a:t>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1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57250"/>
            <a:ext cx="6858000" cy="628650"/>
          </a:xfrm>
          <a:solidFill>
            <a:srgbClr val="CCFFCC"/>
          </a:solidFill>
        </p:spPr>
        <p:txBody>
          <a:bodyPr>
            <a:normAutofit fontScale="90000"/>
          </a:bodyPr>
          <a:lstStyle/>
          <a:p>
            <a:r>
              <a:rPr lang="en-US" sz="4050"/>
              <a:t>Modeling Structure: Modules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543051"/>
            <a:ext cx="6286500" cy="3150394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The module is the basic building block in Verilog</a:t>
            </a:r>
          </a:p>
          <a:p>
            <a:pPr lvl="1"/>
            <a:r>
              <a:rPr lang="en-US" sz="1500" dirty="0"/>
              <a:t>Modules can be interconnected to describe the structure of your digital system</a:t>
            </a:r>
          </a:p>
          <a:p>
            <a:pPr lvl="1"/>
            <a:r>
              <a:rPr lang="en-US" sz="1500" dirty="0"/>
              <a:t>Modules start with keyword </a:t>
            </a:r>
            <a:r>
              <a:rPr lang="en-US" sz="1500" dirty="0">
                <a:latin typeface="Courier" charset="0"/>
              </a:rPr>
              <a:t>module</a:t>
            </a:r>
            <a:r>
              <a:rPr lang="en-US" sz="1500" dirty="0"/>
              <a:t> and end with keyword </a:t>
            </a:r>
            <a:r>
              <a:rPr lang="en-US" sz="1500" dirty="0" err="1">
                <a:latin typeface="Courier" charset="0"/>
              </a:rPr>
              <a:t>endmodule</a:t>
            </a:r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endParaRPr lang="en-US" sz="1500" dirty="0">
              <a:latin typeface="Courier" charset="0"/>
            </a:endParaRPr>
          </a:p>
          <a:p>
            <a:pPr lvl="1"/>
            <a:r>
              <a:rPr lang="en-US" sz="1725" dirty="0">
                <a:solidFill>
                  <a:schemeClr val="tx1"/>
                </a:solidFill>
                <a:latin typeface="Courier" charset="0"/>
              </a:rPr>
              <a:t>Modules have ports for interconnection with other modules</a:t>
            </a:r>
          </a:p>
        </p:txBody>
      </p:sp>
      <p:sp>
        <p:nvSpPr>
          <p:cNvPr id="736260" name="Text Box 4"/>
          <p:cNvSpPr txBox="1">
            <a:spLocks noChangeArrowheads="1"/>
          </p:cNvSpPr>
          <p:nvPr/>
        </p:nvSpPr>
        <p:spPr bwMode="auto">
          <a:xfrm>
            <a:off x="2050961" y="2342347"/>
            <a:ext cx="1947969" cy="1982851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Module AND &lt;port list&gt;</a:t>
            </a: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 dirty="0" err="1">
                <a:latin typeface="Courier" charset="0"/>
              </a:rPr>
              <a:t>endmodule</a:t>
            </a:r>
            <a:endParaRPr lang="en-US" sz="1050" b="1" dirty="0">
              <a:latin typeface="Courier" charset="0"/>
            </a:endParaRPr>
          </a:p>
        </p:txBody>
      </p:sp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4307984" y="2342347"/>
            <a:ext cx="1947969" cy="1982851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Module CPU &lt;port list&gt;</a:t>
            </a: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        •</a:t>
            </a: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 dirty="0" err="1">
                <a:latin typeface="Courier" charset="0"/>
              </a:rPr>
              <a:t>endmodule</a:t>
            </a:r>
            <a:endParaRPr lang="en-US" sz="1050" b="1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57250"/>
            <a:ext cx="6858000" cy="571500"/>
          </a:xfrm>
        </p:spPr>
        <p:txBody>
          <a:bodyPr>
            <a:normAutofit fontScale="90000"/>
          </a:bodyPr>
          <a:lstStyle/>
          <a:p>
            <a:r>
              <a:rPr lang="en-US" sz="4050"/>
              <a:t>Modeling Structure: Ports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/>
          </p:nvPr>
        </p:nvSpPr>
        <p:spPr>
          <a:xfrm>
            <a:off x="1543051" y="1543050"/>
            <a:ext cx="5818585" cy="1200150"/>
          </a:xfrm>
        </p:spPr>
        <p:txBody>
          <a:bodyPr>
            <a:normAutofit/>
          </a:bodyPr>
          <a:lstStyle/>
          <a:p>
            <a:r>
              <a:rPr lang="en-US" sz="1800"/>
              <a:t>Module Ports</a:t>
            </a:r>
          </a:p>
          <a:p>
            <a:pPr lvl="1"/>
            <a:r>
              <a:rPr lang="en-US" sz="1500"/>
              <a:t>Similar to pins on a chip</a:t>
            </a:r>
          </a:p>
          <a:p>
            <a:pPr lvl="1"/>
            <a:r>
              <a:rPr lang="en-US" sz="1500"/>
              <a:t>Provide a way to communicate with outside world</a:t>
            </a:r>
          </a:p>
          <a:p>
            <a:pPr lvl="1"/>
            <a:r>
              <a:rPr lang="en-US" sz="1500"/>
              <a:t>Ports can be </a:t>
            </a:r>
            <a:r>
              <a:rPr lang="en-US" sz="1500">
                <a:latin typeface="Courier" charset="0"/>
              </a:rPr>
              <a:t>input</a:t>
            </a:r>
            <a:r>
              <a:rPr lang="en-US" sz="1500"/>
              <a:t>, </a:t>
            </a:r>
            <a:r>
              <a:rPr lang="en-US" sz="1500">
                <a:latin typeface="Courier" charset="0"/>
              </a:rPr>
              <a:t>output</a:t>
            </a:r>
            <a:r>
              <a:rPr lang="en-US" sz="1500"/>
              <a:t> or </a:t>
            </a:r>
            <a:r>
              <a:rPr lang="en-US" sz="1500">
                <a:latin typeface="Courier" charset="0"/>
              </a:rPr>
              <a:t>inout</a:t>
            </a:r>
          </a:p>
        </p:txBody>
      </p:sp>
      <p:sp>
        <p:nvSpPr>
          <p:cNvPr id="737284" name="AutoShape 4"/>
          <p:cNvSpPr>
            <a:spLocks/>
          </p:cNvSpPr>
          <p:nvPr/>
        </p:nvSpPr>
        <p:spPr bwMode="auto">
          <a:xfrm flipH="1">
            <a:off x="2686050" y="3371850"/>
            <a:ext cx="685800" cy="742950"/>
          </a:xfrm>
          <a:prstGeom prst="leftBracket">
            <a:avLst>
              <a:gd name="adj" fmla="val 45309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37285" name="Line 5"/>
          <p:cNvSpPr>
            <a:spLocks noChangeShapeType="1"/>
          </p:cNvSpPr>
          <p:nvPr/>
        </p:nvSpPr>
        <p:spPr bwMode="auto">
          <a:xfrm>
            <a:off x="2686050" y="3371850"/>
            <a:ext cx="0" cy="742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37286" name="AutoShape 6"/>
          <p:cNvSpPr>
            <a:spLocks noChangeArrowheads="1"/>
          </p:cNvSpPr>
          <p:nvPr/>
        </p:nvSpPr>
        <p:spPr bwMode="auto">
          <a:xfrm>
            <a:off x="2000250" y="3371850"/>
            <a:ext cx="285750" cy="228600"/>
          </a:xfrm>
          <a:prstGeom prst="homePlate">
            <a:avLst>
              <a:gd name="adj" fmla="val 3125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1050">
                <a:latin typeface="Helvetica" panose="020B0604020202020204" pitchFamily="34" charset="0"/>
              </a:rPr>
              <a:t>i0</a:t>
            </a:r>
          </a:p>
        </p:txBody>
      </p:sp>
      <p:sp>
        <p:nvSpPr>
          <p:cNvPr id="737287" name="AutoShape 7"/>
          <p:cNvSpPr>
            <a:spLocks noChangeArrowheads="1"/>
          </p:cNvSpPr>
          <p:nvPr/>
        </p:nvSpPr>
        <p:spPr bwMode="auto">
          <a:xfrm>
            <a:off x="2000250" y="3829050"/>
            <a:ext cx="285750" cy="228600"/>
          </a:xfrm>
          <a:prstGeom prst="homePlate">
            <a:avLst>
              <a:gd name="adj" fmla="val 3125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1050">
                <a:latin typeface="Helvetica" panose="020B0604020202020204" pitchFamily="34" charset="0"/>
              </a:rPr>
              <a:t>i1</a:t>
            </a:r>
          </a:p>
        </p:txBody>
      </p:sp>
      <p:sp>
        <p:nvSpPr>
          <p:cNvPr id="737288" name="AutoShape 8"/>
          <p:cNvSpPr>
            <a:spLocks noChangeArrowheads="1"/>
          </p:cNvSpPr>
          <p:nvPr/>
        </p:nvSpPr>
        <p:spPr bwMode="auto">
          <a:xfrm>
            <a:off x="3771900" y="3600450"/>
            <a:ext cx="285750" cy="228600"/>
          </a:xfrm>
          <a:prstGeom prst="homePlate">
            <a:avLst>
              <a:gd name="adj" fmla="val 3125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1050">
                <a:latin typeface="Helvetica" panose="020B0604020202020204" pitchFamily="34" charset="0"/>
              </a:rPr>
              <a:t>o</a:t>
            </a:r>
          </a:p>
        </p:txBody>
      </p:sp>
      <p:sp>
        <p:nvSpPr>
          <p:cNvPr id="737289" name="Line 9"/>
          <p:cNvSpPr>
            <a:spLocks noChangeShapeType="1"/>
          </p:cNvSpPr>
          <p:nvPr/>
        </p:nvSpPr>
        <p:spPr bwMode="auto">
          <a:xfrm>
            <a:off x="2286000" y="3486150"/>
            <a:ext cx="40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37290" name="Line 10"/>
          <p:cNvSpPr>
            <a:spLocks noChangeShapeType="1"/>
          </p:cNvSpPr>
          <p:nvPr/>
        </p:nvSpPr>
        <p:spPr bwMode="auto">
          <a:xfrm>
            <a:off x="2286000" y="3943350"/>
            <a:ext cx="40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37291" name="Line 11"/>
          <p:cNvSpPr>
            <a:spLocks noChangeShapeType="1"/>
          </p:cNvSpPr>
          <p:nvPr/>
        </p:nvSpPr>
        <p:spPr bwMode="auto">
          <a:xfrm>
            <a:off x="3371850" y="3714750"/>
            <a:ext cx="40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37292" name="Text Box 12"/>
          <p:cNvSpPr txBox="1">
            <a:spLocks noChangeArrowheads="1"/>
          </p:cNvSpPr>
          <p:nvPr/>
        </p:nvSpPr>
        <p:spPr bwMode="auto">
          <a:xfrm>
            <a:off x="4514851" y="2914651"/>
            <a:ext cx="2028119" cy="227369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50" b="1">
                <a:latin typeface="Courier" charset="0"/>
              </a:rPr>
              <a:t>Module AND (i0, i1, o);</a:t>
            </a:r>
          </a:p>
          <a:p>
            <a:pPr>
              <a:lnSpc>
                <a:spcPct val="90000"/>
              </a:lnSpc>
            </a:pPr>
            <a:r>
              <a:rPr lang="en-US" sz="1050" b="1">
                <a:latin typeface="Courier" charset="0"/>
              </a:rPr>
              <a:t>	input  i0, i1;</a:t>
            </a:r>
          </a:p>
          <a:p>
            <a:pPr>
              <a:lnSpc>
                <a:spcPct val="90000"/>
              </a:lnSpc>
            </a:pPr>
            <a:r>
              <a:rPr lang="en-US" sz="1050" b="1">
                <a:latin typeface="Courier" charset="0"/>
              </a:rPr>
              <a:t>	output o;</a:t>
            </a:r>
          </a:p>
          <a:p>
            <a:pPr>
              <a:lnSpc>
                <a:spcPct val="90000"/>
              </a:lnSpc>
            </a:pPr>
            <a:endParaRPr lang="en-US" sz="1050" b="1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>
                <a:latin typeface="Courier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en-US" sz="1050" b="1">
                <a:latin typeface="Courier" charset="0"/>
              </a:rPr>
              <a:t>        </a:t>
            </a:r>
          </a:p>
          <a:p>
            <a:pPr>
              <a:lnSpc>
                <a:spcPct val="90000"/>
              </a:lnSpc>
            </a:pPr>
            <a:r>
              <a:rPr lang="en-US" sz="1050" b="1">
                <a:latin typeface="Courier" charset="0"/>
              </a:rPr>
              <a:t>        </a:t>
            </a:r>
          </a:p>
          <a:p>
            <a:pPr>
              <a:lnSpc>
                <a:spcPct val="90000"/>
              </a:lnSpc>
            </a:pPr>
            <a:endParaRPr lang="en-US" sz="1050" b="1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050" b="1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>
                <a:latin typeface="Courier" charset="0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3032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921066"/>
            <a:ext cx="6858000" cy="488157"/>
          </a:xfrm>
        </p:spPr>
        <p:txBody>
          <a:bodyPr>
            <a:normAutofit fontScale="90000"/>
          </a:bodyPr>
          <a:lstStyle/>
          <a:p>
            <a:r>
              <a:rPr lang="en-US" sz="4050" dirty="0"/>
              <a:t>Modeling Structure: Instances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>
          <a:xfrm>
            <a:off x="405408" y="1513525"/>
            <a:ext cx="5818585" cy="1085850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Module instances</a:t>
            </a:r>
          </a:p>
          <a:p>
            <a:pPr lvl="1"/>
            <a:r>
              <a:rPr lang="en-US" sz="1500" dirty="0"/>
              <a:t>Verilog models consist of a hierarchy of module </a:t>
            </a:r>
            <a:r>
              <a:rPr lang="en-US" sz="1500" i="1" dirty="0"/>
              <a:t>instances</a:t>
            </a:r>
          </a:p>
          <a:p>
            <a:pPr lvl="1"/>
            <a:r>
              <a:rPr lang="en-US" sz="1500" dirty="0"/>
              <a:t>In C++ speak: modules are classes and instances are objects</a:t>
            </a:r>
          </a:p>
        </p:txBody>
      </p:sp>
      <p:grpSp>
        <p:nvGrpSpPr>
          <p:cNvPr id="738308" name="Group 4"/>
          <p:cNvGrpSpPr>
            <a:grpSpLocks/>
          </p:cNvGrpSpPr>
          <p:nvPr/>
        </p:nvGrpSpPr>
        <p:grpSpPr bwMode="auto">
          <a:xfrm>
            <a:off x="1691641" y="2703677"/>
            <a:ext cx="3117057" cy="1345406"/>
            <a:chOff x="1296" y="1702"/>
            <a:chExt cx="2618" cy="1130"/>
          </a:xfrm>
        </p:grpSpPr>
        <p:sp>
          <p:nvSpPr>
            <p:cNvPr id="738309" name="Rectangle 5"/>
            <p:cNvSpPr>
              <a:spLocks noChangeArrowheads="1"/>
            </p:cNvSpPr>
            <p:nvPr/>
          </p:nvSpPr>
          <p:spPr bwMode="auto">
            <a:xfrm>
              <a:off x="1632" y="1872"/>
              <a:ext cx="1824" cy="9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1670" y="1702"/>
              <a:ext cx="458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>
                  <a:latin typeface="Helvetica" panose="020B0604020202020204" pitchFamily="34" charset="0"/>
                </a:rPr>
                <a:t>AND3</a:t>
              </a:r>
            </a:p>
          </p:txBody>
        </p:sp>
        <p:sp>
          <p:nvSpPr>
            <p:cNvPr id="738311" name="AutoShape 7"/>
            <p:cNvSpPr>
              <a:spLocks/>
            </p:cNvSpPr>
            <p:nvPr/>
          </p:nvSpPr>
          <p:spPr bwMode="auto">
            <a:xfrm>
              <a:off x="1968" y="1968"/>
              <a:ext cx="288" cy="384"/>
            </a:xfrm>
            <a:prstGeom prst="rightBracket">
              <a:avLst>
                <a:gd name="adj" fmla="val 6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8312" name="Line 8"/>
            <p:cNvSpPr>
              <a:spLocks noChangeShapeType="1"/>
            </p:cNvSpPr>
            <p:nvPr/>
          </p:nvSpPr>
          <p:spPr bwMode="auto">
            <a:xfrm>
              <a:off x="1968" y="196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8313" name="AutoShape 9"/>
            <p:cNvSpPr>
              <a:spLocks/>
            </p:cNvSpPr>
            <p:nvPr/>
          </p:nvSpPr>
          <p:spPr bwMode="auto">
            <a:xfrm>
              <a:off x="2688" y="2256"/>
              <a:ext cx="288" cy="384"/>
            </a:xfrm>
            <a:prstGeom prst="rightBracket">
              <a:avLst>
                <a:gd name="adj" fmla="val 6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8314" name="Line 10"/>
            <p:cNvSpPr>
              <a:spLocks noChangeShapeType="1"/>
            </p:cNvSpPr>
            <p:nvPr/>
          </p:nvSpPr>
          <p:spPr bwMode="auto">
            <a:xfrm>
              <a:off x="2688" y="225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8315" name="Line 11"/>
            <p:cNvSpPr>
              <a:spLocks noChangeShapeType="1"/>
            </p:cNvSpPr>
            <p:nvPr/>
          </p:nvSpPr>
          <p:spPr bwMode="auto">
            <a:xfrm>
              <a:off x="1488" y="206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8316" name="Line 12"/>
            <p:cNvSpPr>
              <a:spLocks noChangeShapeType="1"/>
            </p:cNvSpPr>
            <p:nvPr/>
          </p:nvSpPr>
          <p:spPr bwMode="auto">
            <a:xfrm>
              <a:off x="1488" y="23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8317" name="Line 13"/>
            <p:cNvSpPr>
              <a:spLocks noChangeShapeType="1"/>
            </p:cNvSpPr>
            <p:nvPr/>
          </p:nvSpPr>
          <p:spPr bwMode="auto">
            <a:xfrm>
              <a:off x="1488" y="2544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8318" name="Line 14"/>
            <p:cNvSpPr>
              <a:spLocks noChangeShapeType="1"/>
            </p:cNvSpPr>
            <p:nvPr/>
          </p:nvSpPr>
          <p:spPr bwMode="auto">
            <a:xfrm>
              <a:off x="2976" y="244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8319" name="Freeform 15"/>
            <p:cNvSpPr>
              <a:spLocks/>
            </p:cNvSpPr>
            <p:nvPr/>
          </p:nvSpPr>
          <p:spPr bwMode="auto">
            <a:xfrm>
              <a:off x="2256" y="2160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240 w 432"/>
                <a:gd name="T3" fmla="*/ 0 h 144"/>
                <a:gd name="T4" fmla="*/ 240 w 432"/>
                <a:gd name="T5" fmla="*/ 144 h 144"/>
                <a:gd name="T6" fmla="*/ 432 w 432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lnTo>
                    <a:pt x="240" y="0"/>
                  </a:lnTo>
                  <a:lnTo>
                    <a:pt x="240" y="144"/>
                  </a:lnTo>
                  <a:lnTo>
                    <a:pt x="432" y="14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8320" name="Text Box 16"/>
            <p:cNvSpPr txBox="1">
              <a:spLocks noChangeArrowheads="1"/>
            </p:cNvSpPr>
            <p:nvPr/>
          </p:nvSpPr>
          <p:spPr bwMode="auto">
            <a:xfrm>
              <a:off x="1296" y="1968"/>
              <a:ext cx="24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>
                  <a:latin typeface="Helvetica" panose="020B0604020202020204" pitchFamily="34" charset="0"/>
                </a:rPr>
                <a:t>i0</a:t>
              </a:r>
            </a:p>
          </p:txBody>
        </p:sp>
        <p:sp>
          <p:nvSpPr>
            <p:cNvPr id="738321" name="Text Box 17"/>
            <p:cNvSpPr txBox="1">
              <a:spLocks noChangeArrowheads="1"/>
            </p:cNvSpPr>
            <p:nvPr/>
          </p:nvSpPr>
          <p:spPr bwMode="auto">
            <a:xfrm>
              <a:off x="1296" y="2208"/>
              <a:ext cx="24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>
                  <a:latin typeface="Helvetica" panose="020B0604020202020204" pitchFamily="34" charset="0"/>
                </a:rPr>
                <a:t>i1</a:t>
              </a:r>
            </a:p>
          </p:txBody>
        </p:sp>
        <p:sp>
          <p:nvSpPr>
            <p:cNvPr id="738322" name="Text Box 18"/>
            <p:cNvSpPr txBox="1">
              <a:spLocks noChangeArrowheads="1"/>
            </p:cNvSpPr>
            <p:nvPr/>
          </p:nvSpPr>
          <p:spPr bwMode="auto">
            <a:xfrm>
              <a:off x="1296" y="2448"/>
              <a:ext cx="24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>
                  <a:latin typeface="Helvetica" panose="020B0604020202020204" pitchFamily="34" charset="0"/>
                </a:rPr>
                <a:t>i2</a:t>
              </a:r>
            </a:p>
          </p:txBody>
        </p:sp>
        <p:sp>
          <p:nvSpPr>
            <p:cNvPr id="738323" name="Text Box 19"/>
            <p:cNvSpPr txBox="1">
              <a:spLocks noChangeArrowheads="1"/>
            </p:cNvSpPr>
            <p:nvPr/>
          </p:nvSpPr>
          <p:spPr bwMode="auto">
            <a:xfrm>
              <a:off x="3696" y="2352"/>
              <a:ext cx="218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>
                  <a:latin typeface="Helvetica" panose="020B0604020202020204" pitchFamily="34" charset="0"/>
                </a:rPr>
                <a:t>o</a:t>
              </a:r>
            </a:p>
          </p:txBody>
        </p:sp>
      </p:grpSp>
      <p:sp>
        <p:nvSpPr>
          <p:cNvPr id="738324" name="Text Box 20"/>
          <p:cNvSpPr txBox="1">
            <a:spLocks noChangeArrowheads="1"/>
          </p:cNvSpPr>
          <p:nvPr/>
        </p:nvSpPr>
        <p:spPr bwMode="auto">
          <a:xfrm>
            <a:off x="1371600" y="4298641"/>
            <a:ext cx="3886200" cy="140115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Module AND3 (i0, i1, i2, o);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	input  i0, i1, i2;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	output 0;</a:t>
            </a: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	wire temp;</a:t>
            </a:r>
          </a:p>
          <a:p>
            <a:pPr>
              <a:lnSpc>
                <a:spcPct val="90000"/>
              </a:lnSpc>
            </a:pPr>
            <a:endParaRPr lang="en-US" sz="105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	AND a0 (.i0(i0), .i1(i1), .o(temp));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latin typeface="Courier" charset="0"/>
              </a:rPr>
              <a:t>	AND a1 (.i0(i2), .i1(temp), .o(0));</a:t>
            </a:r>
          </a:p>
          <a:p>
            <a:pPr>
              <a:lnSpc>
                <a:spcPct val="90000"/>
              </a:lnSpc>
            </a:pPr>
            <a:r>
              <a:rPr lang="en-US" sz="1050" b="1" dirty="0" err="1">
                <a:latin typeface="Courier" charset="0"/>
              </a:rPr>
              <a:t>endmodule</a:t>
            </a:r>
            <a:endParaRPr lang="en-US" sz="1050" b="1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Logic Values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0: zero, logic low, false, ground</a:t>
            </a:r>
          </a:p>
          <a:p>
            <a:endParaRPr lang="en-US" dirty="0"/>
          </a:p>
          <a:p>
            <a:r>
              <a:rPr lang="en-US" dirty="0"/>
              <a:t>1: one, logic high, power</a:t>
            </a:r>
          </a:p>
          <a:p>
            <a:endParaRPr lang="en-US" dirty="0"/>
          </a:p>
          <a:p>
            <a:r>
              <a:rPr lang="en-US" dirty="0"/>
              <a:t>X: unknown</a:t>
            </a:r>
          </a:p>
          <a:p>
            <a:endParaRPr lang="en-US" dirty="0"/>
          </a:p>
          <a:p>
            <a:r>
              <a:rPr lang="en-US" dirty="0"/>
              <a:t>Z: high impedance, unconnected, </a:t>
            </a:r>
            <a:r>
              <a:rPr lang="en-US" dirty="0" err="1"/>
              <a:t>tri-state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3246" y="590939"/>
            <a:ext cx="6858000" cy="723900"/>
          </a:xfrm>
        </p:spPr>
        <p:txBody>
          <a:bodyPr>
            <a:normAutofit/>
          </a:bodyPr>
          <a:lstStyle/>
          <a:p>
            <a:r>
              <a:rPr lang="en-US" sz="3000" dirty="0"/>
              <a:t>Variable Declaration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>
          <a:xfrm>
            <a:off x="1314450" y="1828800"/>
            <a:ext cx="6229350" cy="37147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b="1"/>
              <a:t>Declaring a net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" charset="0"/>
              </a:rPr>
              <a:t>wire [&lt;range&gt;] &lt;net_name&gt; [&lt;net_name&gt;*];</a:t>
            </a:r>
            <a:endParaRPr lang="en-US" sz="1500" b="1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/>
              <a:t>Range is specified as </a:t>
            </a:r>
            <a:r>
              <a:rPr lang="en-US" sz="1500" b="1">
                <a:latin typeface="Courier" charset="0"/>
              </a:rPr>
              <a:t>[MSb:LSb].</a:t>
            </a:r>
            <a:r>
              <a:rPr lang="en-US" sz="1500" b="1"/>
              <a:t> Default is one bit wide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500" b="1"/>
          </a:p>
          <a:p>
            <a:pPr>
              <a:lnSpc>
                <a:spcPct val="80000"/>
              </a:lnSpc>
            </a:pPr>
            <a:r>
              <a:rPr lang="en-US" sz="1800" b="1"/>
              <a:t>Declaring a register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" charset="0"/>
              </a:rPr>
              <a:t>reg [&lt;range&gt;] &lt;reg_name&gt; [&lt;reg_name</a:t>
            </a:r>
            <a:r>
              <a:rPr lang="en-US" sz="1500" b="1"/>
              <a:t>&gt;*];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500" b="1"/>
          </a:p>
          <a:p>
            <a:pPr>
              <a:lnSpc>
                <a:spcPct val="80000"/>
              </a:lnSpc>
            </a:pPr>
            <a:r>
              <a:rPr lang="en-US" sz="1800" b="1"/>
              <a:t>Declaring memory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" charset="0"/>
              </a:rPr>
              <a:t>reg [&lt;range&gt;] &lt;memory_name&gt; [&lt;start_addr</a:t>
            </a:r>
            <a:r>
              <a:rPr lang="en-US" sz="1500" b="1"/>
              <a:t>&gt; : &lt;end_addr&gt;];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500" b="1"/>
          </a:p>
          <a:p>
            <a:pPr>
              <a:lnSpc>
                <a:spcPct val="80000"/>
              </a:lnSpc>
            </a:pPr>
            <a:r>
              <a:rPr lang="en-US" sz="1800" b="1"/>
              <a:t>Examples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" charset="0"/>
              </a:rPr>
              <a:t>reg r; // 1-bit reg variable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" charset="0"/>
              </a:rPr>
              <a:t>wire w1, w2; // 2 1-bit wire variable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" charset="0"/>
              </a:rPr>
              <a:t>reg [7:0] vreg; // 8-bit register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" charset="0"/>
              </a:rPr>
              <a:t>reg [7:0] memory [0:1023]; a 1 KB memory</a:t>
            </a:r>
          </a:p>
        </p:txBody>
      </p:sp>
    </p:spTree>
    <p:extLst>
      <p:ext uri="{BB962C8B-B14F-4D97-AF65-F5344CB8AC3E}">
        <p14:creationId xmlns:p14="http://schemas.microsoft.com/office/powerpoint/2010/main" val="42074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0006" y="548879"/>
            <a:ext cx="7340957" cy="994172"/>
          </a:xfrm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altLang="zh-TW" sz="6600" dirty="0">
                <a:ea typeface="新細明體" charset="-120"/>
              </a:rPr>
              <a:t>Modules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851422"/>
            <a:ext cx="6743700" cy="4000500"/>
          </a:xfrm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principal </a:t>
            </a:r>
            <a:r>
              <a:rPr lang="en-US" altLang="zh-TW" dirty="0" smtClean="0">
                <a:ea typeface="新細明體" charset="-120"/>
              </a:rPr>
              <a:t>design </a:t>
            </a:r>
            <a:r>
              <a:rPr lang="en-US" altLang="zh-TW" dirty="0">
                <a:ea typeface="新細明體" charset="-120"/>
              </a:rPr>
              <a:t>entity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057400" y="2286000"/>
            <a:ext cx="50292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233613" y="2462213"/>
            <a:ext cx="1533525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r>
              <a:rPr lang="en-US" altLang="zh-TW" sz="1500">
                <a:solidFill>
                  <a:prstClr val="black"/>
                </a:solidFill>
                <a:ea typeface="新細明體" charset="-120"/>
              </a:rPr>
              <a:t>Module Name &amp;</a:t>
            </a:r>
          </a:p>
          <a:p>
            <a:r>
              <a:rPr lang="en-US" altLang="zh-TW" sz="1500">
                <a:solidFill>
                  <a:prstClr val="black"/>
                </a:solidFill>
                <a:ea typeface="新細明體" charset="-120"/>
              </a:rPr>
              <a:t>Port List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405313" y="2462213"/>
            <a:ext cx="1533525" cy="733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r>
              <a:rPr lang="en-US" altLang="zh-TW" sz="1500">
                <a:solidFill>
                  <a:prstClr val="black"/>
                </a:solidFill>
                <a:ea typeface="新細明體" charset="-120"/>
              </a:rPr>
              <a:t>Definitions</a:t>
            </a:r>
          </a:p>
          <a:p>
            <a:r>
              <a:rPr lang="en-US" altLang="zh-TW" sz="1500">
                <a:solidFill>
                  <a:prstClr val="black"/>
                </a:solidFill>
                <a:ea typeface="新細明體" charset="-120"/>
              </a:rPr>
              <a:t>Ports, Wire, Reg,</a:t>
            </a:r>
          </a:p>
          <a:p>
            <a:r>
              <a:rPr lang="en-US" altLang="zh-TW" sz="1500">
                <a:solidFill>
                  <a:prstClr val="black"/>
                </a:solidFill>
                <a:ea typeface="新細明體" charset="-120"/>
              </a:rPr>
              <a:t>Parameter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4405313" y="3490913"/>
            <a:ext cx="1533525" cy="619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r>
              <a:rPr lang="en-US" altLang="zh-TW" sz="1350">
                <a:solidFill>
                  <a:prstClr val="black"/>
                </a:solidFill>
                <a:ea typeface="新細明體" charset="-120"/>
              </a:rPr>
              <a:t>Module</a:t>
            </a:r>
          </a:p>
          <a:p>
            <a:r>
              <a:rPr lang="en-US" altLang="zh-TW" sz="1350">
                <a:solidFill>
                  <a:prstClr val="black"/>
                </a:solidFill>
                <a:ea typeface="新細明體" charset="-120"/>
              </a:rPr>
              <a:t>Instatiations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233613" y="3490913"/>
            <a:ext cx="1819275" cy="619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r>
              <a:rPr lang="en-US" altLang="zh-TW" sz="1500">
                <a:solidFill>
                  <a:prstClr val="black"/>
                </a:solidFill>
                <a:ea typeface="新細明體" charset="-120"/>
              </a:rPr>
              <a:t>Module Statements &amp;</a:t>
            </a:r>
          </a:p>
          <a:p>
            <a:r>
              <a:rPr lang="en-US" altLang="zh-TW" sz="1500">
                <a:solidFill>
                  <a:prstClr val="black"/>
                </a:solidFill>
                <a:ea typeface="新細明體" charset="-120"/>
              </a:rPr>
              <a:t> Constructs</a:t>
            </a:r>
          </a:p>
        </p:txBody>
      </p:sp>
    </p:spTree>
    <p:extLst>
      <p:ext uri="{BB962C8B-B14F-4D97-AF65-F5344CB8AC3E}">
        <p14:creationId xmlns:p14="http://schemas.microsoft.com/office/powerpoint/2010/main" val="22236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373937" cy="1412875"/>
          </a:xfrm>
        </p:spPr>
        <p:txBody>
          <a:bodyPr/>
          <a:lstStyle/>
          <a:p>
            <a:r>
              <a:rPr lang="en-US" altLang="en-US"/>
              <a:t>Modules are circuit components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Module has ports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External connections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A,B,C,X,Y in example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Port types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input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output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inout  (tristate)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Use assign statements for Boolean expressions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and </a:t>
            </a:r>
            <a:r>
              <a:rPr lang="en-US" altLang="en-US" sz="1800">
                <a:sym typeface="Symbol" panose="05050102010706020507" pitchFamily="18" charset="2"/>
              </a:rPr>
              <a:t> &amp;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sym typeface="Symbol" panose="05050102010706020507" pitchFamily="18" charset="2"/>
              </a:rPr>
              <a:t>or  |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sym typeface="Symbol" panose="05050102010706020507" pitchFamily="18" charset="2"/>
              </a:rPr>
              <a:t>not  ~</a:t>
            </a:r>
            <a:endParaRPr lang="en-US" altLang="en-US" sz="180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48B8-9A4C-4E89-81A7-B9C004FCED7E}" type="slidenum">
              <a:rPr lang="en-US" altLang="en-US">
                <a:solidFill>
                  <a:srgbClr val="292929"/>
                </a:solidFill>
              </a:rPr>
              <a:pPr/>
              <a:t>37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38277" name="Text Box 14"/>
          <p:cNvSpPr txBox="1">
            <a:spLocks noChangeArrowheads="1"/>
          </p:cNvSpPr>
          <p:nvPr/>
        </p:nvSpPr>
        <p:spPr bwMode="auto">
          <a:xfrm>
            <a:off x="4800600" y="3775075"/>
            <a:ext cx="3867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 anchor="ctr">
            <a:spAutoFit/>
          </a:bodyPr>
          <a:lstStyle>
            <a:lvl1pPr defTabSz="9017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017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017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017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017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292929"/>
                </a:solidFill>
                <a:latin typeface="Courier New" panose="02070309020205020404" pitchFamily="49" charset="0"/>
              </a:rPr>
              <a:t>// previous example as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292929"/>
                </a:solidFill>
                <a:latin typeface="Courier New" panose="02070309020205020404" pitchFamily="49" charset="0"/>
              </a:rPr>
              <a:t>// Boolean expression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292929"/>
                </a:solidFill>
                <a:latin typeface="Courier New" panose="02070309020205020404" pitchFamily="49" charset="0"/>
              </a:rPr>
              <a:t>module simple2 (X,Y,A,B,C);</a:t>
            </a:r>
            <a:endParaRPr lang="en-US" altLang="en-US" b="1" smtClean="0">
              <a:solidFill>
                <a:srgbClr val="292929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292929"/>
                </a:solidFill>
                <a:latin typeface="Courier New" panose="02070309020205020404" pitchFamily="49" charset="0"/>
              </a:rPr>
              <a:t>  input A,B,C;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292929"/>
                </a:solidFill>
                <a:latin typeface="Courier New" panose="02070309020205020404" pitchFamily="49" charset="0"/>
              </a:rPr>
              <a:t>  output X,Y;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292929"/>
                </a:solidFill>
                <a:latin typeface="Courier New" panose="02070309020205020404" pitchFamily="49" charset="0"/>
              </a:rPr>
              <a:t>  assign X = (A&amp;B)|~C;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292929"/>
                </a:solidFill>
                <a:latin typeface="Courier New" panose="02070309020205020404" pitchFamily="49" charset="0"/>
              </a:rPr>
              <a:t>  assign Y = ~C;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292929"/>
                </a:solidFill>
                <a:latin typeface="Courier New" panose="02070309020205020404" pitchFamily="49" charset="0"/>
              </a:rPr>
              <a:t>endmodule</a:t>
            </a:r>
          </a:p>
        </p:txBody>
      </p:sp>
      <p:pic>
        <p:nvPicPr>
          <p:cNvPr id="43827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4188"/>
            <a:ext cx="39370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9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6A5-3957-470D-8231-1814507E6DA2}" type="slidenum">
              <a:rPr lang="en-US" altLang="en-US">
                <a:solidFill>
                  <a:srgbClr val="000000"/>
                </a:solidFill>
              </a:rPr>
              <a:pPr/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103558" y="701094"/>
            <a:ext cx="5829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Modeling Digital Systems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657350" y="1714500"/>
            <a:ext cx="58293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solidFill>
                  <a:srgbClr val="000000"/>
                </a:solidFill>
              </a:rPr>
              <a:t>Verilog HDL is for writing models of a system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solidFill>
                  <a:srgbClr val="000000"/>
                </a:solidFill>
              </a:rPr>
              <a:t>Reasons for modeling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800">
                <a:solidFill>
                  <a:srgbClr val="000000"/>
                </a:solidFill>
              </a:rPr>
              <a:t>requirements specification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800">
                <a:solidFill>
                  <a:srgbClr val="000000"/>
                </a:solidFill>
              </a:rPr>
              <a:t>documentation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800">
                <a:solidFill>
                  <a:srgbClr val="000000"/>
                </a:solidFill>
              </a:rPr>
              <a:t>testing using simulation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800">
                <a:solidFill>
                  <a:srgbClr val="000000"/>
                </a:solidFill>
              </a:rPr>
              <a:t>formal verification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800">
                <a:solidFill>
                  <a:srgbClr val="000000"/>
                </a:solidFill>
              </a:rPr>
              <a:t>synthesis</a:t>
            </a: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solidFill>
                  <a:srgbClr val="000000"/>
                </a:solidFill>
              </a:rPr>
              <a:t>Goal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800">
                <a:solidFill>
                  <a:srgbClr val="000000"/>
                </a:solidFill>
              </a:rPr>
              <a:t>most reliable design process, with minimum cost and time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800">
                <a:solidFill>
                  <a:srgbClr val="000000"/>
                </a:solidFill>
              </a:rPr>
              <a:t>avoid design errors!</a:t>
            </a:r>
          </a:p>
        </p:txBody>
      </p:sp>
    </p:spTree>
    <p:extLst>
      <p:ext uri="{BB962C8B-B14F-4D97-AF65-F5344CB8AC3E}">
        <p14:creationId xmlns:p14="http://schemas.microsoft.com/office/powerpoint/2010/main" val="2324941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There are Two Main Styles of </a:t>
            </a:r>
            <a:r>
              <a:rPr lang="en-US" dirty="0" smtClean="0">
                <a:solidFill>
                  <a:srgbClr val="FF0000"/>
                </a:solidFill>
              </a:rPr>
              <a:t>HDL (Verilog)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7890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Structural </a:t>
            </a:r>
          </a:p>
          <a:p>
            <a:pPr lvl="1"/>
            <a:r>
              <a:rPr lang="en-US" dirty="0" smtClean="0"/>
              <a:t>Describe how modules are interconnected</a:t>
            </a:r>
          </a:p>
          <a:p>
            <a:pPr lvl="1"/>
            <a:r>
              <a:rPr lang="en-US" dirty="0" smtClean="0"/>
              <a:t>Each module contains other modules (instances)</a:t>
            </a:r>
          </a:p>
          <a:p>
            <a:pPr lvl="1"/>
            <a:r>
              <a:rPr lang="en-US" dirty="0" smtClean="0"/>
              <a:t>… and interconnections between these modules</a:t>
            </a:r>
          </a:p>
          <a:p>
            <a:pPr lvl="1"/>
            <a:r>
              <a:rPr lang="en-US" dirty="0" smtClean="0"/>
              <a:t>Describes a hierarchy</a:t>
            </a:r>
          </a:p>
          <a:p>
            <a:r>
              <a:rPr lang="en-US" dirty="0" smtClean="0"/>
              <a:t>Behavioral</a:t>
            </a:r>
          </a:p>
          <a:p>
            <a:pPr lvl="1"/>
            <a:r>
              <a:rPr lang="en-US" dirty="0" smtClean="0"/>
              <a:t>The module body contains functional description of the circuit</a:t>
            </a:r>
          </a:p>
          <a:p>
            <a:pPr lvl="1"/>
            <a:r>
              <a:rPr lang="en-US" dirty="0" smtClean="0"/>
              <a:t>Contains logical and mathematical operators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Practical circuits would use a combination of both</a:t>
            </a:r>
          </a:p>
        </p:txBody>
      </p:sp>
    </p:spTree>
    <p:extLst>
      <p:ext uri="{BB962C8B-B14F-4D97-AF65-F5344CB8AC3E}">
        <p14:creationId xmlns:p14="http://schemas.microsoft.com/office/powerpoint/2010/main" val="37724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10763" y="1184009"/>
            <a:ext cx="6247337" cy="5715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Convenient Way of Drawing Schematics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9" name="Content Placeholder 11" descr="sch_complex.gi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43" y="1878806"/>
            <a:ext cx="5030597" cy="3729038"/>
          </a:xfrm>
        </p:spPr>
      </p:pic>
    </p:spTree>
    <p:extLst>
      <p:ext uri="{BB962C8B-B14F-4D97-AF65-F5344CB8AC3E}">
        <p14:creationId xmlns:p14="http://schemas.microsoft.com/office/powerpoint/2010/main" val="2196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AA47-512C-4B19-B90B-6DA6A9128FFE}" type="slidenum">
              <a:rPr lang="en-US" altLang="en-US">
                <a:solidFill>
                  <a:srgbClr val="000000"/>
                </a:solidFill>
              </a:rPr>
              <a:pPr/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657350" y="971550"/>
            <a:ext cx="5829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Domains and Levels of Modeling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4400550" y="2286000"/>
            <a:ext cx="1200150" cy="1200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5600700" y="30289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274595" y="2674144"/>
            <a:ext cx="1326356" cy="53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high level of abstraction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 flipV="1">
            <a:off x="3200400" y="2286000"/>
            <a:ext cx="1200150" cy="1200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400550" y="3486150"/>
            <a:ext cx="0" cy="165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3148013" y="2233613"/>
            <a:ext cx="2505075" cy="2505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3433763" y="2519363"/>
            <a:ext cx="1933575" cy="1933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3776663" y="2862263"/>
            <a:ext cx="1247775" cy="1247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4119563" y="3205163"/>
            <a:ext cx="561975" cy="5619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588794" y="1988344"/>
            <a:ext cx="122469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Functional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102645" y="2000251"/>
            <a:ext cx="1168589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Structural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767368" y="5143501"/>
            <a:ext cx="122469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Geometric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686300" y="36004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274595" y="3417094"/>
            <a:ext cx="1326356" cy="53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low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2605943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D7B7-E730-4218-BE20-44360C8B6AC6}" type="slidenum">
              <a:rPr lang="en-US" altLang="en-US">
                <a:solidFill>
                  <a:srgbClr val="000000"/>
                </a:solidFill>
              </a:rPr>
              <a:pPr/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657350" y="971550"/>
            <a:ext cx="5829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Domains and Levels of Modeling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4400550" y="2286000"/>
            <a:ext cx="1200150" cy="1200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 flipV="1">
            <a:off x="3200400" y="2286000"/>
            <a:ext cx="1200150" cy="1200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4400550" y="3486150"/>
            <a:ext cx="0" cy="165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148013" y="2233613"/>
            <a:ext cx="2505075" cy="2505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433763" y="2519363"/>
            <a:ext cx="1933575" cy="1933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3776663" y="2862263"/>
            <a:ext cx="1247775" cy="1247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4119563" y="3205163"/>
            <a:ext cx="561975" cy="5619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588794" y="1988344"/>
            <a:ext cx="122469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Functional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102645" y="2000251"/>
            <a:ext cx="1168589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Structural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767368" y="5143501"/>
            <a:ext cx="122469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Geometric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 flipV="1">
            <a:off x="5307807" y="2607470"/>
            <a:ext cx="521494" cy="214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 flipV="1">
            <a:off x="5114925" y="2818211"/>
            <a:ext cx="828675" cy="4964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H="1" flipV="1">
            <a:off x="4861323" y="3064670"/>
            <a:ext cx="967978" cy="8215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 flipV="1">
            <a:off x="4618436" y="3307557"/>
            <a:ext cx="1096565" cy="10358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24538" y="2370536"/>
            <a:ext cx="1259960" cy="5313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Algorithm</a:t>
            </a:r>
            <a:br>
              <a:rPr lang="en-US" altLang="en-US" sz="1500" b="1" i="1">
                <a:solidFill>
                  <a:srgbClr val="000000"/>
                </a:solidFill>
              </a:rPr>
            </a:br>
            <a:r>
              <a:rPr lang="en-US" altLang="en-US" sz="1500" b="1" i="1">
                <a:solidFill>
                  <a:srgbClr val="000000"/>
                </a:solidFill>
              </a:rPr>
              <a:t>(behavioral)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5940029" y="3056336"/>
            <a:ext cx="1743298" cy="5313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Register-Transfer</a:t>
            </a:r>
            <a:br>
              <a:rPr lang="en-US" altLang="en-US" sz="1500" b="1" i="1">
                <a:solidFill>
                  <a:srgbClr val="000000"/>
                </a:solidFill>
              </a:rPr>
            </a:br>
            <a:r>
              <a:rPr lang="en-US" altLang="en-US" sz="1500" b="1" i="1">
                <a:solidFill>
                  <a:srgbClr val="000000"/>
                </a:solidFill>
              </a:rPr>
              <a:t>Language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5826919" y="3742136"/>
            <a:ext cx="1731243" cy="300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Boolean Equation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712619" y="4199336"/>
            <a:ext cx="2072234" cy="300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Differential Equation</a:t>
            </a:r>
          </a:p>
        </p:txBody>
      </p:sp>
    </p:spTree>
    <p:extLst>
      <p:ext uri="{BB962C8B-B14F-4D97-AF65-F5344CB8AC3E}">
        <p14:creationId xmlns:p14="http://schemas.microsoft.com/office/powerpoint/2010/main" val="1763122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D1B-4BA2-4334-9B7D-9AFAACC6FCDF}" type="slidenum">
              <a:rPr lang="en-US" altLang="en-US">
                <a:solidFill>
                  <a:srgbClr val="000000"/>
                </a:solidFill>
              </a:rPr>
              <a:pPr/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657350" y="971550"/>
            <a:ext cx="5829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Domains and Levels of Modeling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4400550" y="2286000"/>
            <a:ext cx="1200150" cy="1200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 flipV="1">
            <a:off x="3200400" y="2286000"/>
            <a:ext cx="1200150" cy="1200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4400550" y="3486150"/>
            <a:ext cx="0" cy="165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3148013" y="2233613"/>
            <a:ext cx="2505075" cy="2505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3433763" y="2519363"/>
            <a:ext cx="1933575" cy="1933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3776663" y="2862263"/>
            <a:ext cx="1247775" cy="1247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4119563" y="3205163"/>
            <a:ext cx="561975" cy="5619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588794" y="1988344"/>
            <a:ext cx="122469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Functional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102645" y="2000251"/>
            <a:ext cx="1168589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Structural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767368" y="5143501"/>
            <a:ext cx="122469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Geometric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3086101" y="2607470"/>
            <a:ext cx="392906" cy="214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2971800" y="2818211"/>
            <a:ext cx="714375" cy="3821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2971800" y="3061098"/>
            <a:ext cx="953691" cy="59650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3028950" y="3300412"/>
            <a:ext cx="1139429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1428750" y="2343151"/>
            <a:ext cx="1647825" cy="762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Processor-Memory</a:t>
            </a:r>
            <a:br>
              <a:rPr lang="en-US" altLang="en-US" sz="1500" b="1" i="1">
                <a:solidFill>
                  <a:srgbClr val="000000"/>
                </a:solidFill>
              </a:rPr>
            </a:br>
            <a:r>
              <a:rPr lang="en-US" altLang="en-US" sz="1500" b="1" i="1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428751" y="3028951"/>
            <a:ext cx="1743298" cy="300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Register-Transfer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457451" y="3486151"/>
            <a:ext cx="573875" cy="300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Gate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2057401" y="3943351"/>
            <a:ext cx="1076449" cy="3005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Transistor</a:t>
            </a:r>
          </a:p>
        </p:txBody>
      </p:sp>
    </p:spTree>
    <p:extLst>
      <p:ext uri="{BB962C8B-B14F-4D97-AF65-F5344CB8AC3E}">
        <p14:creationId xmlns:p14="http://schemas.microsoft.com/office/powerpoint/2010/main" val="2191187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F6AF-3C72-4097-8A02-91CF8D97B033}" type="slidenum">
              <a:rPr lang="en-US" altLang="en-US">
                <a:solidFill>
                  <a:srgbClr val="000000"/>
                </a:solidFill>
              </a:rPr>
              <a:pPr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657350" y="971550"/>
            <a:ext cx="5829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Domains and Levels of Modeling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 flipV="1">
            <a:off x="4400550" y="2286000"/>
            <a:ext cx="1200150" cy="1200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3200400" y="2286000"/>
            <a:ext cx="1200150" cy="1200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400550" y="3486150"/>
            <a:ext cx="0" cy="1657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148013" y="2233613"/>
            <a:ext cx="2505075" cy="2505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433763" y="2519363"/>
            <a:ext cx="1933575" cy="1933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776663" y="2862263"/>
            <a:ext cx="1247775" cy="1247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4119563" y="3205163"/>
            <a:ext cx="561975" cy="5619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588794" y="1988344"/>
            <a:ext cx="122469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Functional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102645" y="2000251"/>
            <a:ext cx="1168589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Structural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767368" y="5143501"/>
            <a:ext cx="122469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Geometric</a:t>
            </a: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4443412" y="3486150"/>
            <a:ext cx="1443038" cy="2821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4443412" y="3943350"/>
            <a:ext cx="1385888" cy="1678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>
            <a:off x="4450557" y="4400550"/>
            <a:ext cx="1207294" cy="5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 flipV="1">
            <a:off x="4436270" y="4750595"/>
            <a:ext cx="992981" cy="1071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 i="1">
              <a:solidFill>
                <a:srgbClr val="000000"/>
              </a:solidFill>
            </a:endParaRP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5881688" y="3342086"/>
            <a:ext cx="937756" cy="300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Polygons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5825730" y="3799286"/>
            <a:ext cx="670055" cy="300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Sticks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5655469" y="4256486"/>
            <a:ext cx="1461939" cy="300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Standard Cells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5426869" y="4713686"/>
            <a:ext cx="1069202" cy="300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i="1">
                <a:solidFill>
                  <a:srgbClr val="000000"/>
                </a:solidFill>
              </a:rPr>
              <a:t>Floor Plan</a:t>
            </a:r>
          </a:p>
        </p:txBody>
      </p:sp>
    </p:spTree>
    <p:extLst>
      <p:ext uri="{BB962C8B-B14F-4D97-AF65-F5344CB8AC3E}">
        <p14:creationId xmlns:p14="http://schemas.microsoft.com/office/powerpoint/2010/main" val="29389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94BA-4565-442C-930C-407B20F09B6B}" type="slidenum">
              <a:rPr lang="en-US" altLang="en-US">
                <a:solidFill>
                  <a:srgbClr val="000000"/>
                </a:solidFill>
              </a:rPr>
              <a:pPr/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67198" y="662134"/>
            <a:ext cx="6043613" cy="48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Structural vs Behavioral Models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967198" y="1766995"/>
            <a:ext cx="6567488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</a:rPr>
              <a:t>Structural model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600" dirty="0">
                <a:solidFill>
                  <a:srgbClr val="000000"/>
                </a:solidFill>
              </a:rPr>
              <a:t>Just specifies primitive gates and wires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600" dirty="0">
                <a:solidFill>
                  <a:srgbClr val="000000"/>
                </a:solidFill>
              </a:rPr>
              <a:t>i.e., the structure of a logical netlist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600" dirty="0">
                <a:solidFill>
                  <a:srgbClr val="000000"/>
                </a:solidFill>
              </a:rPr>
              <a:t>You basically know how to do this now.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</a:endParaRP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</a:rPr>
              <a:t>Behavioral model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600" dirty="0">
                <a:solidFill>
                  <a:srgbClr val="000000"/>
                </a:solidFill>
              </a:rPr>
              <a:t>More like a procedure in a programming language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600" dirty="0">
                <a:solidFill>
                  <a:srgbClr val="000000"/>
                </a:solidFill>
              </a:rPr>
              <a:t>Still specify a module in Verilog with inputs and outputs...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600" dirty="0">
                <a:solidFill>
                  <a:srgbClr val="000000"/>
                </a:solidFill>
              </a:rPr>
              <a:t>...but inside the module you  write code to tell what you want to have happen, NOT what gates to connect to make it happen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600" dirty="0">
                <a:solidFill>
                  <a:srgbClr val="000000"/>
                </a:solidFill>
              </a:rPr>
              <a:t>i.e., you specify the behavior you want, not the structure to do it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</a:endParaRPr>
          </a:p>
          <a:p>
            <a:pPr defTabSz="6858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</a:rPr>
              <a:t>Why use behavioral models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600" dirty="0">
                <a:solidFill>
                  <a:srgbClr val="000000"/>
                </a:solidFill>
              </a:rPr>
              <a:t>For </a:t>
            </a:r>
            <a:r>
              <a:rPr lang="en-US" altLang="en-US" sz="1600" dirty="0" smtClean="0">
                <a:solidFill>
                  <a:srgbClr val="000000"/>
                </a:solidFill>
              </a:rPr>
              <a:t>test bench </a:t>
            </a:r>
            <a:r>
              <a:rPr lang="en-US" altLang="en-US" sz="1600" dirty="0">
                <a:solidFill>
                  <a:srgbClr val="000000"/>
                </a:solidFill>
              </a:rPr>
              <a:t>modules to test structural designs</a:t>
            </a:r>
          </a:p>
          <a:p>
            <a:pPr lvl="1" defTabSz="6858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1600" dirty="0">
                <a:solidFill>
                  <a:srgbClr val="000000"/>
                </a:solidFill>
              </a:rPr>
              <a:t>For high-level specs to drive logic synthesis tools</a:t>
            </a:r>
          </a:p>
        </p:txBody>
      </p:sp>
    </p:spTree>
    <p:extLst>
      <p:ext uri="{BB962C8B-B14F-4D97-AF65-F5344CB8AC3E}">
        <p14:creationId xmlns:p14="http://schemas.microsoft.com/office/powerpoint/2010/main" val="3285389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76" y="470723"/>
            <a:ext cx="6858000" cy="971550"/>
          </a:xfrm>
        </p:spPr>
        <p:txBody>
          <a:bodyPr/>
          <a:lstStyle/>
          <a:p>
            <a:r>
              <a:rPr lang="en-US" sz="4950" dirty="0"/>
              <a:t>Structural Modeling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>
          <a:xfrm>
            <a:off x="174308" y="1931670"/>
            <a:ext cx="6447501" cy="2910580"/>
          </a:xfrm>
        </p:spPr>
        <p:txBody>
          <a:bodyPr/>
          <a:lstStyle/>
          <a:p>
            <a:r>
              <a:rPr lang="en-US" dirty="0"/>
              <a:t>Structural Verilog describes connections of modules (netlist)</a:t>
            </a:r>
          </a:p>
          <a:p>
            <a:endParaRPr lang="en-US" dirty="0"/>
          </a:p>
          <a:p>
            <a:r>
              <a:rPr lang="en-US" dirty="0"/>
              <a:t>and a0(.i0(a), .i1(b), .o(out));</a:t>
            </a:r>
          </a:p>
        </p:txBody>
      </p:sp>
    </p:spTree>
    <p:extLst>
      <p:ext uri="{BB962C8B-B14F-4D97-AF65-F5344CB8AC3E}">
        <p14:creationId xmlns:p14="http://schemas.microsoft.com/office/powerpoint/2010/main" val="27330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CF41-8261-48B1-9585-6FA133BE6F8A}" type="slidenum">
              <a:rPr lang="en-US" altLang="en-US">
                <a:solidFill>
                  <a:srgbClr val="292929"/>
                </a:solidFill>
              </a:rPr>
              <a:pPr/>
              <a:t>46</a:t>
            </a:fld>
            <a:endParaRPr lang="en-US" altLang="en-US">
              <a:solidFill>
                <a:srgbClr val="292929"/>
              </a:solidFill>
            </a:endParaRPr>
          </a:p>
        </p:txBody>
      </p:sp>
      <p:pic>
        <p:nvPicPr>
          <p:cNvPr id="44032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2" y="1914659"/>
            <a:ext cx="4732338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Verilog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546" y="2133600"/>
            <a:ext cx="4992129" cy="33528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module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xor_gate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out,a,b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input   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a,b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output    out;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wire    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abar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bbar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t1, t2;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not     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inva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abar,a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not     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invb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bbar,b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and       and1 (t1,abar,b);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and       and2 (t2,bbar,a);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or        or1 (out,t1,t2);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endmodule</a:t>
            </a:r>
            <a:endParaRPr lang="en-US" altLang="en-US" dirty="0"/>
          </a:p>
        </p:txBody>
      </p:sp>
      <p:sp>
        <p:nvSpPr>
          <p:cNvPr id="440325" name="Text Box 6"/>
          <p:cNvSpPr txBox="1">
            <a:spLocks noChangeArrowheads="1"/>
          </p:cNvSpPr>
          <p:nvPr/>
        </p:nvSpPr>
        <p:spPr bwMode="auto">
          <a:xfrm>
            <a:off x="5075238" y="4876800"/>
            <a:ext cx="2925762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smtClean="0">
                <a:solidFill>
                  <a:srgbClr val="CC3399"/>
                </a:solidFill>
                <a:latin typeface="Tahoma" panose="020B0604030504040204" pitchFamily="34" charset="0"/>
              </a:rPr>
              <a:t>8 basic gates (keywords):</a:t>
            </a:r>
          </a:p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CC3399"/>
                </a:solidFill>
                <a:latin typeface="Tahoma" panose="020B0604030504040204" pitchFamily="34" charset="0"/>
              </a:rPr>
              <a:t>    and, or, nand, nor</a:t>
            </a:r>
          </a:p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CC3399"/>
                </a:solidFill>
                <a:latin typeface="Tahoma" panose="020B0604030504040204" pitchFamily="34" charset="0"/>
              </a:rPr>
              <a:t>    buf, not, xor, xnor</a:t>
            </a:r>
          </a:p>
        </p:txBody>
      </p:sp>
    </p:spTree>
    <p:extLst>
      <p:ext uri="{BB962C8B-B14F-4D97-AF65-F5344CB8AC3E}">
        <p14:creationId xmlns:p14="http://schemas.microsoft.com/office/powerpoint/2010/main" val="145880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76" y="1749632"/>
            <a:ext cx="6301946" cy="32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20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3235" y="425003"/>
            <a:ext cx="6447501" cy="802178"/>
          </a:xfrm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altLang="zh-TW" sz="7200" dirty="0">
                <a:ea typeface="新細明體" charset="-120"/>
              </a:rPr>
              <a:t>Example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35794" y="2000250"/>
            <a:ext cx="6743700" cy="4000500"/>
          </a:xfrm>
          <a:noFill/>
          <a:ln/>
        </p:spPr>
        <p:txBody>
          <a:bodyPr vert="horz" lIns="69056" tIns="34529" rIns="69056" bIns="34529" rtlCol="0">
            <a:normAutofit fontScale="92500" lnSpcReduction="20000"/>
          </a:bodyPr>
          <a:lstStyle/>
          <a:p>
            <a:r>
              <a:rPr lang="en-US" altLang="zh-TW" dirty="0">
                <a:ea typeface="新細明體" charset="-120"/>
              </a:rPr>
              <a:t>4-bit </a:t>
            </a:r>
            <a:r>
              <a:rPr lang="en-US" altLang="zh-TW" dirty="0" smtClean="0">
                <a:ea typeface="新細明體" charset="-120"/>
              </a:rPr>
              <a:t>adder</a:t>
            </a:r>
          </a:p>
          <a:p>
            <a:pPr marL="814388" lvl="2">
              <a:buNone/>
            </a:pPr>
            <a:r>
              <a:rPr lang="en-US" altLang="zh-TW" dirty="0" smtClean="0">
                <a:ea typeface="新細明體" charset="-120"/>
              </a:rPr>
              <a:t>module </a:t>
            </a:r>
            <a:r>
              <a:rPr lang="en-US" altLang="zh-TW" dirty="0">
                <a:ea typeface="新細明體" charset="-120"/>
              </a:rPr>
              <a:t>add4 (s,c3,ci,a,b)</a:t>
            </a:r>
          </a:p>
          <a:p>
            <a:pPr marL="814388" lvl="2">
              <a:buNone/>
            </a:pPr>
            <a:r>
              <a:rPr lang="en-US" altLang="zh-TW" dirty="0" smtClean="0">
                <a:solidFill>
                  <a:srgbClr val="009900"/>
                </a:solidFill>
                <a:ea typeface="新細明體" charset="-120"/>
              </a:rPr>
              <a:t>input </a:t>
            </a:r>
            <a:r>
              <a:rPr lang="en-US" altLang="zh-TW" dirty="0">
                <a:solidFill>
                  <a:srgbClr val="009900"/>
                </a:solidFill>
                <a:ea typeface="新細明體" charset="-120"/>
              </a:rPr>
              <a:t>[3:0] </a:t>
            </a:r>
            <a:r>
              <a:rPr lang="en-US" altLang="zh-TW" dirty="0" err="1">
                <a:solidFill>
                  <a:srgbClr val="009900"/>
                </a:solidFill>
                <a:ea typeface="新細明體" charset="-120"/>
              </a:rPr>
              <a:t>a,b</a:t>
            </a:r>
            <a:r>
              <a:rPr lang="en-US" altLang="zh-TW" dirty="0">
                <a:solidFill>
                  <a:srgbClr val="009900"/>
                </a:solidFill>
                <a:ea typeface="新細明體" charset="-120"/>
              </a:rPr>
              <a:t> ;	// port declarations</a:t>
            </a:r>
          </a:p>
          <a:p>
            <a:pPr marL="814388" lvl="2">
              <a:buNone/>
            </a:pPr>
            <a:r>
              <a:rPr lang="en-US" altLang="zh-TW" dirty="0">
                <a:solidFill>
                  <a:srgbClr val="009900"/>
                </a:solidFill>
                <a:ea typeface="新細明體" charset="-120"/>
              </a:rPr>
              <a:t>input ci ;</a:t>
            </a:r>
          </a:p>
          <a:p>
            <a:pPr marL="814388" lvl="2">
              <a:buNone/>
            </a:pPr>
            <a:r>
              <a:rPr lang="en-US" altLang="zh-TW" dirty="0">
                <a:solidFill>
                  <a:srgbClr val="009900"/>
                </a:solidFill>
                <a:ea typeface="新細明體" charset="-120"/>
              </a:rPr>
              <a:t>output [3:0] s :	// vector</a:t>
            </a:r>
          </a:p>
          <a:p>
            <a:pPr marL="814388" lvl="2">
              <a:buNone/>
            </a:pPr>
            <a:r>
              <a:rPr lang="en-US" altLang="zh-TW" dirty="0">
                <a:solidFill>
                  <a:srgbClr val="009900"/>
                </a:solidFill>
                <a:ea typeface="新細明體" charset="-120"/>
              </a:rPr>
              <a:t>output c3 ;</a:t>
            </a:r>
          </a:p>
          <a:p>
            <a:pPr marL="814388" lvl="2">
              <a:buNone/>
            </a:pPr>
            <a:r>
              <a:rPr lang="en-US" altLang="zh-TW" dirty="0">
                <a:solidFill>
                  <a:srgbClr val="009900"/>
                </a:solidFill>
                <a:ea typeface="新細明體" charset="-120"/>
              </a:rPr>
              <a:t>wire [2:0] co </a:t>
            </a:r>
            <a:r>
              <a:rPr lang="en-US" altLang="zh-TW" dirty="0" smtClean="0">
                <a:solidFill>
                  <a:srgbClr val="009900"/>
                </a:solidFill>
                <a:ea typeface="新細明體" charset="-120"/>
              </a:rPr>
              <a:t>;</a:t>
            </a:r>
          </a:p>
          <a:p>
            <a:pPr marL="1071563" lvl="3">
              <a:buNone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add a0 (co[0], s[0], a[0], b[0], ci) ;</a:t>
            </a:r>
          </a:p>
          <a:p>
            <a:pPr marL="1071563" lvl="3">
              <a:buNone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add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a1 (co[1], s[1], a[1], b[1], co[0]) ;</a:t>
            </a:r>
          </a:p>
          <a:p>
            <a:pPr marL="1071563" lvl="3">
              <a:buNone/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add a2 (co[2], s[2], a[2], b[2], co[1]) ;</a:t>
            </a:r>
          </a:p>
          <a:p>
            <a:pPr marL="1071563" lvl="3">
              <a:buNone/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add a3 (c3, s[3], a[3], b[3], co[2]) ;</a:t>
            </a:r>
          </a:p>
          <a:p>
            <a:pPr lvl="1">
              <a:buFontTx/>
              <a:buNone/>
            </a:pPr>
            <a:r>
              <a:rPr lang="en-US" altLang="zh-TW" sz="1500" dirty="0" err="1">
                <a:ea typeface="新細明體" charset="-120"/>
              </a:rPr>
              <a:t>endmodule</a:t>
            </a:r>
            <a:endParaRPr lang="en-US" altLang="zh-TW" sz="1500" dirty="0">
              <a:ea typeface="新細明體" charset="-120"/>
            </a:endParaRPr>
          </a:p>
        </p:txBody>
      </p:sp>
      <p:grpSp>
        <p:nvGrpSpPr>
          <p:cNvPr id="70687" name="Group 31"/>
          <p:cNvGrpSpPr>
            <a:grpSpLocks/>
          </p:cNvGrpSpPr>
          <p:nvPr/>
        </p:nvGrpSpPr>
        <p:grpSpPr bwMode="auto">
          <a:xfrm>
            <a:off x="5526185" y="4383963"/>
            <a:ext cx="2774157" cy="571500"/>
            <a:chOff x="2678" y="3504"/>
            <a:chExt cx="2330" cy="480"/>
          </a:xfrm>
        </p:grpSpPr>
        <p:sp>
          <p:nvSpPr>
            <p:cNvPr id="70660" name="Rectangle 4"/>
            <p:cNvSpPr>
              <a:spLocks noChangeArrowheads="1"/>
            </p:cNvSpPr>
            <p:nvPr/>
          </p:nvSpPr>
          <p:spPr bwMode="auto">
            <a:xfrm>
              <a:off x="4372" y="3604"/>
              <a:ext cx="328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algn="ctr"/>
              <a:r>
                <a:rPr lang="en-US" altLang="zh-TW" sz="1500">
                  <a:solidFill>
                    <a:srgbClr val="0000FF"/>
                  </a:solidFill>
                  <a:ea typeface="新細明體" charset="-120"/>
                </a:rPr>
                <a:t>a0</a:t>
              </a:r>
            </a:p>
          </p:txBody>
        </p:sp>
        <p:sp>
          <p:nvSpPr>
            <p:cNvPr id="70661" name="Line 5"/>
            <p:cNvSpPr>
              <a:spLocks noChangeShapeType="1"/>
            </p:cNvSpPr>
            <p:nvPr/>
          </p:nvSpPr>
          <p:spPr bwMode="auto">
            <a:xfrm>
              <a:off x="4704" y="37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62" name="Line 6"/>
            <p:cNvSpPr>
              <a:spLocks noChangeShapeType="1"/>
            </p:cNvSpPr>
            <p:nvPr/>
          </p:nvSpPr>
          <p:spPr bwMode="auto">
            <a:xfrm flipV="1">
              <a:off x="4464" y="35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63" name="Line 7"/>
            <p:cNvSpPr>
              <a:spLocks noChangeShapeType="1"/>
            </p:cNvSpPr>
            <p:nvPr/>
          </p:nvSpPr>
          <p:spPr bwMode="auto">
            <a:xfrm flipV="1">
              <a:off x="4608" y="35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>
              <a:off x="4560" y="38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 flipH="1">
              <a:off x="4320" y="374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66" name="Rectangle 10"/>
            <p:cNvSpPr>
              <a:spLocks noChangeArrowheads="1"/>
            </p:cNvSpPr>
            <p:nvPr/>
          </p:nvSpPr>
          <p:spPr bwMode="auto">
            <a:xfrm>
              <a:off x="3892" y="3604"/>
              <a:ext cx="328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algn="ctr"/>
              <a:r>
                <a:rPr lang="en-US" altLang="zh-TW" sz="1500" dirty="0">
                  <a:solidFill>
                    <a:srgbClr val="0000FF"/>
                  </a:solidFill>
                  <a:ea typeface="新細明體" charset="-120"/>
                </a:rPr>
                <a:t>a1</a:t>
              </a:r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>
              <a:off x="4224" y="37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 flipV="1">
              <a:off x="3984" y="35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 flipV="1">
              <a:off x="4128" y="35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4080" y="38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 flipH="1">
              <a:off x="3840" y="374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72" name="Rectangle 16"/>
            <p:cNvSpPr>
              <a:spLocks noChangeArrowheads="1"/>
            </p:cNvSpPr>
            <p:nvPr/>
          </p:nvSpPr>
          <p:spPr bwMode="auto">
            <a:xfrm>
              <a:off x="3412" y="3604"/>
              <a:ext cx="328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algn="ctr"/>
              <a:r>
                <a:rPr lang="en-US" altLang="zh-TW" sz="1500">
                  <a:solidFill>
                    <a:srgbClr val="0000FF"/>
                  </a:solidFill>
                  <a:ea typeface="新細明體" charset="-120"/>
                </a:rPr>
                <a:t>a2</a:t>
              </a:r>
            </a:p>
          </p:txBody>
        </p:sp>
        <p:sp>
          <p:nvSpPr>
            <p:cNvPr id="70673" name="Line 17"/>
            <p:cNvSpPr>
              <a:spLocks noChangeShapeType="1"/>
            </p:cNvSpPr>
            <p:nvPr/>
          </p:nvSpPr>
          <p:spPr bwMode="auto">
            <a:xfrm>
              <a:off x="3744" y="37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 flipV="1">
              <a:off x="3504" y="35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 flipV="1">
              <a:off x="3648" y="35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>
              <a:off x="3600" y="38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 flipH="1">
              <a:off x="3360" y="374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78" name="Rectangle 22"/>
            <p:cNvSpPr>
              <a:spLocks noChangeArrowheads="1"/>
            </p:cNvSpPr>
            <p:nvPr/>
          </p:nvSpPr>
          <p:spPr bwMode="auto">
            <a:xfrm>
              <a:off x="2932" y="3604"/>
              <a:ext cx="328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 anchor="ctr"/>
            <a:lstStyle/>
            <a:p>
              <a:pPr algn="ctr"/>
              <a:r>
                <a:rPr lang="en-US" altLang="zh-TW" sz="1500">
                  <a:solidFill>
                    <a:srgbClr val="0000FF"/>
                  </a:solidFill>
                  <a:ea typeface="新細明體" charset="-120"/>
                </a:rPr>
                <a:t>a3</a:t>
              </a:r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>
              <a:off x="3264" y="37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80" name="Line 24"/>
            <p:cNvSpPr>
              <a:spLocks noChangeShapeType="1"/>
            </p:cNvSpPr>
            <p:nvPr/>
          </p:nvSpPr>
          <p:spPr bwMode="auto">
            <a:xfrm flipV="1">
              <a:off x="3024" y="35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81" name="Line 25"/>
            <p:cNvSpPr>
              <a:spLocks noChangeShapeType="1"/>
            </p:cNvSpPr>
            <p:nvPr/>
          </p:nvSpPr>
          <p:spPr bwMode="auto">
            <a:xfrm flipV="1">
              <a:off x="3168" y="35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82" name="Line 26"/>
            <p:cNvSpPr>
              <a:spLocks noChangeShapeType="1"/>
            </p:cNvSpPr>
            <p:nvPr/>
          </p:nvSpPr>
          <p:spPr bwMode="auto">
            <a:xfrm>
              <a:off x="3120" y="38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83" name="Line 27"/>
            <p:cNvSpPr>
              <a:spLocks noChangeShapeType="1"/>
            </p:cNvSpPr>
            <p:nvPr/>
          </p:nvSpPr>
          <p:spPr bwMode="auto">
            <a:xfrm flipH="1">
              <a:off x="2880" y="374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84" name="Rectangle 28"/>
            <p:cNvSpPr>
              <a:spLocks noChangeArrowheads="1"/>
            </p:cNvSpPr>
            <p:nvPr/>
          </p:nvSpPr>
          <p:spPr bwMode="auto">
            <a:xfrm>
              <a:off x="2678" y="3607"/>
              <a:ext cx="24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altLang="zh-TW" sz="1200">
                  <a:solidFill>
                    <a:srgbClr val="0000FF"/>
                  </a:solidFill>
                  <a:ea typeface="新細明體" charset="-120"/>
                </a:rPr>
                <a:t>c3</a:t>
              </a:r>
            </a:p>
          </p:txBody>
        </p:sp>
        <p:sp>
          <p:nvSpPr>
            <p:cNvPr id="70685" name="Rectangle 29"/>
            <p:cNvSpPr>
              <a:spLocks noChangeArrowheads="1"/>
            </p:cNvSpPr>
            <p:nvPr/>
          </p:nvSpPr>
          <p:spPr bwMode="auto">
            <a:xfrm>
              <a:off x="4790" y="3607"/>
              <a:ext cx="21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r>
                <a:rPr lang="en-US" altLang="zh-TW" sz="1200" dirty="0">
                  <a:solidFill>
                    <a:srgbClr val="0000FF"/>
                  </a:solidFill>
                  <a:ea typeface="新細明體" charset="-120"/>
                </a:rPr>
                <a:t>ci</a:t>
              </a:r>
            </a:p>
          </p:txBody>
        </p:sp>
      </p:grp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666750" y="2318197"/>
            <a:ext cx="3600450" cy="3127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6108896" y="2375941"/>
            <a:ext cx="2114550" cy="123495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/>
              <a:t>Simpler than VHDL</a:t>
            </a:r>
          </a:p>
          <a:p>
            <a:pPr>
              <a:spcBef>
                <a:spcPct val="50000"/>
              </a:spcBef>
            </a:pPr>
            <a:r>
              <a:rPr lang="en-US" sz="1350" dirty="0"/>
              <a:t>Only Syntactical </a:t>
            </a:r>
          </a:p>
          <a:p>
            <a:pPr>
              <a:spcBef>
                <a:spcPct val="50000"/>
              </a:spcBef>
            </a:pPr>
            <a:endParaRPr lang="en-US" sz="1350" dirty="0"/>
          </a:p>
          <a:p>
            <a:pPr>
              <a:spcBef>
                <a:spcPct val="50000"/>
              </a:spcBef>
            </a:pPr>
            <a:r>
              <a:rPr lang="en-US" sz="1350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19194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BFBE-1334-4867-8A67-9F816E4A09D4}" type="slidenum">
              <a:rPr lang="en-US" altLang="en-US">
                <a:solidFill>
                  <a:srgbClr val="292929"/>
                </a:solidFill>
              </a:rPr>
              <a:pPr/>
              <a:t>49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Behavioral Verilog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Describe circuit behavior</a:t>
            </a:r>
          </a:p>
          <a:p>
            <a:pPr lvl="1"/>
            <a:r>
              <a:rPr lang="en-US" altLang="en-US" sz="2400"/>
              <a:t>Not implementation</a:t>
            </a:r>
          </a:p>
        </p:txBody>
      </p:sp>
      <p:grpSp>
        <p:nvGrpSpPr>
          <p:cNvPr id="441363" name="Group 19"/>
          <p:cNvGrpSpPr>
            <a:grpSpLocks/>
          </p:cNvGrpSpPr>
          <p:nvPr/>
        </p:nvGrpSpPr>
        <p:grpSpPr bwMode="auto">
          <a:xfrm>
            <a:off x="5257800" y="2209800"/>
            <a:ext cx="3690938" cy="992188"/>
            <a:chOff x="3099" y="3023"/>
            <a:chExt cx="2325" cy="625"/>
          </a:xfrm>
        </p:grpSpPr>
        <p:sp>
          <p:nvSpPr>
            <p:cNvPr id="441351" name="Line 11"/>
            <p:cNvSpPr>
              <a:spLocks noChangeShapeType="1"/>
            </p:cNvSpPr>
            <p:nvPr/>
          </p:nvSpPr>
          <p:spPr bwMode="auto">
            <a:xfrm>
              <a:off x="3379" y="3148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5475" tIns="42739" rIns="85475" bIns="42739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1352" name="Line 12"/>
            <p:cNvSpPr>
              <a:spLocks noChangeShapeType="1"/>
            </p:cNvSpPr>
            <p:nvPr/>
          </p:nvSpPr>
          <p:spPr bwMode="auto">
            <a:xfrm>
              <a:off x="3379" y="3338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5475" tIns="42739" rIns="85475" bIns="42739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1353" name="Line 13"/>
            <p:cNvSpPr>
              <a:spLocks noChangeShapeType="1"/>
            </p:cNvSpPr>
            <p:nvPr/>
          </p:nvSpPr>
          <p:spPr bwMode="auto">
            <a:xfrm>
              <a:off x="3379" y="3528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5475" tIns="42739" rIns="85475" bIns="42739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1354" name="Line 14"/>
            <p:cNvSpPr>
              <a:spLocks noChangeShapeType="1"/>
            </p:cNvSpPr>
            <p:nvPr/>
          </p:nvSpPr>
          <p:spPr bwMode="auto">
            <a:xfrm>
              <a:off x="4611" y="3243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5475" tIns="42739" rIns="85475" bIns="42739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1355" name="Line 15"/>
            <p:cNvSpPr>
              <a:spLocks noChangeShapeType="1"/>
            </p:cNvSpPr>
            <p:nvPr/>
          </p:nvSpPr>
          <p:spPr bwMode="auto">
            <a:xfrm>
              <a:off x="4611" y="3433"/>
              <a:ext cx="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5475" tIns="42739" rIns="85475" bIns="42739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1356" name="Text Box 16"/>
            <p:cNvSpPr txBox="1">
              <a:spLocks noChangeArrowheads="1"/>
            </p:cNvSpPr>
            <p:nvPr/>
          </p:nvSpPr>
          <p:spPr bwMode="auto">
            <a:xfrm>
              <a:off x="3221" y="3023"/>
              <a:ext cx="20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5475" tIns="42739" rIns="85475" bIns="42739">
              <a:spAutoFit/>
            </a:bodyPr>
            <a:lstStyle>
              <a:lvl1pPr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292929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441357" name="Text Box 17"/>
            <p:cNvSpPr txBox="1">
              <a:spLocks noChangeArrowheads="1"/>
            </p:cNvSpPr>
            <p:nvPr/>
          </p:nvSpPr>
          <p:spPr bwMode="auto">
            <a:xfrm>
              <a:off x="3176" y="3212"/>
              <a:ext cx="20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5475" tIns="42739" rIns="85475" bIns="42739">
              <a:spAutoFit/>
            </a:bodyPr>
            <a:lstStyle>
              <a:lvl1pPr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292929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441358" name="Text Box 18"/>
            <p:cNvSpPr txBox="1">
              <a:spLocks noChangeArrowheads="1"/>
            </p:cNvSpPr>
            <p:nvPr/>
          </p:nvSpPr>
          <p:spPr bwMode="auto">
            <a:xfrm>
              <a:off x="3099" y="3402"/>
              <a:ext cx="33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5475" tIns="42739" rIns="85475" bIns="42739">
              <a:spAutoFit/>
            </a:bodyPr>
            <a:lstStyle>
              <a:lvl1pPr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292929"/>
                  </a:solidFill>
                  <a:latin typeface="Tahoma" panose="020B0604030504040204" pitchFamily="34" charset="0"/>
                </a:rPr>
                <a:t>Cin</a:t>
              </a:r>
            </a:p>
          </p:txBody>
        </p:sp>
        <p:sp>
          <p:nvSpPr>
            <p:cNvPr id="441359" name="Text Box 19"/>
            <p:cNvSpPr txBox="1">
              <a:spLocks noChangeArrowheads="1"/>
            </p:cNvSpPr>
            <p:nvPr/>
          </p:nvSpPr>
          <p:spPr bwMode="auto">
            <a:xfrm>
              <a:off x="4990" y="3307"/>
              <a:ext cx="43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5475" tIns="42739" rIns="85475" bIns="42739">
              <a:spAutoFit/>
            </a:bodyPr>
            <a:lstStyle>
              <a:lvl1pPr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292929"/>
                  </a:solidFill>
                  <a:latin typeface="Tahoma" panose="020B0604030504040204" pitchFamily="34" charset="0"/>
                </a:rPr>
                <a:t>Cout</a:t>
              </a:r>
            </a:p>
          </p:txBody>
        </p:sp>
        <p:sp>
          <p:nvSpPr>
            <p:cNvPr id="441360" name="Text Box 20"/>
            <p:cNvSpPr txBox="1">
              <a:spLocks noChangeArrowheads="1"/>
            </p:cNvSpPr>
            <p:nvPr/>
          </p:nvSpPr>
          <p:spPr bwMode="auto">
            <a:xfrm>
              <a:off x="4989" y="3098"/>
              <a:ext cx="42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5475" tIns="42739" rIns="85475" bIns="42739">
              <a:spAutoFit/>
            </a:bodyPr>
            <a:lstStyle>
              <a:lvl1pPr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292929"/>
                  </a:solidFill>
                  <a:latin typeface="Tahoma" panose="020B0604030504040204" pitchFamily="34" charset="0"/>
                </a:rPr>
                <a:t>Sum</a:t>
              </a:r>
            </a:p>
          </p:txBody>
        </p:sp>
        <p:sp>
          <p:nvSpPr>
            <p:cNvPr id="441361" name="Text Box 21"/>
            <p:cNvSpPr txBox="1">
              <a:spLocks noChangeArrowheads="1"/>
            </p:cNvSpPr>
            <p:nvPr/>
          </p:nvSpPr>
          <p:spPr bwMode="auto">
            <a:xfrm>
              <a:off x="3911" y="3210"/>
              <a:ext cx="49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smtClean="0">
                  <a:latin typeface="Tahoma" panose="020B0604030504040204" pitchFamily="34" charset="0"/>
                </a:rPr>
                <a:t>Adder</a:t>
              </a:r>
            </a:p>
          </p:txBody>
        </p:sp>
        <p:sp>
          <p:nvSpPr>
            <p:cNvPr id="441362" name="Rectangle 18"/>
            <p:cNvSpPr>
              <a:spLocks noChangeArrowheads="1"/>
            </p:cNvSpPr>
            <p:nvPr/>
          </p:nvSpPr>
          <p:spPr bwMode="auto">
            <a:xfrm>
              <a:off x="3744" y="3024"/>
              <a:ext cx="864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</p:grpSp>
      <p:sp>
        <p:nvSpPr>
          <p:cNvPr id="441364" name="Rectangle 7"/>
          <p:cNvSpPr>
            <a:spLocks noChangeArrowheads="1"/>
          </p:cNvSpPr>
          <p:nvPr/>
        </p:nvSpPr>
        <p:spPr bwMode="auto">
          <a:xfrm>
            <a:off x="1533525" y="3505200"/>
            <a:ext cx="54768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module full_addr (Sum,Cout,A,B,Cin);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  input     A, B, Cin;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  output    Sum, Cout;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  assign   {Cout, Sum} = A + B + Cin;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endmodule</a:t>
            </a:r>
            <a:endParaRPr lang="en-US" altLang="en-US" sz="1800" b="1" u="sng" smtClean="0">
              <a:latin typeface="Courier New" panose="02070309020205020404" pitchFamily="49" charset="0"/>
            </a:endParaRPr>
          </a:p>
        </p:txBody>
      </p:sp>
      <p:sp>
        <p:nvSpPr>
          <p:cNvPr id="441365" name="Text Box 24"/>
          <p:cNvSpPr txBox="1">
            <a:spLocks noChangeArrowheads="1"/>
          </p:cNvSpPr>
          <p:nvPr/>
        </p:nvSpPr>
        <p:spPr bwMode="auto">
          <a:xfrm>
            <a:off x="2295525" y="5286375"/>
            <a:ext cx="35575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CC3399"/>
                </a:solidFill>
                <a:latin typeface="Tahoma" panose="020B0604030504040204" pitchFamily="34" charset="0"/>
              </a:rPr>
              <a:t>{Cout, Sum} is a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7038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10763" y="1184009"/>
            <a:ext cx="6075887" cy="5715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Convenient Way of Drawing Schematics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7652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is standard</a:t>
            </a:r>
          </a:p>
          <a:p>
            <a:pPr lvl="1"/>
            <a:r>
              <a:rPr lang="en-US" dirty="0" smtClean="0"/>
              <a:t>Everybody will interpret the schematic the same way</a:t>
            </a:r>
          </a:p>
          <a:p>
            <a:r>
              <a:rPr lang="en-US" dirty="0" smtClean="0"/>
              <a:t>It is not proprietary</a:t>
            </a:r>
          </a:p>
          <a:p>
            <a:pPr lvl="1"/>
            <a:r>
              <a:rPr lang="en-US" dirty="0" smtClean="0"/>
              <a:t>HDLs are not tool specific</a:t>
            </a:r>
          </a:p>
          <a:p>
            <a:r>
              <a:rPr lang="en-US" dirty="0" smtClean="0"/>
              <a:t>It is machine readable</a:t>
            </a:r>
          </a:p>
          <a:p>
            <a:pPr lvl="1"/>
            <a:r>
              <a:rPr lang="en-US" dirty="0" smtClean="0"/>
              <a:t>It is easier for computers to understand the circuit</a:t>
            </a:r>
          </a:p>
          <a:p>
            <a:r>
              <a:rPr lang="en-US" dirty="0" smtClean="0"/>
              <a:t>Only later on additional benefits were </a:t>
            </a:r>
            <a:r>
              <a:rPr lang="en-US" altLang="ja-JP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discovered</a:t>
            </a:r>
          </a:p>
          <a:p>
            <a:pPr lvl="1"/>
            <a:r>
              <a:rPr lang="en-US" dirty="0" smtClean="0"/>
              <a:t>Simulation and Synthesis</a:t>
            </a:r>
          </a:p>
        </p:txBody>
      </p:sp>
    </p:spTree>
    <p:extLst>
      <p:ext uri="{BB962C8B-B14F-4D97-AF65-F5344CB8AC3E}">
        <p14:creationId xmlns:p14="http://schemas.microsoft.com/office/powerpoint/2010/main" val="38322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C67D-B3C9-40DF-9A2B-9634EC55FA57}" type="slidenum">
              <a:rPr lang="en-US" altLang="en-US">
                <a:solidFill>
                  <a:srgbClr val="292929"/>
                </a:solidFill>
              </a:rPr>
              <a:pPr/>
              <a:t>50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Behavioral 4-bit adder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981200"/>
            <a:ext cx="6365875" cy="24384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module add4 (SUM, OVER, A, B);</a:t>
            </a:r>
            <a:endParaRPr lang="en-US" altLang="en-US" sz="1200" b="1">
              <a:latin typeface="Courier New" panose="02070309020205020404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input [3:0] A;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input [3:0] B;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output [3:0] SUM;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output OVER;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assign {OVER, SUM[3:0]} = A[3:0] + B[3:0];</a:t>
            </a:r>
            <a:endParaRPr lang="en-US" altLang="en-US" sz="1200" b="1">
              <a:latin typeface="Courier New" panose="02070309020205020404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endmodule</a:t>
            </a:r>
            <a:endParaRPr lang="en-US" altLang="en-US"/>
          </a:p>
        </p:txBody>
      </p:sp>
      <p:sp>
        <p:nvSpPr>
          <p:cNvPr id="442372" name="Text Box 6"/>
          <p:cNvSpPr txBox="1">
            <a:spLocks noChangeArrowheads="1"/>
          </p:cNvSpPr>
          <p:nvPr/>
        </p:nvSpPr>
        <p:spPr bwMode="auto">
          <a:xfrm>
            <a:off x="2514600" y="4038600"/>
            <a:ext cx="4143375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D60093"/>
                </a:solidFill>
                <a:latin typeface="Tahoma" panose="020B0604030504040204" pitchFamily="34" charset="0"/>
              </a:rPr>
              <a:t>“[3:0] A”  is a 4-wire bus labeled “A”</a:t>
            </a:r>
          </a:p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D60093"/>
                </a:solidFill>
                <a:latin typeface="Tahoma" panose="020B0604030504040204" pitchFamily="34" charset="0"/>
              </a:rPr>
              <a:t>  Bit 3 is the MSB</a:t>
            </a:r>
          </a:p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D60093"/>
                </a:solidFill>
                <a:latin typeface="Tahoma" panose="020B0604030504040204" pitchFamily="34" charset="0"/>
              </a:rPr>
              <a:t>  Bit 0 is the LSB</a:t>
            </a:r>
          </a:p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smtClean="0">
              <a:solidFill>
                <a:srgbClr val="D60093"/>
              </a:solidFill>
              <a:latin typeface="Tahoma" panose="020B0604030504040204" pitchFamily="34" charset="0"/>
            </a:endParaRPr>
          </a:p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D60093"/>
                </a:solidFill>
                <a:latin typeface="Tahoma" panose="020B0604030504040204" pitchFamily="34" charset="0"/>
              </a:rPr>
              <a:t>Can also write “[0:3] A”</a:t>
            </a:r>
          </a:p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D60093"/>
                </a:solidFill>
                <a:latin typeface="Tahoma" panose="020B0604030504040204" pitchFamily="34" charset="0"/>
              </a:rPr>
              <a:t>  Bit 0 is the MSB</a:t>
            </a:r>
          </a:p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D60093"/>
                </a:solidFill>
                <a:latin typeface="Tahoma" panose="020B0604030504040204" pitchFamily="34" charset="0"/>
              </a:rPr>
              <a:t>  Bit 3 is the LSB</a:t>
            </a:r>
          </a:p>
        </p:txBody>
      </p:sp>
      <p:sp>
        <p:nvSpPr>
          <p:cNvPr id="442373" name="Text Box 7"/>
          <p:cNvSpPr txBox="1">
            <a:spLocks noChangeArrowheads="1"/>
          </p:cNvSpPr>
          <p:nvPr/>
        </p:nvSpPr>
        <p:spPr bwMode="auto">
          <a:xfrm>
            <a:off x="5029200" y="1981200"/>
            <a:ext cx="37639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D60093"/>
                </a:solidFill>
                <a:latin typeface="Tahoma" panose="020B0604030504040204" pitchFamily="34" charset="0"/>
              </a:rPr>
              <a:t>Buses are implicitly connected—</a:t>
            </a:r>
          </a:p>
          <a:p>
            <a:pPr defTabSz="91440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D60093"/>
                </a:solidFill>
                <a:latin typeface="Tahoma" panose="020B0604030504040204" pitchFamily="34" charset="0"/>
              </a:rPr>
              <a:t>If you write BUS[3:2], BUS[1:0], </a:t>
            </a:r>
          </a:p>
          <a:p>
            <a:pPr defTabSz="91440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D60093"/>
                </a:solidFill>
                <a:latin typeface="Tahoma" panose="020B0604030504040204" pitchFamily="34" charset="0"/>
              </a:rPr>
              <a:t>they become part of BUS[3:0]</a:t>
            </a:r>
          </a:p>
        </p:txBody>
      </p:sp>
    </p:spTree>
    <p:extLst>
      <p:ext uri="{BB962C8B-B14F-4D97-AF65-F5344CB8AC3E}">
        <p14:creationId xmlns:p14="http://schemas.microsoft.com/office/powerpoint/2010/main" val="2778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/>
      <p:bldP spid="44237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819" y="204452"/>
            <a:ext cx="6858000" cy="1134428"/>
          </a:xfrm>
        </p:spPr>
        <p:txBody>
          <a:bodyPr/>
          <a:lstStyle/>
          <a:p>
            <a:r>
              <a:rPr lang="en-US" altLang="zh-TW" sz="4950" dirty="0">
                <a:ea typeface="新細明體" charset="-120"/>
              </a:rPr>
              <a:t>Major Data Type Class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2943" y="2334578"/>
            <a:ext cx="61722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TW" sz="3300" dirty="0">
                <a:solidFill>
                  <a:srgbClr val="292929"/>
                </a:solidFill>
                <a:latin typeface="Tahoma" panose="020B0604030504040204" pitchFamily="34" charset="0"/>
                <a:ea typeface="標楷體" pitchFamily="65" charset="-120"/>
              </a:rPr>
              <a:t>Nets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TW" sz="3300" dirty="0">
                <a:solidFill>
                  <a:srgbClr val="292929"/>
                </a:solidFill>
                <a:latin typeface="Tahoma" panose="020B0604030504040204" pitchFamily="34" charset="0"/>
                <a:ea typeface="標楷體" pitchFamily="65" charset="-120"/>
              </a:rPr>
              <a:t>Registers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TW" sz="3300" dirty="0">
                <a:solidFill>
                  <a:srgbClr val="292929"/>
                </a:solidFill>
                <a:latin typeface="Tahoma" panose="020B0604030504040204" pitchFamily="34" charset="0"/>
                <a:ea typeface="標楷體" pitchFamily="65" charset="-12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0019663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9236" y="316136"/>
            <a:ext cx="6858000" cy="1088708"/>
          </a:xfrm>
        </p:spPr>
        <p:txBody>
          <a:bodyPr>
            <a:normAutofit fontScale="90000"/>
          </a:bodyPr>
          <a:lstStyle/>
          <a:p>
            <a:r>
              <a:rPr lang="en-US" altLang="zh-TW" sz="8775" dirty="0">
                <a:ea typeface="新細明體" charset="-120"/>
              </a:rPr>
              <a:t>Nets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22898" y="2248853"/>
            <a:ext cx="6172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Net</a:t>
            </a:r>
            <a:r>
              <a:rPr lang="en-US" altLang="zh-TW" sz="2400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292929"/>
                </a:solidFill>
                <a:latin typeface="Tahoma" panose="020B0604030504040204" pitchFamily="34" charset="0"/>
                <a:ea typeface="標楷體" pitchFamily="65" charset="-120"/>
              </a:rPr>
              <a:t>data type represent </a:t>
            </a:r>
            <a:r>
              <a:rPr lang="en-US" altLang="zh-TW" sz="2400" dirty="0">
                <a:solidFill>
                  <a:srgbClr val="CCCC99"/>
                </a:solidFill>
                <a:latin typeface="Tahoma" panose="020B0604030504040204" pitchFamily="34" charset="0"/>
                <a:ea typeface="標楷體" pitchFamily="65" charset="-120"/>
              </a:rPr>
              <a:t>physical connections</a:t>
            </a:r>
            <a:r>
              <a:rPr lang="en-US" altLang="zh-TW" sz="2400" dirty="0">
                <a:solidFill>
                  <a:srgbClr val="292929"/>
                </a:solidFill>
                <a:latin typeface="Tahoma" panose="020B0604030504040204" pitchFamily="34" charset="0"/>
                <a:ea typeface="標楷體" pitchFamily="65" charset="-120"/>
              </a:rPr>
              <a:t> between structural entities. 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A </a:t>
            </a:r>
            <a:r>
              <a:rPr lang="en-US" altLang="zh-TW" sz="2400" i="1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net</a:t>
            </a:r>
            <a:r>
              <a:rPr lang="en-US" altLang="zh-TW" sz="2400" dirty="0">
                <a:solidFill>
                  <a:srgbClr val="292929"/>
                </a:solidFill>
                <a:latin typeface="Tahoma" panose="020B0604030504040204" pitchFamily="34" charset="0"/>
                <a:ea typeface="標楷體" pitchFamily="65" charset="-120"/>
              </a:rPr>
              <a:t> must be driven by a driver</a:t>
            </a:r>
            <a:r>
              <a:rPr lang="en-US" altLang="zh-TW" sz="2400" dirty="0">
                <a:solidFill>
                  <a:srgbClr val="292929"/>
                </a:solidFill>
                <a:ea typeface="標楷體" pitchFamily="65" charset="-120"/>
              </a:rPr>
              <a:t>,</a:t>
            </a:r>
            <a:r>
              <a:rPr lang="en-US" altLang="zh-TW" sz="2400" dirty="0">
                <a:solidFill>
                  <a:srgbClr val="292929"/>
                </a:solidFill>
                <a:latin typeface="Tahoma" panose="020B0604030504040204" pitchFamily="34" charset="0"/>
                <a:ea typeface="標楷體" pitchFamily="65" charset="-120"/>
              </a:rPr>
              <a:t> such as a gate or a continuous assignment.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292929"/>
                </a:solidFill>
                <a:latin typeface="Tahoma" panose="020B0604030504040204" pitchFamily="34" charset="0"/>
                <a:ea typeface="標楷體" pitchFamily="65" charset="-120"/>
              </a:rPr>
              <a:t>Verilog </a:t>
            </a:r>
            <a:r>
              <a:rPr lang="en-US" altLang="zh-TW" sz="2400" dirty="0">
                <a:solidFill>
                  <a:srgbClr val="CCCC99"/>
                </a:solidFill>
                <a:latin typeface="Tahoma" panose="020B0604030504040204" pitchFamily="34" charset="0"/>
                <a:ea typeface="標楷體" pitchFamily="65" charset="-120"/>
              </a:rPr>
              <a:t>automatically propagates</a:t>
            </a:r>
            <a:r>
              <a:rPr lang="en-US" altLang="zh-TW" sz="2400" dirty="0">
                <a:solidFill>
                  <a:srgbClr val="292929"/>
                </a:solidFill>
                <a:latin typeface="Tahoma" panose="020B0604030504040204" pitchFamily="34" charset="0"/>
                <a:ea typeface="標楷體" pitchFamily="65" charset="-120"/>
              </a:rPr>
              <a:t> new values onto a </a:t>
            </a:r>
            <a:r>
              <a:rPr lang="en-US" altLang="zh-TW" sz="2400" i="1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net</a:t>
            </a:r>
            <a:r>
              <a:rPr lang="en-US" altLang="zh-TW" sz="2400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292929"/>
                </a:solidFill>
                <a:latin typeface="Tahoma" panose="020B0604030504040204" pitchFamily="34" charset="0"/>
                <a:ea typeface="標楷體" pitchFamily="65" charset="-120"/>
              </a:rPr>
              <a:t>when the drivers change value.</a:t>
            </a:r>
          </a:p>
        </p:txBody>
      </p:sp>
    </p:spTree>
    <p:extLst>
      <p:ext uri="{BB962C8B-B14F-4D97-AF65-F5344CB8AC3E}">
        <p14:creationId xmlns:p14="http://schemas.microsoft.com/office/powerpoint/2010/main" val="39484161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altLang="zh-TW" sz="5400">
                <a:ea typeface="新細明體" charset="-120"/>
              </a:rPr>
              <a:t>Data types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69056" tIns="34529" rIns="69056" bIns="34529" rtlCol="0">
            <a:normAutofit fontScale="70000" lnSpcReduction="20000"/>
          </a:bodyPr>
          <a:lstStyle/>
          <a:p>
            <a:r>
              <a:rPr lang="en-US" altLang="zh-TW">
                <a:ea typeface="新細明體" charset="-120"/>
              </a:rPr>
              <a:t>Net</a:t>
            </a:r>
          </a:p>
          <a:p>
            <a:pPr lvl="1"/>
            <a:r>
              <a:rPr lang="en-US" altLang="zh-TW">
                <a:ea typeface="新細明體" charset="-120"/>
              </a:rPr>
              <a:t>physical wire between devices</a:t>
            </a:r>
          </a:p>
          <a:p>
            <a:pPr lvl="1"/>
            <a:r>
              <a:rPr lang="en-US" altLang="zh-TW">
                <a:ea typeface="新細明體" charset="-120"/>
              </a:rPr>
              <a:t>the default data type</a:t>
            </a:r>
          </a:p>
          <a:p>
            <a:pPr lvl="1"/>
            <a:r>
              <a:rPr lang="en-US" altLang="zh-TW">
                <a:ea typeface="新細明體" charset="-120"/>
              </a:rPr>
              <a:t>used in structural modeling and continuous assignment</a:t>
            </a:r>
          </a:p>
          <a:p>
            <a:pPr lvl="1"/>
            <a:r>
              <a:rPr lang="en-US" altLang="zh-TW">
                <a:ea typeface="新細明體" charset="-120"/>
              </a:rPr>
              <a:t>types of nets</a:t>
            </a:r>
          </a:p>
          <a:p>
            <a:pPr lvl="2"/>
            <a:r>
              <a:rPr lang="en-US" altLang="zh-TW">
                <a:ea typeface="新細明體" charset="-120"/>
              </a:rPr>
              <a:t>wire, tri	: default</a:t>
            </a:r>
          </a:p>
          <a:p>
            <a:pPr lvl="2"/>
            <a:r>
              <a:rPr lang="en-US" altLang="zh-TW">
                <a:ea typeface="新細明體" charset="-120"/>
              </a:rPr>
              <a:t>wor, trior	: wire-ORed</a:t>
            </a:r>
          </a:p>
          <a:p>
            <a:pPr lvl="2"/>
            <a:r>
              <a:rPr lang="en-US" altLang="zh-TW">
                <a:ea typeface="新細明體" charset="-120"/>
              </a:rPr>
              <a:t>wand, triand	: wire-ANDed</a:t>
            </a:r>
          </a:p>
          <a:p>
            <a:pPr lvl="2"/>
            <a:r>
              <a:rPr lang="en-US" altLang="zh-TW">
                <a:ea typeface="新細明體" charset="-120"/>
              </a:rPr>
              <a:t>trireg		: with capacitive storage</a:t>
            </a:r>
          </a:p>
          <a:p>
            <a:pPr lvl="2"/>
            <a:r>
              <a:rPr lang="en-US" altLang="zh-TW">
                <a:ea typeface="新細明體" charset="-120"/>
              </a:rPr>
              <a:t>tri1		: pull high</a:t>
            </a:r>
          </a:p>
          <a:p>
            <a:pPr lvl="2"/>
            <a:r>
              <a:rPr lang="en-US" altLang="zh-TW">
                <a:ea typeface="新細明體" charset="-120"/>
              </a:rPr>
              <a:t>tri0		; pull low</a:t>
            </a:r>
          </a:p>
          <a:p>
            <a:pPr lvl="2"/>
            <a:r>
              <a:rPr lang="en-US" altLang="zh-TW">
                <a:ea typeface="新細明體" charset="-120"/>
              </a:rPr>
              <a:t>supply1	; power</a:t>
            </a:r>
          </a:p>
          <a:p>
            <a:pPr lvl="2"/>
            <a:r>
              <a:rPr lang="en-US" altLang="zh-TW">
                <a:ea typeface="新細明體" charset="-120"/>
              </a:rPr>
              <a:t>supply0	; ground	</a:t>
            </a:r>
          </a:p>
        </p:txBody>
      </p:sp>
    </p:spTree>
    <p:extLst>
      <p:ext uri="{BB962C8B-B14F-4D97-AF65-F5344CB8AC3E}">
        <p14:creationId xmlns:p14="http://schemas.microsoft.com/office/powerpoint/2010/main" val="31662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sz="4950"/>
              <a:t>Reg and Parameters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69056" tIns="34529" rIns="69056" bIns="34529" rtlCol="0">
            <a:normAutofit fontScale="85000" lnSpcReduction="10000"/>
          </a:bodyPr>
          <a:lstStyle/>
          <a:p>
            <a:r>
              <a:rPr lang="en-US" altLang="zh-TW" dirty="0" err="1">
                <a:ea typeface="新細明體" charset="-120"/>
              </a:rPr>
              <a:t>Reg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variables used in RTL description</a:t>
            </a:r>
          </a:p>
          <a:p>
            <a:pPr lvl="1"/>
            <a:r>
              <a:rPr lang="en-US" altLang="zh-TW" dirty="0">
                <a:ea typeface="新細明體" charset="-120"/>
              </a:rPr>
              <a:t>a wire, a storage device or a temporary variable</a:t>
            </a:r>
          </a:p>
          <a:p>
            <a:pPr lvl="1"/>
            <a:r>
              <a:rPr lang="en-US" altLang="zh-TW" dirty="0" err="1">
                <a:solidFill>
                  <a:srgbClr val="FF3300"/>
                </a:solidFill>
                <a:ea typeface="新細明體" charset="-120"/>
              </a:rPr>
              <a:t>reg</a:t>
            </a:r>
            <a:r>
              <a:rPr lang="en-US" altLang="zh-TW" dirty="0">
                <a:solidFill>
                  <a:srgbClr val="FF3300"/>
                </a:solidFill>
                <a:ea typeface="新細明體" charset="-120"/>
              </a:rPr>
              <a:t>	:</a:t>
            </a:r>
            <a:r>
              <a:rPr lang="en-US" altLang="zh-TW" dirty="0">
                <a:ea typeface="新細明體" charset="-120"/>
              </a:rPr>
              <a:t> unsigned integer variables of varying bit width</a:t>
            </a:r>
          </a:p>
          <a:p>
            <a:pPr lvl="1"/>
            <a:r>
              <a:rPr lang="en-US" altLang="zh-TW" dirty="0">
                <a:solidFill>
                  <a:srgbClr val="FF3300"/>
                </a:solidFill>
                <a:ea typeface="新細明體" charset="-120"/>
              </a:rPr>
              <a:t>integer	:</a:t>
            </a:r>
            <a:r>
              <a:rPr lang="en-US" altLang="zh-TW" dirty="0">
                <a:ea typeface="新細明體" charset="-120"/>
              </a:rPr>
              <a:t> 32-bit signed integer</a:t>
            </a:r>
          </a:p>
          <a:p>
            <a:pPr lvl="1"/>
            <a:r>
              <a:rPr lang="en-US" altLang="zh-TW" dirty="0">
                <a:solidFill>
                  <a:srgbClr val="FF3300"/>
                </a:solidFill>
                <a:ea typeface="新細明體" charset="-120"/>
              </a:rPr>
              <a:t>real	:</a:t>
            </a: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signed floating-point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time	: 64-bit unsigned integer</a:t>
            </a:r>
          </a:p>
          <a:p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Parameters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run-time constants</a:t>
            </a:r>
          </a:p>
        </p:txBody>
      </p:sp>
    </p:spTree>
    <p:extLst>
      <p:ext uri="{BB962C8B-B14F-4D97-AF65-F5344CB8AC3E}">
        <p14:creationId xmlns:p14="http://schemas.microsoft.com/office/powerpoint/2010/main" val="40759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942" y="228601"/>
            <a:ext cx="6858000" cy="1143000"/>
          </a:xfrm>
        </p:spPr>
        <p:txBody>
          <a:bodyPr/>
          <a:lstStyle/>
          <a:p>
            <a:r>
              <a:rPr lang="en-US" altLang="zh-TW" sz="6000" dirty="0">
                <a:ea typeface="新細明體" charset="-120"/>
              </a:rPr>
              <a:t>Verilog Simulator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543050" y="2457450"/>
            <a:ext cx="2000250" cy="857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743450" y="2457450"/>
            <a:ext cx="2000250" cy="857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350">
              <a:solidFill>
                <a:srgbClr val="FF3300"/>
              </a:solidFill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143250" y="3657600"/>
            <a:ext cx="2000250" cy="857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143250" y="4972050"/>
            <a:ext cx="2000250" cy="857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800350" y="3314700"/>
            <a:ext cx="342900" cy="342900"/>
          </a:xfrm>
          <a:prstGeom prst="line">
            <a:avLst/>
          </a:prstGeom>
          <a:noFill/>
          <a:ln w="7620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5143500" y="3314700"/>
            <a:ext cx="228600" cy="342900"/>
          </a:xfrm>
          <a:prstGeom prst="line">
            <a:avLst/>
          </a:prstGeom>
          <a:noFill/>
          <a:ln w="76200">
            <a:solidFill>
              <a:schemeClr val="tx2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4114800" y="4514850"/>
            <a:ext cx="0" cy="457200"/>
          </a:xfrm>
          <a:prstGeom prst="line">
            <a:avLst/>
          </a:prstGeom>
          <a:noFill/>
          <a:ln w="7620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600200" y="2686051"/>
            <a:ext cx="18859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500" dirty="0">
                <a:latin typeface="Tahoma" panose="020B0604030504040204" pitchFamily="34" charset="0"/>
                <a:ea typeface="標楷體" pitchFamily="65" charset="-120"/>
              </a:rPr>
              <a:t>Circuit Description</a:t>
            </a:r>
            <a:endParaRPr lang="en-US" altLang="zh-TW" sz="1500" dirty="0">
              <a:solidFill>
                <a:schemeClr val="hlink"/>
              </a:solidFill>
              <a:latin typeface="Tahoma" panose="020B0604030504040204" pitchFamily="34" charset="0"/>
              <a:ea typeface="標楷體" pitchFamily="65" charset="-12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800600" y="2743201"/>
            <a:ext cx="18859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500" dirty="0" err="1">
                <a:latin typeface="Tahoma" panose="020B0604030504040204" pitchFamily="34" charset="0"/>
                <a:ea typeface="標楷體" pitchFamily="65" charset="-120"/>
              </a:rPr>
              <a:t>Testfixture</a:t>
            </a:r>
            <a:endParaRPr lang="en-US" altLang="zh-TW" sz="1500" dirty="0">
              <a:latin typeface="Tahoma" panose="020B0604030504040204" pitchFamily="34" charset="0"/>
              <a:ea typeface="標楷體" pitchFamily="65" charset="-12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200400" y="3943351"/>
            <a:ext cx="18859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500">
                <a:latin typeface="Tahoma" panose="020B0604030504040204" pitchFamily="34" charset="0"/>
                <a:ea typeface="標楷體" pitchFamily="65" charset="-120"/>
              </a:rPr>
              <a:t>Verilog Simulator</a:t>
            </a:r>
            <a:endParaRPr lang="en-US" altLang="zh-TW" sz="1500">
              <a:solidFill>
                <a:schemeClr val="hlink"/>
              </a:solidFill>
              <a:latin typeface="Tahoma" panose="020B0604030504040204" pitchFamily="34" charset="0"/>
              <a:ea typeface="標楷體" pitchFamily="65" charset="-120"/>
            </a:endParaRP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200400" y="5257801"/>
            <a:ext cx="18859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500">
                <a:latin typeface="Tahoma" panose="020B0604030504040204" pitchFamily="34" charset="0"/>
                <a:ea typeface="標楷體" pitchFamily="65" charset="-120"/>
              </a:rPr>
              <a:t>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9084884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4349945" y="1893094"/>
            <a:ext cx="371475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7749" y="493977"/>
            <a:ext cx="6447501" cy="55940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charset="-120"/>
              </a:rPr>
              <a:t>Sample Design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686300" y="2743200"/>
          <a:ext cx="3314700" cy="2163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VISIO" r:id="rId3" imgW="1710360" imgH="1116360" progId="Visio.Drawing.5">
                  <p:embed/>
                </p:oleObj>
              </mc:Choice>
              <mc:Fallback>
                <p:oleObj name="VISIO" r:id="rId3" imgW="1710360" imgH="1116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743200"/>
                        <a:ext cx="3314700" cy="2163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35170" y="1960911"/>
            <a:ext cx="3829050" cy="372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350" dirty="0">
                <a:solidFill>
                  <a:schemeClr val="accent1"/>
                </a:solidFill>
                <a:latin typeface="Tahoma" panose="020B0604030504040204" pitchFamily="34" charset="0"/>
                <a:ea typeface="標楷體" pitchFamily="65" charset="-120"/>
              </a:rPr>
              <a:t>module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fadder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( sum,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cout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, a, b , ci )</a:t>
            </a:r>
            <a:r>
              <a:rPr lang="en-US" altLang="zh-TW" sz="1350" dirty="0">
                <a:solidFill>
                  <a:schemeClr val="accent1"/>
                </a:solidFill>
                <a:latin typeface="Tahoma" panose="020B0604030504040204" pitchFamily="34" charset="0"/>
                <a:ea typeface="標楷體" pitchFamily="65" charset="-12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// port declaration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solidFill>
                  <a:srgbClr val="FF0000"/>
                </a:solidFill>
                <a:latin typeface="Tahoma" panose="020B0604030504040204" pitchFamily="34" charset="0"/>
                <a:ea typeface="標楷體" pitchFamily="65" charset="-120"/>
              </a:rPr>
              <a:t>output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sum,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cout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solidFill>
                  <a:srgbClr val="66FF66"/>
                </a:solidFill>
                <a:latin typeface="Tahoma" panose="020B0604030504040204" pitchFamily="34" charset="0"/>
                <a:ea typeface="標楷體" pitchFamily="65" charset="-120"/>
              </a:rPr>
              <a:t>input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  a, b, ci;</a:t>
            </a:r>
          </a:p>
          <a:p>
            <a:pPr>
              <a:spcBef>
                <a:spcPct val="50000"/>
              </a:spcBef>
            </a:pPr>
            <a:r>
              <a:rPr lang="en-US" altLang="zh-TW" sz="1350" dirty="0" err="1">
                <a:solidFill>
                  <a:srgbClr val="FF9900"/>
                </a:solidFill>
                <a:latin typeface="Tahoma" panose="020B0604030504040204" pitchFamily="34" charset="0"/>
                <a:ea typeface="標楷體" pitchFamily="65" charset="-120"/>
              </a:rPr>
              <a:t>reg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    sum,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cout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// behavior description</a:t>
            </a:r>
            <a:endParaRPr lang="en-US" altLang="zh-TW" sz="1350" dirty="0">
              <a:solidFill>
                <a:schemeClr val="folHlink"/>
              </a:solidFill>
              <a:latin typeface="Tahoma" panose="020B0604030504040204" pitchFamily="34" charset="0"/>
              <a:ea typeface="標楷體" pitchFamily="65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sz="1350" dirty="0">
                <a:solidFill>
                  <a:schemeClr val="folHlink"/>
                </a:solidFill>
                <a:latin typeface="Tahoma" panose="020B0604030504040204" pitchFamily="34" charset="0"/>
                <a:ea typeface="標楷體" pitchFamily="65" charset="-120"/>
              </a:rPr>
              <a:t>always @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( a or b or ci )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solidFill>
                  <a:srgbClr val="99CCFF"/>
                </a:solidFill>
                <a:latin typeface="Tahoma" panose="020B0604030504040204" pitchFamily="34" charset="0"/>
                <a:ea typeface="標楷體" pitchFamily="65" charset="-120"/>
              </a:rPr>
              <a:t>begin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   sum = a </a:t>
            </a:r>
            <a:r>
              <a:rPr lang="en-US" altLang="zh-TW" sz="1350" b="1" dirty="0">
                <a:latin typeface="Tahoma" panose="020B0604030504040204" pitchFamily="34" charset="0"/>
                <a:ea typeface="標楷體" pitchFamily="65" charset="-120"/>
              </a:rPr>
              <a:t>^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b </a:t>
            </a:r>
            <a:r>
              <a:rPr lang="en-US" altLang="zh-TW" sz="1350" b="1" dirty="0">
                <a:latin typeface="Tahoma" panose="020B0604030504040204" pitchFamily="34" charset="0"/>
                <a:ea typeface="標楷體" pitchFamily="65" charset="-120"/>
              </a:rPr>
              <a:t>^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ci;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  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cout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= (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a&amp;b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) | (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b&amp;ci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) | (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ci&amp;a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solidFill>
                  <a:srgbClr val="99CCFF"/>
                </a:solidFill>
                <a:latin typeface="Tahoma" panose="020B0604030504040204" pitchFamily="34" charset="0"/>
                <a:ea typeface="標楷體" pitchFamily="65" charset="-120"/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US" altLang="zh-TW" sz="1350" dirty="0" err="1">
                <a:solidFill>
                  <a:schemeClr val="accent1"/>
                </a:solidFill>
                <a:latin typeface="Tahoma" panose="020B0604030504040204" pitchFamily="34" charset="0"/>
                <a:ea typeface="標楷體" pitchFamily="65" charset="-120"/>
              </a:rPr>
              <a:t>endmodule</a:t>
            </a:r>
            <a:endParaRPr lang="en-US" altLang="zh-TW" sz="1350" dirty="0">
              <a:solidFill>
                <a:schemeClr val="accent1"/>
              </a:solidFill>
              <a:latin typeface="Tahoma" panose="020B0604030504040204" pitchFamily="34" charset="0"/>
              <a:ea typeface="標楷體" pitchFamily="65" charset="-12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686300" y="2228850"/>
            <a:ext cx="2571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ahoma" panose="020B0604030504040204" pitchFamily="34" charset="0"/>
                <a:ea typeface="標楷體" pitchFamily="65" charset="-120"/>
              </a:rPr>
              <a:t>1-bit full adder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514850" y="2686051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350">
                <a:latin typeface="Tahoma" panose="020B0604030504040204" pitchFamily="34" charset="0"/>
                <a:ea typeface="標楷體" pitchFamily="65" charset="-120"/>
              </a:rPr>
              <a:t>a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514850" y="2857501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350">
                <a:latin typeface="Tahoma" panose="020B0604030504040204" pitchFamily="34" charset="0"/>
                <a:ea typeface="標楷體" pitchFamily="65" charset="-120"/>
              </a:rPr>
              <a:t>b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457700" y="2971801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350">
                <a:latin typeface="Tahoma" panose="020B0604030504040204" pitchFamily="34" charset="0"/>
                <a:ea typeface="標楷體" pitchFamily="65" charset="-120"/>
              </a:rPr>
              <a:t>ci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7429500" y="2514601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350">
                <a:latin typeface="Tahoma" panose="020B0604030504040204" pitchFamily="34" charset="0"/>
                <a:ea typeface="標楷體" pitchFamily="65" charset="-120"/>
              </a:rPr>
              <a:t>sum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429500" y="3657601"/>
            <a:ext cx="5715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350">
                <a:latin typeface="Tahoma" panose="020B0604030504040204" pitchFamily="34" charset="0"/>
                <a:ea typeface="標楷體" pitchFamily="65" charset="-120"/>
              </a:rPr>
              <a:t>cout</a:t>
            </a:r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885950" y="4114800"/>
            <a:ext cx="1200150" cy="4000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4823138" y="5517418"/>
            <a:ext cx="3135603" cy="611706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/>
              <a:t>Simpler than VHDL</a:t>
            </a:r>
          </a:p>
          <a:p>
            <a:pPr>
              <a:spcBef>
                <a:spcPct val="50000"/>
              </a:spcBef>
            </a:pPr>
            <a:r>
              <a:rPr lang="en-US" sz="1350" dirty="0"/>
              <a:t>Only Syntactical Difference</a:t>
            </a:r>
          </a:p>
        </p:txBody>
      </p:sp>
    </p:spTree>
    <p:extLst>
      <p:ext uri="{BB962C8B-B14F-4D97-AF65-F5344CB8AC3E}">
        <p14:creationId xmlns:p14="http://schemas.microsoft.com/office/powerpoint/2010/main" val="25755897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43011" grpId="0" build="p" bldLvl="2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609" y="857250"/>
            <a:ext cx="6858000" cy="5143500"/>
          </a:xfrm>
          <a:solidFill>
            <a:srgbClr val="CCFFCC"/>
          </a:solidFill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altLang="zh-TW" sz="8775" dirty="0">
                <a:ea typeface="新細明體" charset="-120"/>
              </a:rPr>
              <a:t>Basic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37700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883007"/>
            <a:ext cx="6858000" cy="469274"/>
          </a:xfrm>
        </p:spPr>
        <p:txBody>
          <a:bodyPr/>
          <a:lstStyle/>
          <a:p>
            <a:r>
              <a:rPr lang="en-US" altLang="zh-TW" sz="4050" dirty="0">
                <a:ea typeface="新細明體" charset="-120"/>
              </a:rPr>
              <a:t>Lexical Conventions in Verilog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485900" y="2514601"/>
            <a:ext cx="5829300" cy="264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solidFill>
                  <a:schemeClr val="accent1"/>
                </a:solidFill>
                <a:latin typeface="Tahoma" panose="020B0604030504040204" pitchFamily="34" charset="0"/>
                <a:ea typeface="標楷體" pitchFamily="65" charset="-120"/>
              </a:rPr>
              <a:t>Type of lexical tokens :</a:t>
            </a:r>
            <a:endParaRPr lang="en-US" altLang="zh-TW" sz="2400" dirty="0">
              <a:latin typeface="Tahoma" panose="020B0604030504040204" pitchFamily="34" charset="0"/>
              <a:ea typeface="標楷體" pitchFamily="65" charset="-12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Operators (  )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White space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Comment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Number (  )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String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Identifier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Keyword ( )</a:t>
            </a:r>
            <a:endParaRPr lang="en-US" altLang="zh-TW" sz="1350" dirty="0">
              <a:solidFill>
                <a:schemeClr val="accent1"/>
              </a:solidFill>
              <a:latin typeface="Tahoma" panose="020B0604030504040204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2125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altLang="zh-TW" sz="4500">
                <a:ea typeface="新細明體" charset="-120"/>
              </a:rPr>
              <a:t>Special Language Tokens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69056" tIns="34529" rIns="69056" bIns="34529" rtlCol="0">
            <a:normAutofit fontScale="77500" lnSpcReduction="20000"/>
          </a:bodyPr>
          <a:lstStyle/>
          <a:p>
            <a:r>
              <a:rPr lang="en-US" altLang="zh-TW">
                <a:solidFill>
                  <a:srgbClr val="FF3300"/>
                </a:solidFill>
                <a:ea typeface="新細明體" charset="-120"/>
              </a:rPr>
              <a:t>$&lt;identifier&gt;:</a:t>
            </a:r>
            <a:r>
              <a:rPr lang="en-US" altLang="zh-TW">
                <a:ea typeface="新細明體" charset="-120"/>
              </a:rPr>
              <a:t> System tasks and functions</a:t>
            </a:r>
          </a:p>
          <a:p>
            <a:pPr lvl="1"/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$time</a:t>
            </a:r>
          </a:p>
          <a:p>
            <a:pPr lvl="1"/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$stop</a:t>
            </a:r>
          </a:p>
          <a:p>
            <a:pPr lvl="1"/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$finish</a:t>
            </a:r>
          </a:p>
          <a:p>
            <a:pPr lvl="1"/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$monitor</a:t>
            </a:r>
          </a:p>
          <a:p>
            <a:pPr lvl="1"/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$ps_waves</a:t>
            </a:r>
          </a:p>
          <a:p>
            <a:pPr lvl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$gr_waves</a:t>
            </a:r>
          </a:p>
          <a:p>
            <a:pPr lvl="1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$gr_regs</a:t>
            </a:r>
            <a:endParaRPr lang="en-US" altLang="zh-TW">
              <a:solidFill>
                <a:srgbClr val="009900"/>
              </a:solidFill>
              <a:ea typeface="新細明體" charset="-120"/>
            </a:endParaRPr>
          </a:p>
          <a:p>
            <a:r>
              <a:rPr lang="en-US" altLang="zh-TW">
                <a:solidFill>
                  <a:srgbClr val="FF3300"/>
                </a:solidFill>
                <a:ea typeface="新細明體" charset="-120"/>
              </a:rPr>
              <a:t>#&lt;delay specification&gt;</a:t>
            </a:r>
            <a:endParaRPr lang="en-US" altLang="zh-TW">
              <a:ea typeface="新細明體" charset="-120"/>
            </a:endParaRPr>
          </a:p>
          <a:p>
            <a:pPr lvl="1"/>
            <a:r>
              <a:rPr lang="en-US" altLang="zh-TW">
                <a:ea typeface="新細明體" charset="-120"/>
              </a:rPr>
              <a:t>used in</a:t>
            </a:r>
          </a:p>
          <a:p>
            <a:pPr lvl="2"/>
            <a:r>
              <a:rPr lang="en-US" altLang="zh-TW">
                <a:ea typeface="新細明體" charset="-120"/>
              </a:rPr>
              <a:t>gate instances and procedural statements</a:t>
            </a:r>
          </a:p>
          <a:p>
            <a:pPr lvl="2"/>
            <a:r>
              <a:rPr lang="en-US" altLang="zh-TW">
                <a:ea typeface="新細明體" charset="-120"/>
              </a:rPr>
              <a:t>unnecessary in RTL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119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10763" y="1184009"/>
            <a:ext cx="6247337" cy="5715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Hardware Description Languages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Verilog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developed in 1984 by Gateway Design Automation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became an IEEE standard (1364) in 1995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More popular in US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VHDL (VHSIC Hardware Description Language)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Developed in 1981 by the Department of Defense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Became an IEEE standard (1076) in 1987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More popular in Europe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this course we will use Verilog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3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altLang="zh-TW" sz="5400">
                <a:ea typeface="新細明體" charset="-120"/>
              </a:rPr>
              <a:t>Modeling Structures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69056" tIns="34529" rIns="69056" bIns="34529" rtlCol="0">
            <a:normAutofit fontScale="77500" lnSpcReduction="20000"/>
          </a:bodyPr>
          <a:lstStyle/>
          <a:p>
            <a:r>
              <a:rPr lang="en-US" altLang="zh-TW">
                <a:solidFill>
                  <a:srgbClr val="FF3300"/>
                </a:solidFill>
                <a:ea typeface="新細明體" charset="-120"/>
              </a:rPr>
              <a:t>Net-list</a:t>
            </a:r>
            <a:endParaRPr lang="en-US" altLang="zh-TW">
              <a:ea typeface="新細明體" charset="-120"/>
            </a:endParaRPr>
          </a:p>
          <a:p>
            <a:pPr lvl="1"/>
            <a:r>
              <a:rPr lang="en-US" altLang="zh-TW">
                <a:ea typeface="新細明體" charset="-120"/>
              </a:rPr>
              <a:t>structural description for the top level</a:t>
            </a:r>
          </a:p>
          <a:p>
            <a:r>
              <a:rPr lang="en-US" altLang="zh-TW">
                <a:solidFill>
                  <a:srgbClr val="FF3300"/>
                </a:solidFill>
                <a:ea typeface="新細明體" charset="-120"/>
              </a:rPr>
              <a:t>Continuous assignments</a:t>
            </a:r>
            <a:r>
              <a:rPr lang="en-US" altLang="zh-TW">
                <a:ea typeface="新細明體" charset="-120"/>
              </a:rPr>
              <a:t> (combination circuits)</a:t>
            </a:r>
          </a:p>
          <a:p>
            <a:pPr lvl="1"/>
            <a:r>
              <a:rPr lang="en-US" altLang="zh-TW">
                <a:ea typeface="新細明體" charset="-120"/>
              </a:rPr>
              <a:t>data flow specification for simple combinational</a:t>
            </a:r>
          </a:p>
          <a:p>
            <a:pPr lvl="1"/>
            <a:r>
              <a:rPr lang="en-US" altLang="zh-TW">
                <a:ea typeface="新細明體" charset="-120"/>
              </a:rPr>
              <a:t>Verilog operators</a:t>
            </a:r>
          </a:p>
          <a:p>
            <a:r>
              <a:rPr lang="en-US" altLang="zh-TW">
                <a:solidFill>
                  <a:srgbClr val="FF3300"/>
                </a:solidFill>
                <a:ea typeface="新細明體" charset="-120"/>
              </a:rPr>
              <a:t>Procedural blocks</a:t>
            </a:r>
            <a:r>
              <a:rPr lang="en-US" altLang="zh-TW">
                <a:ea typeface="新細明體" charset="-120"/>
              </a:rPr>
              <a:t> (RTL)</a:t>
            </a:r>
          </a:p>
          <a:p>
            <a:pPr lvl="1"/>
            <a:r>
              <a:rPr lang="en-US" altLang="zh-TW">
                <a:ea typeface="新細明體" charset="-120"/>
              </a:rPr>
              <a:t>always and initial blocks</a:t>
            </a:r>
          </a:p>
          <a:p>
            <a:pPr lvl="2"/>
            <a:r>
              <a:rPr lang="en-US" altLang="zh-TW">
                <a:ea typeface="新細明體" charset="-120"/>
              </a:rPr>
              <a:t>allow timing control and concurrency</a:t>
            </a:r>
          </a:p>
          <a:p>
            <a:pPr lvl="1"/>
            <a:r>
              <a:rPr lang="en-US" altLang="zh-TW">
                <a:ea typeface="新細明體" charset="-120"/>
              </a:rPr>
              <a:t>C-like procedure statements</a:t>
            </a:r>
          </a:p>
          <a:p>
            <a:r>
              <a:rPr lang="en-US" altLang="zh-TW">
                <a:solidFill>
                  <a:srgbClr val="FF3300"/>
                </a:solidFill>
                <a:ea typeface="新細明體" charset="-120"/>
              </a:rPr>
              <a:t>primitives (=truth table, state transition table)</a:t>
            </a:r>
            <a:endParaRPr lang="en-US" altLang="zh-TW">
              <a:solidFill>
                <a:schemeClr val="folHlink"/>
              </a:solidFill>
              <a:ea typeface="新細明體" charset="-120"/>
            </a:endParaRPr>
          </a:p>
          <a:p>
            <a:r>
              <a:rPr lang="en-US" altLang="zh-TW">
                <a:solidFill>
                  <a:srgbClr val="FF3300"/>
                </a:solidFill>
                <a:ea typeface="新細明體" charset="-120"/>
              </a:rPr>
              <a:t>function and task (</a:t>
            </a:r>
            <a:r>
              <a:rPr lang="en-US" altLang="zh-TW">
                <a:solidFill>
                  <a:srgbClr val="FF3300"/>
                </a:solidFill>
                <a:latin typeface="Symbol" panose="05050102010706020507" pitchFamily="18" charset="2"/>
                <a:ea typeface="新細明體" charset="-120"/>
              </a:rPr>
              <a:t>»</a:t>
            </a:r>
            <a:r>
              <a:rPr lang="en-US" altLang="zh-TW">
                <a:ea typeface="新細明體" charset="-120"/>
              </a:rPr>
              <a:t>function and subroutine)</a:t>
            </a:r>
          </a:p>
        </p:txBody>
      </p:sp>
    </p:spTree>
    <p:extLst>
      <p:ext uri="{BB962C8B-B14F-4D97-AF65-F5344CB8AC3E}">
        <p14:creationId xmlns:p14="http://schemas.microsoft.com/office/powerpoint/2010/main" val="13108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61037"/>
            <a:ext cx="7022206" cy="726850"/>
          </a:xfrm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altLang="zh-TW" sz="6000" dirty="0">
                <a:ea typeface="新細明體" charset="-120"/>
              </a:rPr>
              <a:t>A full-adder</a:t>
            </a:r>
            <a:endParaRPr lang="en-US" sz="6000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154545" y="1771650"/>
            <a:ext cx="8886423" cy="4000500"/>
          </a:xfrm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r>
              <a:rPr lang="en-US" altLang="zh-TW" dirty="0">
                <a:ea typeface="新細明體" charset="-120"/>
              </a:rPr>
              <a:t>module add (co, s, a, b, c)</a:t>
            </a:r>
          </a:p>
          <a:p>
            <a:pPr lvl="2">
              <a:buFontTx/>
              <a:buNone/>
            </a:pPr>
            <a:r>
              <a:rPr lang="en-US" altLang="zh-TW" dirty="0">
                <a:solidFill>
                  <a:srgbClr val="009900"/>
                </a:solidFill>
                <a:ea typeface="新細明體" charset="-120"/>
              </a:rPr>
              <a:t>input a, b ,c ;</a:t>
            </a:r>
          </a:p>
          <a:p>
            <a:pPr lvl="2">
              <a:buFontTx/>
              <a:buNone/>
            </a:pPr>
            <a:r>
              <a:rPr lang="en-US" altLang="zh-TW" dirty="0">
                <a:solidFill>
                  <a:srgbClr val="009900"/>
                </a:solidFill>
                <a:ea typeface="新細明體" charset="-120"/>
              </a:rPr>
              <a:t>output co, s ;</a:t>
            </a:r>
          </a:p>
          <a:p>
            <a:pPr lvl="3"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xor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(n1, a, b) ;</a:t>
            </a:r>
          </a:p>
          <a:p>
            <a:pPr lvl="3"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xor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(s, n1, c) ;</a:t>
            </a:r>
          </a:p>
          <a:p>
            <a:pPr lvl="3"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nand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(n2, a, b) ;</a:t>
            </a:r>
          </a:p>
          <a:p>
            <a:pPr lvl="3"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nand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(n3,n1, c) ;</a:t>
            </a:r>
          </a:p>
          <a:p>
            <a:pPr lvl="3"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nand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(co, n3,n2) ;</a:t>
            </a:r>
          </a:p>
          <a:p>
            <a:pPr lvl="1">
              <a:buFontTx/>
              <a:buNone/>
            </a:pPr>
            <a:r>
              <a:rPr lang="en-US" altLang="zh-TW" dirty="0" err="1">
                <a:ea typeface="新細明體" charset="-120"/>
              </a:rPr>
              <a:t>endmodule</a:t>
            </a:r>
            <a:endParaRPr lang="en-US" altLang="zh-TW" dirty="0">
              <a:ea typeface="新細明體" charset="-120"/>
            </a:endParaRPr>
          </a:p>
        </p:txBody>
      </p:sp>
      <p:pic>
        <p:nvPicPr>
          <p:cNvPr id="71987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68" y="2563835"/>
            <a:ext cx="4906566" cy="220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4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7700"/>
            <a:ext cx="6858000" cy="971550"/>
          </a:xfrm>
          <a:solidFill>
            <a:srgbClr val="CCFFCC"/>
          </a:solidFill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altLang="zh-TW" sz="6600" dirty="0">
                <a:ea typeface="新細明體" charset="-120"/>
              </a:rPr>
              <a:t>Verilog Primitives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69056" tIns="34529" rIns="69056" bIns="34529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Basic logic gates only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and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or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not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buf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xor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nand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nor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xnor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bufif1, bufif0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notif1, notif0</a:t>
            </a:r>
          </a:p>
        </p:txBody>
      </p:sp>
      <p:pic>
        <p:nvPicPr>
          <p:cNvPr id="78852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712" y="2745710"/>
            <a:ext cx="4000500" cy="24003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2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114550"/>
            <a:ext cx="2168129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1287887" y="310191"/>
            <a:ext cx="6955502" cy="990600"/>
          </a:xfrm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altLang="zh-TW" sz="3600" dirty="0">
                <a:ea typeface="新細明體" charset="-120"/>
              </a:rPr>
              <a:t>Primitive Pins Are Expandable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idx="1"/>
          </p:nvPr>
        </p:nvSpPr>
        <p:spPr>
          <a:xfrm>
            <a:off x="416954" y="1693572"/>
            <a:ext cx="6743700" cy="4000500"/>
          </a:xfrm>
          <a:noFill/>
          <a:ln/>
        </p:spPr>
        <p:txBody>
          <a:bodyPr vert="horz" lIns="69056" tIns="34529" rIns="69056" bIns="34529" rtlCol="0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One output and variable number of inputs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not </a:t>
            </a:r>
            <a:r>
              <a:rPr lang="en-US" altLang="zh-TW" dirty="0">
                <a:ea typeface="新細明體" charset="-120"/>
              </a:rPr>
              <a:t>and </a:t>
            </a:r>
            <a:r>
              <a:rPr lang="en-US" altLang="zh-TW" dirty="0" err="1">
                <a:ea typeface="新細明體" charset="-120"/>
              </a:rPr>
              <a:t>buf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variable number of outputs but only one input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274344" y="2402681"/>
            <a:ext cx="1511631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altLang="zh-TW" sz="1350">
                <a:solidFill>
                  <a:srgbClr val="009900"/>
                </a:solidFill>
                <a:latin typeface="Arial" panose="020B0604020202020204" pitchFamily="34" charset="0"/>
                <a:ea typeface="新細明體" charset="-120"/>
              </a:rPr>
              <a:t>nand (y, in1, in2) ;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331495" y="3317081"/>
            <a:ext cx="1838644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altLang="zh-TW" sz="1350">
                <a:solidFill>
                  <a:srgbClr val="009900"/>
                </a:solidFill>
                <a:latin typeface="Arial" panose="020B0604020202020204" pitchFamily="34" charset="0"/>
                <a:ea typeface="新細明體" charset="-120"/>
              </a:rPr>
              <a:t>nand (y, in1, in2, in3) ;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331494" y="4231481"/>
            <a:ext cx="2165656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altLang="zh-TW" sz="1350" dirty="0" err="1">
                <a:solidFill>
                  <a:srgbClr val="009900"/>
                </a:solidFill>
                <a:latin typeface="Arial" panose="020B0604020202020204" pitchFamily="34" charset="0"/>
                <a:ea typeface="新細明體" charset="-120"/>
              </a:rPr>
              <a:t>nand</a:t>
            </a:r>
            <a:r>
              <a:rPr lang="en-US" altLang="zh-TW" sz="1350" dirty="0">
                <a:solidFill>
                  <a:srgbClr val="009900"/>
                </a:solidFill>
                <a:latin typeface="Arial" panose="020B0604020202020204" pitchFamily="34" charset="0"/>
                <a:ea typeface="新細明體" charset="-120"/>
              </a:rPr>
              <a:t> (y, in1, in2, in3, in4) ;</a:t>
            </a:r>
          </a:p>
        </p:txBody>
      </p:sp>
    </p:spTree>
    <p:extLst>
      <p:ext uri="{BB962C8B-B14F-4D97-AF65-F5344CB8AC3E}">
        <p14:creationId xmlns:p14="http://schemas.microsoft.com/office/powerpoint/2010/main" val="28914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251942"/>
            <a:ext cx="6447501" cy="990600"/>
          </a:xfrm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altLang="zh-TW" sz="4500" dirty="0">
                <a:ea typeface="新細明體" charset="-120"/>
              </a:rPr>
              <a:t>Continuous Assignments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771650"/>
            <a:ext cx="6743700" cy="4000500"/>
          </a:xfrm>
          <a:noFill/>
          <a:ln/>
        </p:spPr>
        <p:txBody>
          <a:bodyPr vert="horz" lIns="69056" tIns="34529" rIns="69056" bIns="34529" rtlCol="0">
            <a:normAutofit fontScale="85000" lnSpcReduction="20000"/>
          </a:bodyPr>
          <a:lstStyle/>
          <a:p>
            <a:r>
              <a:rPr lang="en-US" altLang="zh-TW">
                <a:ea typeface="新細明體" charset="-120"/>
              </a:rPr>
              <a:t>Describe combinational logic</a:t>
            </a:r>
          </a:p>
          <a:p>
            <a:r>
              <a:rPr lang="en-US" altLang="zh-TW">
                <a:ea typeface="新細明體" charset="-120"/>
              </a:rPr>
              <a:t>Operands + operators</a:t>
            </a:r>
          </a:p>
          <a:p>
            <a:r>
              <a:rPr lang="en-US" altLang="zh-TW">
                <a:ea typeface="新細明體" charset="-120"/>
              </a:rPr>
              <a:t>Drive values to a net</a:t>
            </a:r>
          </a:p>
          <a:p>
            <a:pPr lvl="1"/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assign out = a&amp;b ;</a:t>
            </a:r>
            <a:r>
              <a:rPr lang="en-US" altLang="zh-TW">
                <a:solidFill>
                  <a:srgbClr val="0099CC"/>
                </a:solidFill>
                <a:ea typeface="新細明體" charset="-120"/>
              </a:rPr>
              <a:t>	// and gate</a:t>
            </a:r>
            <a:endParaRPr lang="en-US" altLang="zh-TW">
              <a:solidFill>
                <a:srgbClr val="009900"/>
              </a:solidFill>
              <a:ea typeface="新細明體" charset="-120"/>
            </a:endParaRPr>
          </a:p>
          <a:p>
            <a:pPr lvl="1"/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assign eq = (a==b) ;	</a:t>
            </a:r>
            <a:r>
              <a:rPr lang="en-US" altLang="zh-TW">
                <a:solidFill>
                  <a:srgbClr val="0099CC"/>
                </a:solidFill>
                <a:ea typeface="新細明體" charset="-120"/>
              </a:rPr>
              <a:t>// comparator</a:t>
            </a:r>
          </a:p>
          <a:p>
            <a:pPr lvl="1"/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wire #10 inv = ~in ;	</a:t>
            </a:r>
            <a:r>
              <a:rPr lang="en-US" altLang="zh-TW">
                <a:solidFill>
                  <a:srgbClr val="0099CC"/>
                </a:solidFill>
                <a:ea typeface="新細明體" charset="-120"/>
              </a:rPr>
              <a:t>// inverter with delay</a:t>
            </a:r>
            <a:endParaRPr lang="en-US" altLang="zh-TW">
              <a:solidFill>
                <a:srgbClr val="009900"/>
              </a:solidFill>
              <a:ea typeface="新細明體" charset="-120"/>
            </a:endParaRPr>
          </a:p>
          <a:p>
            <a:pPr lvl="1"/>
            <a:r>
              <a:rPr lang="en-US" altLang="zh-TW">
                <a:solidFill>
                  <a:srgbClr val="009900"/>
                </a:solidFill>
                <a:ea typeface="新細明體" charset="-120"/>
              </a:rPr>
              <a:t>wire [7:0] c = a+b ;	</a:t>
            </a:r>
            <a:r>
              <a:rPr lang="en-US" altLang="zh-TW">
                <a:solidFill>
                  <a:srgbClr val="0099CC"/>
                </a:solidFill>
                <a:ea typeface="新細明體" charset="-120"/>
              </a:rPr>
              <a:t>// 8-bit adder</a:t>
            </a:r>
          </a:p>
          <a:p>
            <a:r>
              <a:rPr lang="en-US" altLang="zh-TW">
                <a:ea typeface="新細明體" charset="-120"/>
              </a:rPr>
              <a:t>Avoid logic loops</a:t>
            </a:r>
          </a:p>
          <a:p>
            <a:pPr lvl="1"/>
            <a:r>
              <a:rPr lang="en-US" altLang="zh-TW">
                <a:solidFill>
                  <a:srgbClr val="FF3300"/>
                </a:solidFill>
                <a:ea typeface="新細明體" charset="-120"/>
              </a:rPr>
              <a:t>assign a = b + a ;</a:t>
            </a:r>
          </a:p>
          <a:p>
            <a:pPr lvl="1"/>
            <a:r>
              <a:rPr lang="en-US" altLang="zh-TW">
                <a:ea typeface="新細明體" charset="-120"/>
              </a:rPr>
              <a:t>asynchronous design</a:t>
            </a:r>
          </a:p>
        </p:txBody>
      </p:sp>
    </p:spTree>
    <p:extLst>
      <p:ext uri="{BB962C8B-B14F-4D97-AF65-F5344CB8AC3E}">
        <p14:creationId xmlns:p14="http://schemas.microsoft.com/office/powerpoint/2010/main" val="41131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271530"/>
            <a:ext cx="6447501" cy="990600"/>
          </a:xfrm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dirty="0"/>
              <a:t>Logical and Conditional Operators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657350" y="1828800"/>
            <a:ext cx="5886450" cy="3600450"/>
          </a:xfrm>
          <a:noFill/>
          <a:ln/>
        </p:spPr>
        <p:txBody>
          <a:bodyPr vert="horz" lIns="69056" tIns="34529" rIns="69056" bIns="34529" rtlCol="0">
            <a:normAutofit fontScale="85000" lnSpcReduction="10000"/>
          </a:bodyPr>
          <a:lstStyle/>
          <a:p>
            <a:r>
              <a:rPr lang="en-US" altLang="zh-TW" sz="1800">
                <a:ea typeface="新細明體" charset="-120"/>
              </a:rPr>
              <a:t>Logical, bit-wise and unary operators</a:t>
            </a:r>
          </a:p>
          <a:p>
            <a:pPr lvl="1">
              <a:buFontTx/>
              <a:buNone/>
            </a:pPr>
            <a:r>
              <a:rPr lang="en-US" altLang="zh-TW" sz="1500">
                <a:ea typeface="新細明體" charset="-120"/>
              </a:rPr>
              <a:t>			</a:t>
            </a:r>
            <a:r>
              <a:rPr lang="en-US" altLang="zh-TW" sz="1500">
                <a:solidFill>
                  <a:srgbClr val="009900"/>
                </a:solidFill>
                <a:ea typeface="新細明體" charset="-120"/>
              </a:rPr>
              <a:t>a = 1011; b = 0010</a:t>
            </a:r>
          </a:p>
          <a:p>
            <a:pPr lvl="1">
              <a:buFontTx/>
              <a:buNone/>
            </a:pPr>
            <a:r>
              <a:rPr lang="en-US" altLang="zh-TW" sz="1500">
                <a:ea typeface="新細明體" charset="-120"/>
              </a:rPr>
              <a:t>logical		bit-wise			unary</a:t>
            </a:r>
          </a:p>
          <a:p>
            <a:pPr lvl="1">
              <a:buFontTx/>
              <a:buNone/>
            </a:pPr>
            <a:r>
              <a:rPr lang="en-US" altLang="zh-TW" sz="1500">
                <a:solidFill>
                  <a:srgbClr val="009900"/>
                </a:solidFill>
                <a:ea typeface="新細明體" charset="-120"/>
              </a:rPr>
              <a:t>a || b = 1		a | b = 1011		|a = 1</a:t>
            </a:r>
          </a:p>
          <a:p>
            <a:pPr lvl="1">
              <a:buFontTx/>
              <a:buNone/>
            </a:pPr>
            <a:r>
              <a:rPr lang="en-US" altLang="zh-TW" sz="1500">
                <a:solidFill>
                  <a:srgbClr val="009900"/>
                </a:solidFill>
                <a:ea typeface="新細明體" charset="-120"/>
              </a:rPr>
              <a:t>a &amp;&amp; b = 1		a &amp;b = 0010		&amp;a = 0</a:t>
            </a:r>
          </a:p>
          <a:p>
            <a:pPr lvl="1">
              <a:buFontTx/>
              <a:buNone/>
            </a:pPr>
            <a:endParaRPr lang="en-US" altLang="zh-TW" sz="1500">
              <a:solidFill>
                <a:srgbClr val="009900"/>
              </a:solidFill>
              <a:ea typeface="新細明體" charset="-120"/>
            </a:endParaRPr>
          </a:p>
          <a:p>
            <a:r>
              <a:rPr lang="en-US" altLang="zh-TW" sz="1800">
                <a:ea typeface="新細明體" charset="-120"/>
              </a:rPr>
              <a:t>Conditional operator</a:t>
            </a:r>
          </a:p>
          <a:p>
            <a:pPr lvl="1">
              <a:buFontTx/>
              <a:buNone/>
            </a:pPr>
            <a:r>
              <a:rPr lang="en-US" altLang="zh-TW" sz="1500">
                <a:solidFill>
                  <a:srgbClr val="009900"/>
                </a:solidFill>
                <a:ea typeface="新細明體" charset="-120"/>
              </a:rPr>
              <a:t>assign z = ({s1,s0} == 2'b00) ? IA :</a:t>
            </a:r>
          </a:p>
          <a:p>
            <a:pPr lvl="1">
              <a:buFontTx/>
              <a:buNone/>
            </a:pPr>
            <a:r>
              <a:rPr lang="en-US" altLang="zh-TW" sz="1500">
                <a:solidFill>
                  <a:srgbClr val="009900"/>
                </a:solidFill>
                <a:ea typeface="新細明體" charset="-120"/>
              </a:rPr>
              <a:t>	       ({s1,s0} == 2'b01) ? IB :</a:t>
            </a:r>
          </a:p>
          <a:p>
            <a:pPr lvl="1">
              <a:buFontTx/>
              <a:buNone/>
            </a:pPr>
            <a:r>
              <a:rPr lang="en-US" altLang="zh-TW" sz="1500">
                <a:solidFill>
                  <a:srgbClr val="009900"/>
                </a:solidFill>
                <a:ea typeface="新細明體" charset="-120"/>
              </a:rPr>
              <a:t>	       ({s1,s0} == 2'b10) ? IC :</a:t>
            </a:r>
          </a:p>
          <a:p>
            <a:pPr lvl="1">
              <a:buFontTx/>
              <a:buNone/>
            </a:pPr>
            <a:r>
              <a:rPr lang="en-US" altLang="zh-TW" sz="1500">
                <a:solidFill>
                  <a:srgbClr val="009900"/>
                </a:solidFill>
                <a:ea typeface="新細明體" charset="-120"/>
              </a:rPr>
              <a:t>	       ({s1,s0} == 2'b11) ? ID :</a:t>
            </a:r>
          </a:p>
          <a:p>
            <a:pPr lvl="1">
              <a:buFontTx/>
              <a:buNone/>
            </a:pPr>
            <a:r>
              <a:rPr lang="en-US" altLang="zh-TW" sz="1500">
                <a:solidFill>
                  <a:srgbClr val="009900"/>
                </a:solidFill>
                <a:ea typeface="新細明體" charset="-120"/>
              </a:rPr>
              <a:t>		 	1'bx ;</a:t>
            </a:r>
          </a:p>
          <a:p>
            <a:pPr lvl="1">
              <a:buFontTx/>
              <a:buNone/>
            </a:pPr>
            <a:endParaRPr lang="en-US" altLang="zh-TW" sz="1500">
              <a:solidFill>
                <a:srgbClr val="009900"/>
              </a:solidFill>
              <a:ea typeface="新細明體" charset="-120"/>
            </a:endParaRPr>
          </a:p>
          <a:p>
            <a:pPr lvl="1">
              <a:buFontTx/>
              <a:buNone/>
            </a:pPr>
            <a:r>
              <a:rPr lang="en-US" altLang="zh-TW" sz="1500">
                <a:solidFill>
                  <a:srgbClr val="33CC33"/>
                </a:solidFill>
                <a:ea typeface="新細明體" charset="-120"/>
              </a:rPr>
              <a:t>assign s = (op == ADD) ? a+b : a-b ;</a:t>
            </a:r>
          </a:p>
          <a:p>
            <a:pPr lvl="1">
              <a:buFontTx/>
              <a:buNone/>
            </a:pPr>
            <a:endParaRPr lang="en-US" altLang="zh-TW" sz="1500">
              <a:solidFill>
                <a:schemeClr val="accent1"/>
              </a:solidFill>
              <a:ea typeface="新細明體" charset="-120"/>
            </a:endParaRPr>
          </a:p>
          <a:p>
            <a:pPr>
              <a:buFontTx/>
              <a:buNone/>
            </a:pPr>
            <a:endParaRPr lang="en-US" altLang="zh-TW" sz="1500">
              <a:solidFill>
                <a:schemeClr val="accent1"/>
              </a:solidFill>
              <a:ea typeface="新細明體" charset="-120"/>
            </a:endParaRPr>
          </a:p>
        </p:txBody>
      </p:sp>
      <p:pic>
        <p:nvPicPr>
          <p:cNvPr id="8192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71" y="3548935"/>
            <a:ext cx="1863329" cy="164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9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2695-CE6E-4330-9305-C74309665DAD}" type="slidenum">
              <a:rPr lang="en-US" altLang="en-US">
                <a:solidFill>
                  <a:srgbClr val="292929"/>
                </a:solidFill>
              </a:rPr>
              <a:pPr/>
              <a:t>66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Continuous assignment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Assignment is continuously evaluated</a:t>
            </a:r>
          </a:p>
          <a:p>
            <a:pPr lvl="1"/>
            <a:r>
              <a:rPr lang="en-US" altLang="en-US" sz="2000"/>
              <a:t>Corresponds to a logic gate </a:t>
            </a:r>
          </a:p>
          <a:p>
            <a:pPr lvl="1"/>
            <a:r>
              <a:rPr lang="en-US" altLang="en-US" sz="2000"/>
              <a:t>Assignments execute in parallel</a:t>
            </a:r>
          </a:p>
        </p:txBody>
      </p:sp>
      <p:sp>
        <p:nvSpPr>
          <p:cNvPr id="443396" name="Rectangle 2"/>
          <p:cNvSpPr>
            <a:spLocks noChangeArrowheads="1"/>
          </p:cNvSpPr>
          <p:nvPr/>
        </p:nvSpPr>
        <p:spPr bwMode="auto">
          <a:xfrm>
            <a:off x="977900" y="3662363"/>
            <a:ext cx="689292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u="sng" smtClean="0">
                <a:latin typeface="Courier New" panose="02070309020205020404" pitchFamily="49" charset="0"/>
              </a:rPr>
              <a:t>assign</a:t>
            </a:r>
            <a:r>
              <a:rPr lang="en-US" altLang="en-US" sz="1800" b="1" smtClean="0">
                <a:latin typeface="Courier New" panose="02070309020205020404" pitchFamily="49" charset="0"/>
              </a:rPr>
              <a:t> A = X | (Y &amp; ~Z);</a:t>
            </a:r>
            <a:endParaRPr lang="en-US" altLang="en-US" sz="1800" b="1" u="sng" smtClean="0"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u="sng" smtClean="0"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u="sng" smtClean="0">
                <a:latin typeface="Courier New" panose="02070309020205020404" pitchFamily="49" charset="0"/>
              </a:rPr>
              <a:t>assign</a:t>
            </a:r>
            <a:r>
              <a:rPr lang="en-US" altLang="en-US" sz="1800" b="1" smtClean="0">
                <a:latin typeface="Courier New" panose="02070309020205020404" pitchFamily="49" charset="0"/>
              </a:rPr>
              <a:t> B[3:0] = 4'b01XX;</a:t>
            </a:r>
            <a:endParaRPr lang="en-US" altLang="en-US" sz="1800" b="1" u="sng" smtClean="0"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u="sng" smtClean="0"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u="sng" smtClean="0">
                <a:latin typeface="Courier New" panose="02070309020205020404" pitchFamily="49" charset="0"/>
              </a:rPr>
              <a:t>assign</a:t>
            </a:r>
            <a:r>
              <a:rPr lang="en-US" altLang="en-US" sz="1800" b="1" smtClean="0">
                <a:latin typeface="Courier New" panose="02070309020205020404" pitchFamily="49" charset="0"/>
              </a:rPr>
              <a:t> C[15:0] = 16'h00ff;</a:t>
            </a:r>
            <a:endParaRPr lang="en-US" altLang="en-US" sz="1800" b="1" u="sng" smtClean="0"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u="sng" smtClean="0"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u="sng" smtClean="0">
                <a:latin typeface="Courier New" panose="02070309020205020404" pitchFamily="49" charset="0"/>
              </a:rPr>
              <a:t>assign</a:t>
            </a:r>
            <a:r>
              <a:rPr lang="en-US" altLang="en-US" sz="1800" b="1" smtClean="0">
                <a:latin typeface="Courier New" panose="02070309020205020404" pitchFamily="49" charset="0"/>
              </a:rPr>
              <a:t> #3 {Cout, Sum[3:0]} = A[3:0] + B[3:0] + Cin;</a:t>
            </a:r>
          </a:p>
        </p:txBody>
      </p:sp>
      <p:grpSp>
        <p:nvGrpSpPr>
          <p:cNvPr id="443412" name="Group 20"/>
          <p:cNvGrpSpPr>
            <a:grpSpLocks/>
          </p:cNvGrpSpPr>
          <p:nvPr/>
        </p:nvGrpSpPr>
        <p:grpSpPr bwMode="auto">
          <a:xfrm>
            <a:off x="609600" y="5541963"/>
            <a:ext cx="3395663" cy="1017587"/>
            <a:chOff x="384" y="3491"/>
            <a:chExt cx="2139" cy="641"/>
          </a:xfrm>
        </p:grpSpPr>
        <p:sp>
          <p:nvSpPr>
            <p:cNvPr id="443397" name="Line 3"/>
            <p:cNvSpPr>
              <a:spLocks noChangeShapeType="1"/>
            </p:cNvSpPr>
            <p:nvPr/>
          </p:nvSpPr>
          <p:spPr bwMode="auto">
            <a:xfrm flipH="1">
              <a:off x="1325" y="3491"/>
              <a:ext cx="1" cy="4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3402" name="Rectangle 8"/>
            <p:cNvSpPr>
              <a:spLocks noChangeArrowheads="1"/>
            </p:cNvSpPr>
            <p:nvPr/>
          </p:nvSpPr>
          <p:spPr bwMode="auto">
            <a:xfrm>
              <a:off x="384" y="3895"/>
              <a:ext cx="213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gate delay (used by simulator)</a:t>
              </a:r>
            </a:p>
          </p:txBody>
        </p:sp>
      </p:grpSp>
      <p:grpSp>
        <p:nvGrpSpPr>
          <p:cNvPr id="443409" name="Group 17"/>
          <p:cNvGrpSpPr>
            <a:grpSpLocks/>
          </p:cNvGrpSpPr>
          <p:nvPr/>
        </p:nvGrpSpPr>
        <p:grpSpPr bwMode="auto">
          <a:xfrm>
            <a:off x="4425950" y="3048000"/>
            <a:ext cx="4405313" cy="771525"/>
            <a:chOff x="2788" y="1920"/>
            <a:chExt cx="2775" cy="486"/>
          </a:xfrm>
        </p:grpSpPr>
        <p:sp>
          <p:nvSpPr>
            <p:cNvPr id="443403" name="Line 9"/>
            <p:cNvSpPr>
              <a:spLocks noChangeShapeType="1"/>
            </p:cNvSpPr>
            <p:nvPr/>
          </p:nvSpPr>
          <p:spPr bwMode="auto">
            <a:xfrm flipV="1">
              <a:off x="2788" y="2118"/>
              <a:ext cx="739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3405" name="Rectangle 11"/>
            <p:cNvSpPr>
              <a:spLocks noChangeArrowheads="1"/>
            </p:cNvSpPr>
            <p:nvPr/>
          </p:nvSpPr>
          <p:spPr bwMode="auto">
            <a:xfrm>
              <a:off x="3583" y="1920"/>
              <a:ext cx="198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Boolean operators</a:t>
              </a:r>
              <a:b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</a:b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(~ for bit-wise negation)</a:t>
              </a:r>
            </a:p>
          </p:txBody>
        </p:sp>
      </p:grpSp>
      <p:grpSp>
        <p:nvGrpSpPr>
          <p:cNvPr id="443410" name="Group 18"/>
          <p:cNvGrpSpPr>
            <a:grpSpLocks/>
          </p:cNvGrpSpPr>
          <p:nvPr/>
        </p:nvGrpSpPr>
        <p:grpSpPr bwMode="auto">
          <a:xfrm>
            <a:off x="4419600" y="3848100"/>
            <a:ext cx="4108450" cy="527050"/>
            <a:chOff x="2784" y="2424"/>
            <a:chExt cx="2588" cy="332"/>
          </a:xfrm>
        </p:grpSpPr>
        <p:sp>
          <p:nvSpPr>
            <p:cNvPr id="443404" name="Line 10"/>
            <p:cNvSpPr>
              <a:spLocks noChangeShapeType="1"/>
            </p:cNvSpPr>
            <p:nvPr/>
          </p:nvSpPr>
          <p:spPr bwMode="auto">
            <a:xfrm flipV="1">
              <a:off x="2784" y="2609"/>
              <a:ext cx="754" cy="1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3406" name="Rectangle 12"/>
            <p:cNvSpPr>
              <a:spLocks noChangeArrowheads="1"/>
            </p:cNvSpPr>
            <p:nvPr/>
          </p:nvSpPr>
          <p:spPr bwMode="auto">
            <a:xfrm>
              <a:off x="3605" y="2424"/>
              <a:ext cx="176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bits can assume four values</a:t>
              </a:r>
              <a:b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</a:b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(0, 1, X, Z)</a:t>
              </a:r>
            </a:p>
          </p:txBody>
        </p:sp>
      </p:grpSp>
      <p:grpSp>
        <p:nvGrpSpPr>
          <p:cNvPr id="443411" name="Group 19"/>
          <p:cNvGrpSpPr>
            <a:grpSpLocks/>
          </p:cNvGrpSpPr>
          <p:nvPr/>
        </p:nvGrpSpPr>
        <p:grpSpPr bwMode="auto">
          <a:xfrm>
            <a:off x="4565650" y="4535488"/>
            <a:ext cx="4076700" cy="527050"/>
            <a:chOff x="2876" y="2857"/>
            <a:chExt cx="2568" cy="332"/>
          </a:xfrm>
        </p:grpSpPr>
        <p:sp>
          <p:nvSpPr>
            <p:cNvPr id="443407" name="Line 13"/>
            <p:cNvSpPr>
              <a:spLocks noChangeShapeType="1"/>
            </p:cNvSpPr>
            <p:nvPr/>
          </p:nvSpPr>
          <p:spPr bwMode="auto">
            <a:xfrm flipV="1">
              <a:off x="2876" y="3058"/>
              <a:ext cx="748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3408" name="Rectangle 14"/>
            <p:cNvSpPr>
              <a:spLocks noChangeArrowheads="1"/>
            </p:cNvSpPr>
            <p:nvPr/>
          </p:nvSpPr>
          <p:spPr bwMode="auto">
            <a:xfrm>
              <a:off x="3677" y="2857"/>
              <a:ext cx="176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variables can be n-bits wide</a:t>
              </a:r>
              <a:b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</a:b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(MSB:LSB)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7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DE7-66B8-4473-9FE8-F28036F801A6}" type="slidenum">
              <a:rPr lang="en-US" altLang="en-US">
                <a:solidFill>
                  <a:srgbClr val="292929"/>
                </a:solidFill>
              </a:rPr>
              <a:pPr/>
              <a:t>67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Invalid sequential assigns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766763" y="2438400"/>
            <a:ext cx="33147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u="sng" smtClean="0">
                <a:latin typeface="Courier New" panose="02070309020205020404" pitchFamily="49" charset="0"/>
              </a:rPr>
              <a:t>assign</a:t>
            </a:r>
            <a:r>
              <a:rPr lang="en-US" altLang="en-US" sz="1800" b="1" smtClean="0">
                <a:latin typeface="Courier New" panose="02070309020205020404" pitchFamily="49" charset="0"/>
              </a:rPr>
              <a:t> A = X | (Y &amp; ~Z);</a:t>
            </a:r>
            <a:endParaRPr lang="en-US" altLang="en-US" sz="1800" b="1" u="sng" smtClean="0"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u="sng" smtClean="0"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u="sng" smtClean="0">
                <a:latin typeface="Courier New" panose="02070309020205020404" pitchFamily="49" charset="0"/>
              </a:rPr>
              <a:t>assign</a:t>
            </a:r>
            <a:r>
              <a:rPr lang="en-US" altLang="en-US" sz="1800" b="1" smtClean="0">
                <a:latin typeface="Courier New" panose="02070309020205020404" pitchFamily="49" charset="0"/>
              </a:rPr>
              <a:t> B = W | A;</a:t>
            </a:r>
            <a:endParaRPr lang="en-US" altLang="en-US" sz="1800" b="1" u="sng" smtClean="0"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u="sng" smtClean="0"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u="sng" smtClean="0">
                <a:latin typeface="Courier New" panose="02070309020205020404" pitchFamily="49" charset="0"/>
              </a:rPr>
              <a:t>assign</a:t>
            </a:r>
            <a:r>
              <a:rPr lang="en-US" altLang="en-US" sz="1800" b="1" smtClean="0">
                <a:latin typeface="Courier New" panose="02070309020205020404" pitchFamily="49" charset="0"/>
              </a:rPr>
              <a:t> A = Y &amp; Z;</a:t>
            </a:r>
            <a:endParaRPr lang="en-US" altLang="en-US" sz="1800" b="1" u="sng" smtClean="0">
              <a:latin typeface="Courier New" panose="02070309020205020404" pitchFamily="49" charset="0"/>
            </a:endParaRPr>
          </a:p>
        </p:txBody>
      </p:sp>
      <p:grpSp>
        <p:nvGrpSpPr>
          <p:cNvPr id="446476" name="Group 12"/>
          <p:cNvGrpSpPr>
            <a:grpSpLocks/>
          </p:cNvGrpSpPr>
          <p:nvPr/>
        </p:nvGrpSpPr>
        <p:grpSpPr bwMode="auto">
          <a:xfrm>
            <a:off x="4156075" y="2643188"/>
            <a:ext cx="4440238" cy="957262"/>
            <a:chOff x="2618" y="1665"/>
            <a:chExt cx="2797" cy="603"/>
          </a:xfrm>
        </p:grpSpPr>
        <p:sp>
          <p:nvSpPr>
            <p:cNvPr id="446469" name="Line 5"/>
            <p:cNvSpPr>
              <a:spLocks noChangeShapeType="1"/>
            </p:cNvSpPr>
            <p:nvPr/>
          </p:nvSpPr>
          <p:spPr bwMode="auto">
            <a:xfrm flipH="1" flipV="1">
              <a:off x="2618" y="1665"/>
              <a:ext cx="607" cy="37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9050" tIns="26988" rIns="19050" bIns="26988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6470" name="Line 6"/>
            <p:cNvSpPr>
              <a:spLocks noChangeShapeType="1"/>
            </p:cNvSpPr>
            <p:nvPr/>
          </p:nvSpPr>
          <p:spPr bwMode="auto">
            <a:xfrm flipH="1">
              <a:off x="2664" y="2040"/>
              <a:ext cx="572" cy="2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9050" tIns="26988" rIns="19050" bIns="26988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6471" name="Text Box 7"/>
            <p:cNvSpPr txBox="1">
              <a:spLocks noChangeArrowheads="1"/>
            </p:cNvSpPr>
            <p:nvPr/>
          </p:nvSpPr>
          <p:spPr bwMode="auto">
            <a:xfrm>
              <a:off x="3287" y="1811"/>
              <a:ext cx="2128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26988" rIns="19050" bIns="26988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999933"/>
                  </a:solidFill>
                  <a:latin typeface="Tahoma" panose="020B0604030504040204" pitchFamily="34" charset="0"/>
                </a:rPr>
                <a:t>“Reusing” a variable on the left</a:t>
              </a:r>
            </a:p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999933"/>
                  </a:solidFill>
                  <a:latin typeface="Tahoma" panose="020B0604030504040204" pitchFamily="34" charset="0"/>
                </a:rPr>
                <a:t>side of several assign statements</a:t>
              </a:r>
              <a:br>
                <a:rPr lang="en-US" altLang="en-US" sz="1800" smtClean="0">
                  <a:solidFill>
                    <a:srgbClr val="999933"/>
                  </a:solidFill>
                  <a:latin typeface="Tahoma" panose="020B0604030504040204" pitchFamily="34" charset="0"/>
                </a:rPr>
              </a:br>
              <a:r>
                <a:rPr lang="en-US" altLang="en-US" sz="1800" smtClean="0">
                  <a:solidFill>
                    <a:srgbClr val="999933"/>
                  </a:solidFill>
                  <a:latin typeface="Tahoma" panose="020B0604030504040204" pitchFamily="34" charset="0"/>
                </a:rPr>
                <a:t>is not allowed</a:t>
              </a:r>
            </a:p>
          </p:txBody>
        </p:sp>
      </p:grpSp>
      <p:sp>
        <p:nvSpPr>
          <p:cNvPr id="446472" name="Line 9"/>
          <p:cNvSpPr>
            <a:spLocks noChangeShapeType="1"/>
          </p:cNvSpPr>
          <p:nvPr/>
        </p:nvSpPr>
        <p:spPr bwMode="auto">
          <a:xfrm flipV="1">
            <a:off x="457200" y="4059238"/>
            <a:ext cx="7651750" cy="49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9050" tIns="26988" rIns="19050" bIns="26988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292929"/>
              </a:solidFill>
            </a:endParaRP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773113" y="4352925"/>
            <a:ext cx="7218362" cy="1104900"/>
            <a:chOff x="669" y="2934"/>
            <a:chExt cx="4547" cy="696"/>
          </a:xfrm>
        </p:grpSpPr>
        <p:sp>
          <p:nvSpPr>
            <p:cNvPr id="446474" name="Rectangle 8"/>
            <p:cNvSpPr>
              <a:spLocks noChangeArrowheads="1"/>
            </p:cNvSpPr>
            <p:nvPr/>
          </p:nvSpPr>
          <p:spPr bwMode="auto">
            <a:xfrm>
              <a:off x="669" y="2956"/>
              <a:ext cx="288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26988" rIns="19050" bIns="26988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u="sng" smtClean="0">
                  <a:latin typeface="Courier New" panose="02070309020205020404" pitchFamily="49" charset="0"/>
                </a:rPr>
                <a:t>assign</a:t>
              </a:r>
              <a:r>
                <a:rPr lang="en-US" altLang="en-US" sz="1800" b="1" smtClean="0">
                  <a:latin typeface="Courier New" panose="02070309020205020404" pitchFamily="49" charset="0"/>
                </a:rPr>
                <a:t> A = X | (Y &amp; ~Z);</a:t>
              </a:r>
              <a:endParaRPr lang="en-US" altLang="en-US" sz="1800" b="1" u="sng" smtClean="0">
                <a:latin typeface="Courier New" panose="02070309020205020404" pitchFamily="49" charset="0"/>
              </a:endParaRPr>
            </a:p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1800" b="1" u="sng" smtClean="0">
                <a:latin typeface="Courier New" panose="02070309020205020404" pitchFamily="49" charset="0"/>
              </a:endParaRPr>
            </a:p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u="sng" smtClean="0">
                  <a:latin typeface="Courier New" panose="02070309020205020404" pitchFamily="49" charset="0"/>
                </a:rPr>
                <a:t>assign</a:t>
              </a:r>
              <a:r>
                <a:rPr lang="en-US" altLang="en-US" sz="1800" b="1" smtClean="0">
                  <a:latin typeface="Courier New" panose="02070309020205020404" pitchFamily="49" charset="0"/>
                </a:rPr>
                <a:t> B = W | A;</a:t>
              </a:r>
              <a:endParaRPr lang="en-US" altLang="en-US" sz="1800" b="1" u="sng" smtClean="0">
                <a:latin typeface="Courier New" panose="02070309020205020404" pitchFamily="49" charset="0"/>
              </a:endParaRPr>
            </a:p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1800" b="1" u="sng" smtClean="0">
                <a:latin typeface="Courier New" panose="02070309020205020404" pitchFamily="49" charset="0"/>
              </a:endParaRPr>
            </a:p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u="sng" smtClean="0">
                  <a:latin typeface="Courier New" panose="02070309020205020404" pitchFamily="49" charset="0"/>
                </a:rPr>
                <a:t>assign</a:t>
              </a:r>
              <a:r>
                <a:rPr lang="en-US" altLang="en-US" sz="1800" b="1" smtClean="0">
                  <a:latin typeface="Courier New" panose="02070309020205020404" pitchFamily="49" charset="0"/>
                </a:rPr>
                <a:t> X = B &amp; Z;</a:t>
              </a:r>
            </a:p>
          </p:txBody>
        </p:sp>
        <p:sp>
          <p:nvSpPr>
            <p:cNvPr id="446475" name="Rectangle 10"/>
            <p:cNvSpPr>
              <a:spLocks noChangeArrowheads="1"/>
            </p:cNvSpPr>
            <p:nvPr/>
          </p:nvSpPr>
          <p:spPr bwMode="auto">
            <a:xfrm>
              <a:off x="3098" y="2934"/>
              <a:ext cx="2118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999933"/>
                  </a:solidFill>
                  <a:latin typeface="Tahoma" panose="020B0604030504040204" pitchFamily="34" charset="0"/>
                </a:rPr>
                <a:t>Cyclic dependencies also are bad</a:t>
              </a:r>
            </a:p>
            <a:p>
              <a:pPr algn="ctr"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1800" smtClean="0">
                <a:solidFill>
                  <a:srgbClr val="999933"/>
                </a:solidFill>
                <a:latin typeface="Tahoma" panose="020B0604030504040204" pitchFamily="34" charset="0"/>
              </a:endParaRPr>
            </a:p>
            <a:p>
              <a:pPr algn="ctr"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smtClean="0">
                  <a:solidFill>
                    <a:srgbClr val="292929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en-US" sz="1800" smtClean="0">
                  <a:solidFill>
                    <a:srgbClr val="292929"/>
                  </a:solidFill>
                  <a:latin typeface="Tahoma" panose="020B0604030504040204" pitchFamily="34" charset="0"/>
                </a:rPr>
                <a:t> depends on </a:t>
              </a:r>
              <a:r>
                <a:rPr lang="en-US" altLang="en-US" sz="1800" b="1" smtClean="0">
                  <a:solidFill>
                    <a:srgbClr val="292929"/>
                  </a:solidFill>
                  <a:latin typeface="Courier New" panose="02070309020205020404" pitchFamily="49" charset="0"/>
                </a:rPr>
                <a:t>X</a:t>
              </a:r>
              <a:r>
                <a:rPr lang="en-US" altLang="en-US" sz="1800" smtClean="0">
                  <a:solidFill>
                    <a:srgbClr val="292929"/>
                  </a:solidFill>
                  <a:latin typeface="Tahoma" panose="020B0604030504040204" pitchFamily="34" charset="0"/>
                </a:rPr>
                <a:t> </a:t>
              </a:r>
            </a:p>
            <a:p>
              <a:pPr algn="ctr"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292929"/>
                  </a:solidFill>
                  <a:latin typeface="Tahoma" panose="020B0604030504040204" pitchFamily="34" charset="0"/>
                </a:rPr>
                <a:t>which depends on </a:t>
              </a:r>
              <a:r>
                <a:rPr lang="en-US" altLang="en-US" sz="1800" b="1" smtClean="0">
                  <a:solidFill>
                    <a:srgbClr val="292929"/>
                  </a:solidFill>
                  <a:latin typeface="Courier New" panose="02070309020205020404" pitchFamily="49" charset="0"/>
                </a:rPr>
                <a:t>B</a:t>
              </a:r>
              <a:r>
                <a:rPr lang="en-US" altLang="en-US" sz="1800" smtClean="0">
                  <a:solidFill>
                    <a:srgbClr val="292929"/>
                  </a:solidFill>
                  <a:latin typeface="Tahoma" panose="020B0604030504040204" pitchFamily="34" charset="0"/>
                </a:rPr>
                <a:t> </a:t>
              </a:r>
            </a:p>
            <a:p>
              <a:pPr algn="ctr"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292929"/>
                  </a:solidFill>
                  <a:latin typeface="Tahoma" panose="020B0604030504040204" pitchFamily="34" charset="0"/>
                </a:rPr>
                <a:t>which depends on </a:t>
              </a:r>
              <a:r>
                <a:rPr lang="en-US" altLang="en-US" sz="1800" b="1" smtClean="0">
                  <a:solidFill>
                    <a:srgbClr val="292929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en-US" sz="1800" smtClean="0">
                  <a:solidFill>
                    <a:srgbClr val="29292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76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3D7B-4169-4163-9A59-B9B0B74562BC}" type="slidenum">
              <a:rPr lang="en-US" altLang="en-US">
                <a:solidFill>
                  <a:srgbClr val="292929"/>
                </a:solidFill>
              </a:rPr>
              <a:pPr/>
              <a:t>68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4-bit comparator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module Compare1 (Equal, Alarger, Blarger, A, B);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input     A, B;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output    Equal, Alarger, Blarger;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assign Equal = (A &amp; B) | (~A &amp; ~B);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assign Alarger = (A &amp; ~B);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assign Blarger = (~A &amp; B);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endmodule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2400"/>
              <a:t>Starting with 1-bit comparator</a:t>
            </a:r>
          </a:p>
          <a:p>
            <a:pPr lvl="1"/>
            <a:r>
              <a:rPr lang="en-US" altLang="en-US" sz="2000"/>
              <a:t>Top-down design and bottom-up design are both okay</a:t>
            </a:r>
          </a:p>
          <a:p>
            <a:pPr lvl="1"/>
            <a:r>
              <a:rPr lang="en-US" altLang="en-US" sz="2000"/>
              <a:t>Module ordering doesn’t matter because modules execute in parallel</a:t>
            </a:r>
          </a:p>
        </p:txBody>
      </p:sp>
    </p:spTree>
    <p:extLst>
      <p:ext uri="{BB962C8B-B14F-4D97-AF65-F5344CB8AC3E}">
        <p14:creationId xmlns:p14="http://schemas.microsoft.com/office/powerpoint/2010/main" val="24101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257E-10D1-46FE-A27B-A0BA83890544}" type="slidenum">
              <a:rPr lang="en-US" altLang="en-US">
                <a:solidFill>
                  <a:srgbClr val="292929"/>
                </a:solidFill>
              </a:rPr>
              <a:pPr/>
              <a:t>69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4-bit comparator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// Make a 4-bit comparator from 4 1-bit comparators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module Compare4(Equal, Alarger, Blarger, A4, B4);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input [3:0] A4, B4;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output Equal, Alarger, Blarger;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wire e0, e1, e2, e3, Al0, Al1, Al2, Al3, B10, Bl1, Bl2, Bl3;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Compare1 cp0(e0, Al0, Bl0, A4[0], B4[0]);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Compare1 cp1(e1, Al1, Bl1, A4[1], B4[1]);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Compare1 cp2(e2, Al2, Bl2, A4[2], B4[2]);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Compare1 cp3(e3, Al3, Bl3, A4[3], B4[3]);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assign Equal = (e0 &amp; e1 &amp; e2 &amp; e3);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assign Alarger = (Al3 | (Al2 &amp; e3) |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(Al1 &amp; e3 &amp; e2) |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(Al0 &amp; e3 &amp; e2 &amp; e1));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assign Blarger = (~Alarger &amp; ~Equal);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endmodule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0990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>
                <a:ea typeface="標楷體" pitchFamily="65" charset="-120"/>
              </a:rPr>
              <a:t>Introduction and Basic Concept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>
                <a:solidFill>
                  <a:srgbClr val="FF3300"/>
                </a:solidFill>
                <a:ea typeface="新細明體" charset="-120"/>
              </a:rPr>
              <a:t>What is Verilog?</a:t>
            </a:r>
            <a:endParaRPr lang="en-US" altLang="zh-TW" sz="2700" dirty="0">
              <a:solidFill>
                <a:schemeClr val="accent1"/>
              </a:solidFill>
              <a:ea typeface="新細明體" charset="-120"/>
            </a:endParaRPr>
          </a:p>
          <a:p>
            <a:pPr lvl="1"/>
            <a:r>
              <a:rPr lang="en-US" altLang="zh-TW" sz="2700" dirty="0">
                <a:ea typeface="新細明體" charset="-120"/>
              </a:rPr>
              <a:t>Hardware Description Language(HDL)</a:t>
            </a:r>
            <a:endParaRPr lang="en-US" altLang="zh-TW" sz="2700" dirty="0">
              <a:solidFill>
                <a:schemeClr val="accent1"/>
              </a:solidFill>
              <a:ea typeface="新細明體" charset="-120"/>
            </a:endParaRPr>
          </a:p>
          <a:p>
            <a:r>
              <a:rPr lang="en-US" altLang="zh-TW" sz="2700" dirty="0">
                <a:solidFill>
                  <a:srgbClr val="FF3300"/>
                </a:solidFill>
                <a:ea typeface="新細明體" charset="-120"/>
              </a:rPr>
              <a:t>Why use Verilog?</a:t>
            </a:r>
            <a:endParaRPr lang="en-US" altLang="zh-TW" sz="2700" dirty="0">
              <a:solidFill>
                <a:schemeClr val="accent1"/>
              </a:solidFill>
              <a:ea typeface="新細明體" charset="-120"/>
            </a:endParaRPr>
          </a:p>
          <a:p>
            <a:pPr lvl="1"/>
            <a:r>
              <a:rPr lang="en-US" altLang="zh-TW" sz="2700" dirty="0">
                <a:ea typeface="新細明體" charset="-120"/>
              </a:rPr>
              <a:t>Because 60% of US companies use it.</a:t>
            </a:r>
          </a:p>
        </p:txBody>
      </p:sp>
    </p:spTree>
    <p:extLst>
      <p:ext uri="{BB962C8B-B14F-4D97-AF65-F5344CB8AC3E}">
        <p14:creationId xmlns:p14="http://schemas.microsoft.com/office/powerpoint/2010/main" val="30508206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63A6-28E3-48D3-A908-1DE75DDFAF55}" type="slidenum">
              <a:rPr lang="en-US" altLang="en-US">
                <a:solidFill>
                  <a:srgbClr val="292929"/>
                </a:solidFill>
              </a:rPr>
              <a:pPr/>
              <a:t>70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Use functions for complex combinational logic</a:t>
            </a:r>
          </a:p>
        </p:txBody>
      </p:sp>
      <p:sp>
        <p:nvSpPr>
          <p:cNvPr id="447492" name="Rectangle 2"/>
          <p:cNvSpPr>
            <a:spLocks noChangeArrowheads="1"/>
          </p:cNvSpPr>
          <p:nvPr/>
        </p:nvSpPr>
        <p:spPr bwMode="auto">
          <a:xfrm>
            <a:off x="736600" y="2957513"/>
            <a:ext cx="4986338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module and_gate (out, in1, in2);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  input         in1, in2;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  output        out;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  assign out = myfunction(in1, in2);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  function myfunction;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	input in1, in2;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	begin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	  myfunction = in1 &amp; in2;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	end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  endfunction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endmodule</a:t>
            </a:r>
          </a:p>
        </p:txBody>
      </p:sp>
      <p:sp>
        <p:nvSpPr>
          <p:cNvPr id="447493" name="Text Box 3"/>
          <p:cNvSpPr txBox="1">
            <a:spLocks noChangeArrowheads="1"/>
          </p:cNvSpPr>
          <p:nvPr/>
        </p:nvSpPr>
        <p:spPr bwMode="auto">
          <a:xfrm>
            <a:off x="5105400" y="4676775"/>
            <a:ext cx="33686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04" tIns="22953" rIns="16204" bIns="22953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1800" b="1" u="sng" smtClean="0">
                <a:solidFill>
                  <a:srgbClr val="FF0000"/>
                </a:solidFill>
                <a:latin typeface="Tahoma" panose="020B0604030504040204" pitchFamily="34" charset="0"/>
              </a:rPr>
              <a:t>Benefit</a:t>
            </a:r>
            <a:r>
              <a:rPr lang="en-US" altLang="en-US" sz="1800" b="1" smtClean="0">
                <a:solidFill>
                  <a:srgbClr val="FF0000"/>
                </a:solidFill>
                <a:latin typeface="Tahoma" panose="020B0604030504040204" pitchFamily="34" charset="0"/>
              </a:rPr>
              <a:t>:</a:t>
            </a:r>
            <a:endParaRPr lang="en-US" altLang="en-US" sz="1800" smtClean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defTabSz="91440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1800" smtClean="0">
                <a:latin typeface="Tahoma" panose="020B0604030504040204" pitchFamily="34" charset="0"/>
              </a:rPr>
              <a:t>  </a:t>
            </a:r>
            <a:r>
              <a:rPr lang="en-US" altLang="en-US" sz="1800" smtClean="0">
                <a:solidFill>
                  <a:srgbClr val="0000FF"/>
                </a:solidFill>
                <a:latin typeface="Tahoma" panose="020B0604030504040204" pitchFamily="34" charset="0"/>
              </a:rPr>
              <a:t>Functions force a result</a:t>
            </a:r>
          </a:p>
          <a:p>
            <a:pPr defTabSz="91440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en-US" sz="1800" smtClean="0">
                <a:solidFill>
                  <a:srgbClr val="0000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</a:t>
            </a:r>
            <a:r>
              <a:rPr lang="en-US" altLang="en-US" sz="1800" smtClean="0">
                <a:solidFill>
                  <a:srgbClr val="0000FF"/>
                </a:solidFill>
                <a:latin typeface="Tahoma" panose="020B0604030504040204" pitchFamily="34" charset="0"/>
              </a:rPr>
              <a:t> Compiler will fail if function </a:t>
            </a:r>
          </a:p>
          <a:p>
            <a:pPr defTabSz="914400" eaLnBrk="0" fontAlgn="base" hangingPunct="0">
              <a:spcBef>
                <a:spcPct val="1500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0000FF"/>
                </a:solidFill>
                <a:latin typeface="Tahoma" panose="020B0604030504040204" pitchFamily="34" charset="0"/>
              </a:rPr>
              <a:t>       does not generate a result</a:t>
            </a:r>
          </a:p>
        </p:txBody>
      </p:sp>
    </p:spTree>
    <p:extLst>
      <p:ext uri="{BB962C8B-B14F-4D97-AF65-F5344CB8AC3E}">
        <p14:creationId xmlns:p14="http://schemas.microsoft.com/office/powerpoint/2010/main" val="39615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393C-A9DB-4CFC-AD17-7E9AB6F8558D}" type="slidenum">
              <a:rPr lang="en-US" altLang="en-US">
                <a:solidFill>
                  <a:srgbClr val="292929"/>
                </a:solidFill>
              </a:rPr>
              <a:pPr/>
              <a:t>71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Always code blocks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685800" y="2555875"/>
            <a:ext cx="3724275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reg A, B, C;</a:t>
            </a: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always @ (W or X or Y or Z)</a:t>
            </a: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begin</a:t>
            </a: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  A = X | (Y &amp; ~Z);</a:t>
            </a: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  B = W | A;</a:t>
            </a: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  A = Y &amp; Z;</a:t>
            </a: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  if (A &amp; B) begin</a:t>
            </a: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    B = Z;</a:t>
            </a: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    C = W | Y;</a:t>
            </a: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  end</a:t>
            </a:r>
          </a:p>
          <a:p>
            <a:pPr defTabSz="914400" eaLnBrk="0" fontAlgn="base" hangingPunct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latin typeface="Courier New" panose="02070309020205020404" pitchFamily="49" charset="0"/>
              </a:rPr>
              <a:t>end</a:t>
            </a:r>
            <a:endParaRPr lang="en-US" altLang="en-US" sz="1400" smtClean="0">
              <a:latin typeface="Tahoma" panose="020B0604030504040204" pitchFamily="34" charset="0"/>
            </a:endParaRPr>
          </a:p>
        </p:txBody>
      </p:sp>
      <p:grpSp>
        <p:nvGrpSpPr>
          <p:cNvPr id="448529" name="Group 17"/>
          <p:cNvGrpSpPr>
            <a:grpSpLocks/>
          </p:cNvGrpSpPr>
          <p:nvPr/>
        </p:nvGrpSpPr>
        <p:grpSpPr bwMode="auto">
          <a:xfrm>
            <a:off x="4429125" y="2565400"/>
            <a:ext cx="4619625" cy="866775"/>
            <a:chOff x="2790" y="1616"/>
            <a:chExt cx="2910" cy="546"/>
          </a:xfrm>
        </p:grpSpPr>
        <p:sp>
          <p:nvSpPr>
            <p:cNvPr id="448517" name="Line 6"/>
            <p:cNvSpPr>
              <a:spLocks noChangeShapeType="1"/>
            </p:cNvSpPr>
            <p:nvPr/>
          </p:nvSpPr>
          <p:spPr bwMode="auto">
            <a:xfrm flipH="1">
              <a:off x="2790" y="1902"/>
              <a:ext cx="1536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9050" tIns="26988" rIns="19050" bIns="26988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8518" name="Text Box 7"/>
            <p:cNvSpPr txBox="1">
              <a:spLocks noChangeArrowheads="1"/>
            </p:cNvSpPr>
            <p:nvPr/>
          </p:nvSpPr>
          <p:spPr bwMode="auto">
            <a:xfrm>
              <a:off x="4402" y="1616"/>
              <a:ext cx="1298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smtClean="0">
                  <a:solidFill>
                    <a:srgbClr val="CC3399"/>
                  </a:solidFill>
                  <a:latin typeface="Tahoma" panose="020B0604030504040204" pitchFamily="34" charset="0"/>
                </a:rPr>
                <a:t>Sensitivity list</a:t>
              </a: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:</a:t>
              </a:r>
            </a:p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block is executed</a:t>
              </a:r>
            </a:p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each time one of</a:t>
              </a:r>
            </a:p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them changes value</a:t>
              </a:r>
            </a:p>
          </p:txBody>
        </p:sp>
      </p:grpSp>
      <p:grpSp>
        <p:nvGrpSpPr>
          <p:cNvPr id="448528" name="Group 16"/>
          <p:cNvGrpSpPr>
            <a:grpSpLocks/>
          </p:cNvGrpSpPr>
          <p:nvPr/>
        </p:nvGrpSpPr>
        <p:grpSpPr bwMode="auto">
          <a:xfrm>
            <a:off x="2381250" y="1676400"/>
            <a:ext cx="4638675" cy="976313"/>
            <a:chOff x="1500" y="1056"/>
            <a:chExt cx="2922" cy="615"/>
          </a:xfrm>
        </p:grpSpPr>
        <p:sp>
          <p:nvSpPr>
            <p:cNvPr id="448519" name="Line 8"/>
            <p:cNvSpPr>
              <a:spLocks noChangeShapeType="1"/>
            </p:cNvSpPr>
            <p:nvPr/>
          </p:nvSpPr>
          <p:spPr bwMode="auto">
            <a:xfrm flipH="1">
              <a:off x="1500" y="1385"/>
              <a:ext cx="1301" cy="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9050" tIns="26988" rIns="19050" bIns="26988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  <p:sp>
          <p:nvSpPr>
            <p:cNvPr id="448520" name="Text Box 9"/>
            <p:cNvSpPr txBox="1">
              <a:spLocks noChangeArrowheads="1"/>
            </p:cNvSpPr>
            <p:nvPr/>
          </p:nvSpPr>
          <p:spPr bwMode="auto">
            <a:xfrm>
              <a:off x="2890" y="1056"/>
              <a:ext cx="1532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050" tIns="26988" rIns="19050" bIns="26988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CC3399"/>
                  </a:solidFill>
                  <a:latin typeface="Tahoma" panose="020B0604030504040204" pitchFamily="34" charset="0"/>
                </a:rPr>
                <a:t>Variables that appear on the left hand side in an always block must be declared as “reg”s</a:t>
              </a:r>
            </a:p>
          </p:txBody>
        </p:sp>
      </p:grpSp>
      <p:sp>
        <p:nvSpPr>
          <p:cNvPr id="448521" name="Text Box 11"/>
          <p:cNvSpPr txBox="1">
            <a:spLocks noChangeArrowheads="1"/>
          </p:cNvSpPr>
          <p:nvPr/>
        </p:nvSpPr>
        <p:spPr bwMode="auto">
          <a:xfrm>
            <a:off x="3786188" y="3995738"/>
            <a:ext cx="26844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26988" rIns="19050" bIns="26988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CC3399"/>
                </a:solidFill>
                <a:latin typeface="Tahoma" panose="020B0604030504040204" pitchFamily="34" charset="0"/>
              </a:rPr>
              <a:t>Statements in an </a:t>
            </a:r>
            <a:r>
              <a:rPr lang="en-US" altLang="en-US" sz="1800" b="1" smtClean="0">
                <a:solidFill>
                  <a:srgbClr val="CC3399"/>
                </a:solidFill>
                <a:latin typeface="Courier New" panose="02070309020205020404" pitchFamily="49" charset="0"/>
              </a:rPr>
              <a:t>always</a:t>
            </a:r>
            <a:r>
              <a:rPr lang="en-US" altLang="en-US" sz="1800" b="1" smtClean="0">
                <a:solidFill>
                  <a:srgbClr val="CC33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smtClean="0">
                <a:solidFill>
                  <a:srgbClr val="CC3399"/>
                </a:solidFill>
                <a:latin typeface="Tahoma" panose="020B0604030504040204" pitchFamily="34" charset="0"/>
              </a:rPr>
              <a:t>block are executed in sequence</a:t>
            </a:r>
          </a:p>
        </p:txBody>
      </p:sp>
      <p:grpSp>
        <p:nvGrpSpPr>
          <p:cNvPr id="448522" name="Group 10"/>
          <p:cNvGrpSpPr>
            <a:grpSpLocks/>
          </p:cNvGrpSpPr>
          <p:nvPr/>
        </p:nvGrpSpPr>
        <p:grpSpPr bwMode="auto">
          <a:xfrm>
            <a:off x="2687638" y="5143500"/>
            <a:ext cx="4546600" cy="847725"/>
            <a:chOff x="1753" y="3282"/>
            <a:chExt cx="2864" cy="534"/>
          </a:xfrm>
        </p:grpSpPr>
        <p:sp>
          <p:nvSpPr>
            <p:cNvPr id="448523" name="Text Box 12"/>
            <p:cNvSpPr txBox="1">
              <a:spLocks noChangeArrowheads="1"/>
            </p:cNvSpPr>
            <p:nvPr/>
          </p:nvSpPr>
          <p:spPr bwMode="auto">
            <a:xfrm>
              <a:off x="2402" y="3514"/>
              <a:ext cx="2215" cy="30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9050" tIns="26988" rIns="19050" bIns="26988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999933"/>
                  </a:solidFill>
                  <a:latin typeface="Tahoma" panose="020B0604030504040204" pitchFamily="34" charset="0"/>
                </a:rPr>
                <a:t>BAD: All variables must be assigned on every control path!!!</a:t>
              </a:r>
            </a:p>
          </p:txBody>
        </p:sp>
        <p:sp>
          <p:nvSpPr>
            <p:cNvPr id="448524" name="Line 13"/>
            <p:cNvSpPr>
              <a:spLocks noChangeShapeType="1"/>
            </p:cNvSpPr>
            <p:nvPr/>
          </p:nvSpPr>
          <p:spPr bwMode="auto">
            <a:xfrm flipH="1" flipV="1">
              <a:off x="1753" y="3282"/>
              <a:ext cx="636" cy="38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9050" tIns="26988" rIns="19050" bIns="26988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29292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8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B01B-5CC4-4E11-B20A-8A391EA1C552}" type="slidenum">
              <a:rPr lang="en-US" altLang="en-US">
                <a:solidFill>
                  <a:srgbClr val="292929"/>
                </a:solidFill>
              </a:rPr>
              <a:pPr/>
              <a:t>72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Blocking assignments  (Q = A)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Variable is assigned immediately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New value is used by subsequent statements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Non-blocking assignments  (Q &lt;= A)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Variable is assigned after all scheduled statements are executed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Value to be assigned is computed but saved for later parallel assignment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Usual use: Register assignment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Registers simultaneously take new values after the clock edge</a:t>
            </a:r>
          </a:p>
        </p:txBody>
      </p:sp>
    </p:spTree>
    <p:extLst>
      <p:ext uri="{BB962C8B-B14F-4D97-AF65-F5344CB8AC3E}">
        <p14:creationId xmlns:p14="http://schemas.microsoft.com/office/powerpoint/2010/main" val="22837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50E-76A8-4C05-A1D9-E2EC6F4187D9}" type="slidenum">
              <a:rPr lang="en-US" altLang="en-US">
                <a:solidFill>
                  <a:srgbClr val="292929"/>
                </a:solidFill>
              </a:rPr>
              <a:pPr/>
              <a:t>73</a:t>
            </a:fld>
            <a:endParaRPr lang="en-US" altLang="en-US">
              <a:solidFill>
                <a:srgbClr val="292929"/>
              </a:solidFill>
            </a:endParaRP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Blocking vs. non-blocking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 Swap</a:t>
            </a:r>
          </a:p>
        </p:txBody>
      </p:sp>
      <p:sp>
        <p:nvSpPr>
          <p:cNvPr id="450564" name="Rectangle 2"/>
          <p:cNvSpPr>
            <a:spLocks noChangeArrowheads="1"/>
          </p:cNvSpPr>
          <p:nvPr/>
        </p:nvSpPr>
        <p:spPr bwMode="auto">
          <a:xfrm>
            <a:off x="990600" y="2862263"/>
            <a:ext cx="3581400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latin typeface="Courier New" panose="02070309020205020404" pitchFamily="49" charset="0"/>
              </a:rPr>
              <a:t>always @(posedge CLK)</a:t>
            </a:r>
            <a:br>
              <a:rPr lang="en-US" altLang="en-US" sz="2200" b="1" smtClean="0">
                <a:latin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</a:rPr>
              <a:t>	begin</a:t>
            </a:r>
            <a:br>
              <a:rPr lang="en-US" altLang="en-US" sz="2200" b="1" smtClean="0">
                <a:latin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</a:rPr>
              <a:t>		temp = B;</a:t>
            </a:r>
            <a:br>
              <a:rPr lang="en-US" altLang="en-US" sz="2200" b="1" smtClean="0">
                <a:latin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</a:rPr>
              <a:t>		B = A;</a:t>
            </a:r>
            <a:br>
              <a:rPr lang="en-US" altLang="en-US" sz="2200" b="1" smtClean="0">
                <a:latin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</a:rPr>
              <a:t>		A = temp;</a:t>
            </a:r>
            <a:br>
              <a:rPr lang="en-US" altLang="en-US" sz="2200" b="1" smtClean="0">
                <a:latin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</a:rPr>
              <a:t>	end</a:t>
            </a:r>
          </a:p>
        </p:txBody>
      </p:sp>
      <p:sp>
        <p:nvSpPr>
          <p:cNvPr id="450565" name="Rectangle 3"/>
          <p:cNvSpPr>
            <a:spLocks noChangeArrowheads="1"/>
          </p:cNvSpPr>
          <p:nvPr/>
        </p:nvSpPr>
        <p:spPr bwMode="auto">
          <a:xfrm>
            <a:off x="5013325" y="2867025"/>
            <a:ext cx="37496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latin typeface="Courier New" panose="02070309020205020404" pitchFamily="49" charset="0"/>
              </a:rPr>
              <a:t>always @(posedge CLK)</a:t>
            </a:r>
            <a:br>
              <a:rPr lang="en-US" altLang="en-US" sz="2200" b="1" smtClean="0">
                <a:latin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</a:rPr>
              <a:t>	begin</a:t>
            </a:r>
            <a:br>
              <a:rPr lang="en-US" altLang="en-US" sz="2200" b="1" smtClean="0">
                <a:latin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</a:rPr>
              <a:t>		A &lt;= B;</a:t>
            </a:r>
            <a:br>
              <a:rPr lang="en-US" altLang="en-US" sz="2200" b="1" smtClean="0">
                <a:latin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</a:rPr>
              <a:t>		B &lt;= A;</a:t>
            </a:r>
            <a:br>
              <a:rPr lang="en-US" altLang="en-US" sz="2200" b="1" smtClean="0">
                <a:latin typeface="Courier New" panose="02070309020205020404" pitchFamily="49" charset="0"/>
              </a:rPr>
            </a:br>
            <a:r>
              <a:rPr lang="en-US" altLang="en-US" sz="2200" b="1" smtClean="0">
                <a:latin typeface="Courier New" panose="02070309020205020404" pitchFamily="49" charset="0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9543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57250"/>
            <a:ext cx="6858000" cy="1028700"/>
          </a:xfrm>
          <a:solidFill>
            <a:srgbClr val="CCFFCC"/>
          </a:solidFill>
        </p:spPr>
        <p:txBody>
          <a:bodyPr>
            <a:normAutofit fontScale="90000"/>
          </a:bodyPr>
          <a:lstStyle/>
          <a:p>
            <a:r>
              <a:rPr lang="en-US" altLang="zh-TW" sz="9675">
                <a:ea typeface="新細明體" charset="-120"/>
              </a:rPr>
              <a:t>Operators</a:t>
            </a:r>
          </a:p>
        </p:txBody>
      </p:sp>
      <p:grpSp>
        <p:nvGrpSpPr>
          <p:cNvPr id="720899" name="Group 3"/>
          <p:cNvGrpSpPr>
            <a:grpSpLocks/>
          </p:cNvGrpSpPr>
          <p:nvPr/>
        </p:nvGrpSpPr>
        <p:grpSpPr bwMode="auto">
          <a:xfrm>
            <a:off x="1485900" y="2228851"/>
            <a:ext cx="5886450" cy="3075385"/>
            <a:chOff x="288" y="1152"/>
            <a:chExt cx="4944" cy="2583"/>
          </a:xfrm>
        </p:grpSpPr>
        <p:sp>
          <p:nvSpPr>
            <p:cNvPr id="720900" name="Rectangle 4"/>
            <p:cNvSpPr>
              <a:spLocks noChangeArrowheads="1"/>
            </p:cNvSpPr>
            <p:nvPr/>
          </p:nvSpPr>
          <p:spPr bwMode="auto">
            <a:xfrm>
              <a:off x="2760" y="3448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4E9C48"/>
                  </a:solidFill>
                  <a:latin typeface="Arial" panose="020B0604020202020204" pitchFamily="34" charset="0"/>
                  <a:ea typeface="新細明體" charset="-120"/>
                </a:rPr>
                <a:t>{}</a:t>
              </a:r>
            </a:p>
          </p:txBody>
        </p:sp>
        <p:sp>
          <p:nvSpPr>
            <p:cNvPr id="720901" name="Rectangle 5"/>
            <p:cNvSpPr>
              <a:spLocks noChangeArrowheads="1"/>
            </p:cNvSpPr>
            <p:nvPr/>
          </p:nvSpPr>
          <p:spPr bwMode="auto">
            <a:xfrm>
              <a:off x="288" y="3448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" panose="020B0604020202020204" pitchFamily="34" charset="0"/>
                  <a:ea typeface="新細明體" charset="-120"/>
                </a:rPr>
                <a:t>Concatenations</a:t>
              </a:r>
            </a:p>
          </p:txBody>
        </p:sp>
        <p:sp>
          <p:nvSpPr>
            <p:cNvPr id="720902" name="Rectangle 6"/>
            <p:cNvSpPr>
              <a:spLocks noChangeArrowheads="1"/>
            </p:cNvSpPr>
            <p:nvPr/>
          </p:nvSpPr>
          <p:spPr bwMode="auto">
            <a:xfrm>
              <a:off x="2760" y="3161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4E9C48"/>
                  </a:solidFill>
                  <a:latin typeface="Arial" panose="020B0604020202020204" pitchFamily="34" charset="0"/>
                  <a:ea typeface="新細明體" charset="-120"/>
                </a:rPr>
                <a:t>?:</a:t>
              </a:r>
            </a:p>
          </p:txBody>
        </p:sp>
        <p:sp>
          <p:nvSpPr>
            <p:cNvPr id="720903" name="Rectangle 7"/>
            <p:cNvSpPr>
              <a:spLocks noChangeArrowheads="1"/>
            </p:cNvSpPr>
            <p:nvPr/>
          </p:nvSpPr>
          <p:spPr bwMode="auto">
            <a:xfrm>
              <a:off x="288" y="3161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" panose="020B0604020202020204" pitchFamily="34" charset="0"/>
                  <a:ea typeface="新細明體" charset="-120"/>
                </a:rPr>
                <a:t>Conditional Operators</a:t>
              </a:r>
            </a:p>
          </p:txBody>
        </p:sp>
        <p:sp>
          <p:nvSpPr>
            <p:cNvPr id="720904" name="Rectangle 8"/>
            <p:cNvSpPr>
              <a:spLocks noChangeArrowheads="1"/>
            </p:cNvSpPr>
            <p:nvPr/>
          </p:nvSpPr>
          <p:spPr bwMode="auto">
            <a:xfrm>
              <a:off x="2760" y="2874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4E9C48"/>
                  </a:solidFill>
                  <a:latin typeface="Arial" panose="020B0604020202020204" pitchFamily="34" charset="0"/>
                  <a:ea typeface="新細明體" charset="-120"/>
                </a:rPr>
                <a:t>&gt;&gt;, &lt;&lt;</a:t>
              </a:r>
            </a:p>
          </p:txBody>
        </p:sp>
        <p:sp>
          <p:nvSpPr>
            <p:cNvPr id="720905" name="Rectangle 9"/>
            <p:cNvSpPr>
              <a:spLocks noChangeArrowheads="1"/>
            </p:cNvSpPr>
            <p:nvPr/>
          </p:nvSpPr>
          <p:spPr bwMode="auto">
            <a:xfrm>
              <a:off x="288" y="2874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" panose="020B0604020202020204" pitchFamily="34" charset="0"/>
                  <a:ea typeface="新細明體" charset="-120"/>
                </a:rPr>
                <a:t>Shift Operators</a:t>
              </a:r>
            </a:p>
          </p:txBody>
        </p:sp>
        <p:sp>
          <p:nvSpPr>
            <p:cNvPr id="720906" name="Rectangle 10"/>
            <p:cNvSpPr>
              <a:spLocks noChangeArrowheads="1"/>
            </p:cNvSpPr>
            <p:nvPr/>
          </p:nvSpPr>
          <p:spPr bwMode="auto">
            <a:xfrm>
              <a:off x="2760" y="2587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4E9C48"/>
                  </a:solidFill>
                  <a:latin typeface="Arial" panose="020B0604020202020204" pitchFamily="34" charset="0"/>
                  <a:ea typeface="新細明體" charset="-120"/>
                </a:rPr>
                <a:t>&amp;, ~&amp;, |, ~|, ^, ~^</a:t>
              </a:r>
            </a:p>
          </p:txBody>
        </p:sp>
        <p:sp>
          <p:nvSpPr>
            <p:cNvPr id="720907" name="Rectangle 11"/>
            <p:cNvSpPr>
              <a:spLocks noChangeArrowheads="1"/>
            </p:cNvSpPr>
            <p:nvPr/>
          </p:nvSpPr>
          <p:spPr bwMode="auto">
            <a:xfrm>
              <a:off x="288" y="2587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" panose="020B0604020202020204" pitchFamily="34" charset="0"/>
                  <a:ea typeface="新細明體" charset="-120"/>
                </a:rPr>
                <a:t>Unary Reduction</a:t>
              </a:r>
            </a:p>
          </p:txBody>
        </p:sp>
        <p:sp>
          <p:nvSpPr>
            <p:cNvPr id="720908" name="Rectangle 12"/>
            <p:cNvSpPr>
              <a:spLocks noChangeArrowheads="1"/>
            </p:cNvSpPr>
            <p:nvPr/>
          </p:nvSpPr>
          <p:spPr bwMode="auto">
            <a:xfrm>
              <a:off x="2760" y="2300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4E9C48"/>
                  </a:solidFill>
                  <a:latin typeface="Arial" panose="020B0604020202020204" pitchFamily="34" charset="0"/>
                  <a:ea typeface="新細明體" charset="-120"/>
                </a:rPr>
                <a:t>~, &amp;, |, ^, ~^</a:t>
              </a:r>
            </a:p>
          </p:txBody>
        </p:sp>
        <p:sp>
          <p:nvSpPr>
            <p:cNvPr id="720909" name="Rectangle 13"/>
            <p:cNvSpPr>
              <a:spLocks noChangeArrowheads="1"/>
            </p:cNvSpPr>
            <p:nvPr/>
          </p:nvSpPr>
          <p:spPr bwMode="auto">
            <a:xfrm>
              <a:off x="288" y="2300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" panose="020B0604020202020204" pitchFamily="34" charset="0"/>
                  <a:ea typeface="新細明體" charset="-120"/>
                </a:rPr>
                <a:t>Bit-Wise Operators</a:t>
              </a:r>
            </a:p>
          </p:txBody>
        </p:sp>
        <p:sp>
          <p:nvSpPr>
            <p:cNvPr id="720910" name="Rectangle 14"/>
            <p:cNvSpPr>
              <a:spLocks noChangeArrowheads="1"/>
            </p:cNvSpPr>
            <p:nvPr/>
          </p:nvSpPr>
          <p:spPr bwMode="auto">
            <a:xfrm>
              <a:off x="2760" y="2013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4E9C48"/>
                  </a:solidFill>
                  <a:latin typeface="Arial" panose="020B0604020202020204" pitchFamily="34" charset="0"/>
                  <a:ea typeface="新細明體" charset="-120"/>
                </a:rPr>
                <a:t>!, &amp;&amp;, ||</a:t>
              </a:r>
            </a:p>
          </p:txBody>
        </p:sp>
        <p:sp>
          <p:nvSpPr>
            <p:cNvPr id="720911" name="Rectangle 15"/>
            <p:cNvSpPr>
              <a:spLocks noChangeArrowheads="1"/>
            </p:cNvSpPr>
            <p:nvPr/>
          </p:nvSpPr>
          <p:spPr bwMode="auto">
            <a:xfrm>
              <a:off x="288" y="2013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" panose="020B0604020202020204" pitchFamily="34" charset="0"/>
                  <a:ea typeface="新細明體" charset="-120"/>
                </a:rPr>
                <a:t>Logical Operators</a:t>
              </a:r>
            </a:p>
          </p:txBody>
        </p:sp>
        <p:sp>
          <p:nvSpPr>
            <p:cNvPr id="720912" name="Rectangle 16"/>
            <p:cNvSpPr>
              <a:spLocks noChangeArrowheads="1"/>
            </p:cNvSpPr>
            <p:nvPr/>
          </p:nvSpPr>
          <p:spPr bwMode="auto">
            <a:xfrm>
              <a:off x="2760" y="1726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4E9C48"/>
                  </a:solidFill>
                  <a:latin typeface="Arial" panose="020B0604020202020204" pitchFamily="34" charset="0"/>
                  <a:ea typeface="新細明體" charset="-120"/>
                </a:rPr>
                <a:t>==, !=, ===, !==</a:t>
              </a:r>
            </a:p>
          </p:txBody>
        </p:sp>
        <p:sp>
          <p:nvSpPr>
            <p:cNvPr id="720913" name="Rectangle 17"/>
            <p:cNvSpPr>
              <a:spLocks noChangeArrowheads="1"/>
            </p:cNvSpPr>
            <p:nvPr/>
          </p:nvSpPr>
          <p:spPr bwMode="auto">
            <a:xfrm>
              <a:off x="288" y="1726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" panose="020B0604020202020204" pitchFamily="34" charset="0"/>
                  <a:ea typeface="新細明體" charset="-120"/>
                </a:rPr>
                <a:t>Equality Operators</a:t>
              </a:r>
            </a:p>
          </p:txBody>
        </p:sp>
        <p:sp>
          <p:nvSpPr>
            <p:cNvPr id="720914" name="Rectangle 18"/>
            <p:cNvSpPr>
              <a:spLocks noChangeArrowheads="1"/>
            </p:cNvSpPr>
            <p:nvPr/>
          </p:nvSpPr>
          <p:spPr bwMode="auto">
            <a:xfrm>
              <a:off x="2760" y="1439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4E9C48"/>
                  </a:solidFill>
                  <a:latin typeface="Arial" panose="020B0604020202020204" pitchFamily="34" charset="0"/>
                  <a:ea typeface="新細明體" charset="-120"/>
                </a:rPr>
                <a:t>&lt;, &lt;=, &gt;, &gt;=</a:t>
              </a:r>
            </a:p>
          </p:txBody>
        </p:sp>
        <p:sp>
          <p:nvSpPr>
            <p:cNvPr id="720915" name="Rectangle 19"/>
            <p:cNvSpPr>
              <a:spLocks noChangeArrowheads="1"/>
            </p:cNvSpPr>
            <p:nvPr/>
          </p:nvSpPr>
          <p:spPr bwMode="auto">
            <a:xfrm>
              <a:off x="288" y="1439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Arial" panose="020B0604020202020204" pitchFamily="34" charset="0"/>
                  <a:ea typeface="新細明體" charset="-120"/>
                </a:rPr>
                <a:t>Relational Operators</a:t>
              </a:r>
            </a:p>
          </p:txBody>
        </p:sp>
        <p:sp>
          <p:nvSpPr>
            <p:cNvPr id="720916" name="Rectangle 20"/>
            <p:cNvSpPr>
              <a:spLocks noChangeArrowheads="1"/>
            </p:cNvSpPr>
            <p:nvPr/>
          </p:nvSpPr>
          <p:spPr bwMode="auto">
            <a:xfrm>
              <a:off x="2760" y="1152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>
                  <a:solidFill>
                    <a:srgbClr val="4E9C48"/>
                  </a:solidFill>
                  <a:latin typeface="Arial" panose="020B0604020202020204" pitchFamily="34" charset="0"/>
                  <a:ea typeface="新細明體" charset="-120"/>
                </a:rPr>
                <a:t>+, -, *, /, %</a:t>
              </a:r>
            </a:p>
          </p:txBody>
        </p:sp>
        <p:sp>
          <p:nvSpPr>
            <p:cNvPr id="720917" name="Rectangle 21"/>
            <p:cNvSpPr>
              <a:spLocks noChangeArrowheads="1"/>
            </p:cNvSpPr>
            <p:nvPr/>
          </p:nvSpPr>
          <p:spPr bwMode="auto">
            <a:xfrm>
              <a:off x="288" y="1152"/>
              <a:ext cx="2472" cy="28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TW" sz="1800" dirty="0">
                  <a:solidFill>
                    <a:srgbClr val="FF0000"/>
                  </a:solidFill>
                  <a:latin typeface="Arial" panose="020B0604020202020204" pitchFamily="34" charset="0"/>
                  <a:ea typeface="新細明體" charset="-120"/>
                </a:rPr>
                <a:t>Arithmetic Operators</a:t>
              </a:r>
            </a:p>
          </p:txBody>
        </p:sp>
        <p:sp>
          <p:nvSpPr>
            <p:cNvPr id="720918" name="Line 22"/>
            <p:cNvSpPr>
              <a:spLocks noChangeShapeType="1"/>
            </p:cNvSpPr>
            <p:nvPr/>
          </p:nvSpPr>
          <p:spPr bwMode="auto">
            <a:xfrm>
              <a:off x="288" y="1152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19" name="Line 23"/>
            <p:cNvSpPr>
              <a:spLocks noChangeShapeType="1"/>
            </p:cNvSpPr>
            <p:nvPr/>
          </p:nvSpPr>
          <p:spPr bwMode="auto">
            <a:xfrm>
              <a:off x="288" y="1439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20" name="Line 24"/>
            <p:cNvSpPr>
              <a:spLocks noChangeShapeType="1"/>
            </p:cNvSpPr>
            <p:nvPr/>
          </p:nvSpPr>
          <p:spPr bwMode="auto">
            <a:xfrm>
              <a:off x="288" y="1726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21" name="Line 25"/>
            <p:cNvSpPr>
              <a:spLocks noChangeShapeType="1"/>
            </p:cNvSpPr>
            <p:nvPr/>
          </p:nvSpPr>
          <p:spPr bwMode="auto">
            <a:xfrm>
              <a:off x="288" y="2013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22" name="Line 26"/>
            <p:cNvSpPr>
              <a:spLocks noChangeShapeType="1"/>
            </p:cNvSpPr>
            <p:nvPr/>
          </p:nvSpPr>
          <p:spPr bwMode="auto">
            <a:xfrm>
              <a:off x="288" y="2300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23" name="Line 27"/>
            <p:cNvSpPr>
              <a:spLocks noChangeShapeType="1"/>
            </p:cNvSpPr>
            <p:nvPr/>
          </p:nvSpPr>
          <p:spPr bwMode="auto">
            <a:xfrm>
              <a:off x="288" y="2587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24" name="Line 28"/>
            <p:cNvSpPr>
              <a:spLocks noChangeShapeType="1"/>
            </p:cNvSpPr>
            <p:nvPr/>
          </p:nvSpPr>
          <p:spPr bwMode="auto">
            <a:xfrm>
              <a:off x="288" y="2874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25" name="Line 29"/>
            <p:cNvSpPr>
              <a:spLocks noChangeShapeType="1"/>
            </p:cNvSpPr>
            <p:nvPr/>
          </p:nvSpPr>
          <p:spPr bwMode="auto">
            <a:xfrm>
              <a:off x="288" y="3161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26" name="Line 30"/>
            <p:cNvSpPr>
              <a:spLocks noChangeShapeType="1"/>
            </p:cNvSpPr>
            <p:nvPr/>
          </p:nvSpPr>
          <p:spPr bwMode="auto">
            <a:xfrm>
              <a:off x="288" y="3448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27" name="Line 31"/>
            <p:cNvSpPr>
              <a:spLocks noChangeShapeType="1"/>
            </p:cNvSpPr>
            <p:nvPr/>
          </p:nvSpPr>
          <p:spPr bwMode="auto">
            <a:xfrm>
              <a:off x="288" y="3735"/>
              <a:ext cx="49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28" name="Line 32"/>
            <p:cNvSpPr>
              <a:spLocks noChangeShapeType="1"/>
            </p:cNvSpPr>
            <p:nvPr/>
          </p:nvSpPr>
          <p:spPr bwMode="auto">
            <a:xfrm>
              <a:off x="288" y="1152"/>
              <a:ext cx="0" cy="258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29" name="Line 33"/>
            <p:cNvSpPr>
              <a:spLocks noChangeShapeType="1"/>
            </p:cNvSpPr>
            <p:nvPr/>
          </p:nvSpPr>
          <p:spPr bwMode="auto">
            <a:xfrm>
              <a:off x="2760" y="1152"/>
              <a:ext cx="0" cy="2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720930" name="Line 34"/>
            <p:cNvSpPr>
              <a:spLocks noChangeShapeType="1"/>
            </p:cNvSpPr>
            <p:nvPr/>
          </p:nvSpPr>
          <p:spPr bwMode="auto">
            <a:xfrm>
              <a:off x="5232" y="1152"/>
              <a:ext cx="0" cy="258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800954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688" y="344712"/>
            <a:ext cx="6447501" cy="990600"/>
          </a:xfrm>
          <a:ln/>
        </p:spPr>
        <p:txBody>
          <a:bodyPr vert="horz" lIns="69056" tIns="34529" rIns="69056" bIns="34529" rtlCol="0" anchor="ctr">
            <a:normAutofit fontScale="90000"/>
          </a:bodyPr>
          <a:lstStyle/>
          <a:p>
            <a:r>
              <a:rPr lang="en-US" altLang="zh-TW" sz="5400" dirty="0">
                <a:ea typeface="新細明體" charset="-120"/>
              </a:rPr>
              <a:t>Operator Precedence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8682" y="2005013"/>
            <a:ext cx="3294459" cy="3990975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vert="horz" lIns="69056" tIns="34529" rIns="69056" bIns="34529" rtlCol="0">
            <a:normAutofit/>
          </a:bodyPr>
          <a:lstStyle/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[  ]		bit-select or part-select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(  )		parentheses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!, ~ 	logical and bit-wise 	negation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&amp;, |, ~&amp;, ~|, ^, ~^, ^~		reduction operators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+, -	unary arithmetic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{  }	concatenation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*, /, %	arithmetic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+, - 	arithmetic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&lt;&lt;, &gt;&gt;	shift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783141" y="2009775"/>
            <a:ext cx="3294460" cy="3990975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vert="horz" lIns="69056" tIns="34529" rIns="69056" bIns="34529" rtlCol="0">
            <a:normAutofit/>
          </a:bodyPr>
          <a:lstStyle/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&gt;, &gt;=, &lt;, &lt;=	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		relational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==, !=	logical equality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&amp;		bit-wise AND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^, ^~, ~^	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		bit-wise XOR and XNOR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|		bit-wise OR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&amp;&amp;	logical AND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||		logical OR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? :		conditional</a:t>
            </a:r>
          </a:p>
          <a:p>
            <a:pPr>
              <a:buFontTx/>
              <a:buNone/>
            </a:pPr>
            <a:endParaRPr lang="en-US" altLang="zh-TW" sz="18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7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2667" y="533709"/>
            <a:ext cx="6447501" cy="657225"/>
          </a:xfrm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altLang="zh-TW" sz="3000" dirty="0">
                <a:ea typeface="新細明體" charset="-120"/>
              </a:rPr>
              <a:t>Operators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7431" y="1603058"/>
            <a:ext cx="3294459" cy="3990975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vert="horz" lIns="69056" tIns="34529" rIns="69056" bIns="34529" rtlCol="0">
            <a:normAutofit/>
          </a:bodyPr>
          <a:lstStyle/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{ }		concatenation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+   -  *   / 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		arithmetic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%		modulus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&gt;  &gt;=  &lt;  &lt;=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		relational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!		logical NOT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&amp;&amp;	logical AND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||		logical OR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==		logical equality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!=		logical inequality</a:t>
            </a:r>
          </a:p>
          <a:p>
            <a:pPr>
              <a:buFontTx/>
              <a:buNone/>
            </a:pPr>
            <a:r>
              <a:rPr lang="en-US" altLang="zh-TW" sz="1800" dirty="0">
                <a:ea typeface="新細明體" charset="-120"/>
              </a:rPr>
              <a:t>? :		conditional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881358" y="1603058"/>
            <a:ext cx="3294460" cy="3990975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~		bit-wise NOT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&amp;		bit-wise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|		bit-wise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^		bit-wise XOR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^~  ~^	bit-wise XNOR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&amp;		reduction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|		reduction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~&amp;		reduction NAND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~|		reduction NOR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^		reduction XOR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~^  ^~	reduction XNOR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&lt;&lt;		shift left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ea typeface="新細明體" charset="-120"/>
              </a:rPr>
              <a:t>&gt;&gt;		shift right</a:t>
            </a:r>
          </a:p>
        </p:txBody>
      </p:sp>
    </p:spTree>
    <p:extLst>
      <p:ext uri="{BB962C8B-B14F-4D97-AF65-F5344CB8AC3E}">
        <p14:creationId xmlns:p14="http://schemas.microsoft.com/office/powerpoint/2010/main" val="38908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Simple Behavioral Model: 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 smtClean="0">
                <a:latin typeface="Courier New" panose="02070309020205020404" pitchFamily="49" charset="0"/>
              </a:rPr>
              <a:t>always</a:t>
            </a:r>
            <a:r>
              <a:rPr lang="en-US" sz="3200" dirty="0" smtClean="0"/>
              <a:t> block</a:t>
            </a:r>
          </a:p>
        </p:txBody>
      </p:sp>
      <p:sp>
        <p:nvSpPr>
          <p:cNvPr id="24580" name="Rectangle 10"/>
          <p:cNvSpPr>
            <a:spLocks noGrp="1" noChangeArrowheads="1"/>
          </p:cNvSpPr>
          <p:nvPr>
            <p:ph idx="1"/>
          </p:nvPr>
        </p:nvSpPr>
        <p:spPr>
          <a:xfrm>
            <a:off x="931863" y="1509713"/>
            <a:ext cx="7375010" cy="4569115"/>
          </a:xfrm>
        </p:spPr>
        <p:txBody>
          <a:bodyPr/>
          <a:lstStyle/>
          <a:p>
            <a:r>
              <a:rPr lang="en-US" sz="2800" dirty="0" smtClean="0">
                <a:latin typeface="Courier New" panose="02070309020205020404" pitchFamily="49" charset="0"/>
              </a:rPr>
              <a:t>always</a:t>
            </a:r>
            <a:r>
              <a:rPr lang="en-US" sz="2800" dirty="0" smtClean="0"/>
              <a:t> block</a:t>
            </a:r>
          </a:p>
          <a:p>
            <a:pPr lvl="1"/>
            <a:r>
              <a:rPr lang="en-US" sz="2400" dirty="0" smtClean="0"/>
              <a:t>Always waiting for a change to a trigger signal</a:t>
            </a:r>
          </a:p>
          <a:p>
            <a:pPr lvl="1"/>
            <a:r>
              <a:rPr lang="en-US" sz="2400" dirty="0" smtClean="0"/>
              <a:t>Then executes the body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647634" y="3001159"/>
            <a:ext cx="6036795" cy="253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4105" tIns="19982" rIns="14105" bIns="19982"/>
          <a:lstStyle/>
          <a:p>
            <a:pPr>
              <a:lnSpc>
                <a:spcPts val="1851"/>
              </a:lnSpc>
              <a:tabLst>
                <a:tab pos="338511" algn="l"/>
                <a:tab pos="677022" algn="l"/>
                <a:tab pos="1015533" algn="l"/>
              </a:tabLst>
              <a:defRPr/>
            </a:pPr>
            <a: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module </a:t>
            </a:r>
            <a:r>
              <a:rPr lang="en-US" sz="1333" b="1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and_gate</a:t>
            </a:r>
            <a: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(out, in1, in2);</a:t>
            </a:r>
            <a:b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</a:br>
            <a: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 input	in1, in2;</a:t>
            </a:r>
            <a:b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</a:br>
            <a: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 output	out;</a:t>
            </a:r>
            <a:b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</a:br>
            <a: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sz="1333" b="1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reg</a:t>
            </a:r>
            <a: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		out;</a:t>
            </a:r>
            <a:b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</a:br>
            <a: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/>
            </a:r>
            <a:b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</a:br>
            <a: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 always @(in1 or in2) begin</a:t>
            </a:r>
          </a:p>
          <a:p>
            <a:pPr>
              <a:lnSpc>
                <a:spcPts val="1851"/>
              </a:lnSpc>
              <a:tabLst>
                <a:tab pos="338511" algn="l"/>
                <a:tab pos="677022" algn="l"/>
                <a:tab pos="1015533" algn="l"/>
              </a:tabLst>
              <a:defRPr/>
            </a:pPr>
            <a: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    out = in1 &amp; in2;</a:t>
            </a:r>
          </a:p>
          <a:p>
            <a:pPr>
              <a:lnSpc>
                <a:spcPts val="1851"/>
              </a:lnSpc>
              <a:tabLst>
                <a:tab pos="338511" algn="l"/>
                <a:tab pos="677022" algn="l"/>
                <a:tab pos="1015533" algn="l"/>
              </a:tabLst>
              <a:defRPr/>
            </a:pPr>
            <a: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 end</a:t>
            </a:r>
          </a:p>
          <a:p>
            <a:pPr>
              <a:lnSpc>
                <a:spcPts val="1851"/>
              </a:lnSpc>
              <a:tabLst>
                <a:tab pos="338511" algn="l"/>
                <a:tab pos="677022" algn="l"/>
                <a:tab pos="1015533" algn="l"/>
              </a:tabLst>
              <a:defRPr/>
            </a:pPr>
            <a:r>
              <a:rPr lang="en-US" sz="1333" b="1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endmodule</a:t>
            </a:r>
            <a: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/>
            </a:r>
            <a:br>
              <a:rPr lang="en-US" sz="1333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</a:br>
            <a:endParaRPr lang="en-US" sz="1333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59755" name="AutoShape 11"/>
          <p:cNvSpPr>
            <a:spLocks/>
          </p:cNvSpPr>
          <p:nvPr/>
        </p:nvSpPr>
        <p:spPr bwMode="auto">
          <a:xfrm>
            <a:off x="5653358" y="3615887"/>
            <a:ext cx="1805397" cy="1015343"/>
          </a:xfrm>
          <a:prstGeom prst="borderCallout1">
            <a:avLst>
              <a:gd name="adj1" fmla="val 7731"/>
              <a:gd name="adj2" fmla="val -3125"/>
              <a:gd name="adj3" fmla="val 19333"/>
              <a:gd name="adj4" fmla="val -13086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1333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Not a real register!!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333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 Verilog register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333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Needed because of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333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assignment in always block</a:t>
            </a:r>
          </a:p>
        </p:txBody>
      </p:sp>
      <p:sp>
        <p:nvSpPr>
          <p:cNvPr id="159756" name="AutoShape 12"/>
          <p:cNvSpPr>
            <a:spLocks/>
          </p:cNvSpPr>
          <p:nvPr/>
        </p:nvSpPr>
        <p:spPr bwMode="auto">
          <a:xfrm>
            <a:off x="4468567" y="5032230"/>
            <a:ext cx="3039554" cy="461537"/>
          </a:xfrm>
          <a:prstGeom prst="borderCallout1">
            <a:avLst>
              <a:gd name="adj1" fmla="val 17477"/>
              <a:gd name="adj2" fmla="val -1856"/>
              <a:gd name="adj3" fmla="val -118204"/>
              <a:gd name="adj4" fmla="val -2095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1333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Specifies when block is executed </a:t>
            </a:r>
            <a:br>
              <a:rPr lang="en-US" sz="1333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333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I.e., triggered by which signals</a:t>
            </a:r>
          </a:p>
        </p:txBody>
      </p:sp>
    </p:spTree>
    <p:extLst>
      <p:ext uri="{BB962C8B-B14F-4D97-AF65-F5344CB8AC3E}">
        <p14:creationId xmlns:p14="http://schemas.microsoft.com/office/powerpoint/2010/main" val="3280694606"/>
      </p:ext>
    </p:extLst>
  </p:cSld>
  <p:clrMapOvr>
    <a:masterClrMapping/>
  </p:clrMapOvr>
  <p:transition spd="slow">
    <p:wip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300" y="386366"/>
            <a:ext cx="6347713" cy="934434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</a:rPr>
              <a:t>always</a:t>
            </a:r>
            <a:r>
              <a:rPr lang="en-US" dirty="0" smtClean="0"/>
              <a:t> Block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39477" y="1581954"/>
            <a:ext cx="7661275" cy="5276045"/>
          </a:xfrm>
        </p:spPr>
        <p:txBody>
          <a:bodyPr/>
          <a:lstStyle/>
          <a:p>
            <a:r>
              <a:rPr lang="en-US" sz="2800" dirty="0" smtClean="0"/>
              <a:t>Procedure that describes the function of a circuit</a:t>
            </a:r>
          </a:p>
          <a:p>
            <a:pPr lvl="1"/>
            <a:r>
              <a:rPr lang="en-US" sz="2400" dirty="0" smtClean="0"/>
              <a:t>Can contain many statements including </a:t>
            </a:r>
            <a:r>
              <a:rPr lang="en-US" sz="2400" dirty="0" smtClean="0">
                <a:latin typeface="Courier New" panose="02070309020205020404" pitchFamily="49" charset="0"/>
              </a:rPr>
              <a:t>if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</a:rPr>
              <a:t>for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</a:rPr>
              <a:t>while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</a:rPr>
              <a:t>case</a:t>
            </a:r>
          </a:p>
          <a:p>
            <a:pPr lvl="1"/>
            <a:r>
              <a:rPr lang="en-US" sz="2400" dirty="0" smtClean="0"/>
              <a:t>Statements in the </a:t>
            </a:r>
            <a:r>
              <a:rPr lang="en-US" sz="2400" dirty="0" smtClean="0">
                <a:latin typeface="Courier New" panose="02070309020205020404" pitchFamily="49" charset="0"/>
              </a:rPr>
              <a:t>always</a:t>
            </a:r>
            <a:r>
              <a:rPr lang="en-US" sz="2400" dirty="0" smtClean="0"/>
              <a:t> block are executed </a:t>
            </a:r>
            <a:r>
              <a:rPr lang="en-US" sz="2400" i="1" dirty="0" smtClean="0"/>
              <a:t>sequentially</a:t>
            </a:r>
          </a:p>
          <a:p>
            <a:pPr lvl="2"/>
            <a:r>
              <a:rPr lang="en-US" sz="2000" dirty="0" smtClean="0"/>
              <a:t>(Continuous assignments &lt;= are executed in </a:t>
            </a:r>
            <a:r>
              <a:rPr lang="en-US" sz="2000" i="1" dirty="0" smtClean="0"/>
              <a:t>parallel</a:t>
            </a:r>
            <a:r>
              <a:rPr lang="en-US" sz="2000" dirty="0" smtClean="0"/>
              <a:t>)</a:t>
            </a:r>
          </a:p>
          <a:p>
            <a:pPr lvl="1"/>
            <a:r>
              <a:rPr lang="en-US" sz="2400" dirty="0" smtClean="0"/>
              <a:t>Entire block is executed at once</a:t>
            </a:r>
          </a:p>
          <a:p>
            <a:pPr lvl="1"/>
            <a:r>
              <a:rPr lang="en-US" sz="2400" i="1" dirty="0" smtClean="0"/>
              <a:t>Final</a:t>
            </a:r>
            <a:r>
              <a:rPr lang="en-US" sz="2400" dirty="0" smtClean="0"/>
              <a:t> result describes the function of the circuit for current set of inputs</a:t>
            </a:r>
          </a:p>
          <a:p>
            <a:pPr lvl="2"/>
            <a:r>
              <a:rPr lang="en-US" sz="2000" dirty="0" smtClean="0"/>
              <a:t>intermediate assignments don</a:t>
            </a:r>
            <a:r>
              <a:rPr lang="ja-JP" altLang="en-US" sz="2000" dirty="0" smtClean="0">
                <a:latin typeface="Arial" panose="020B0604020202020204" pitchFamily="34" charset="0"/>
              </a:rPr>
              <a:t>’</a:t>
            </a:r>
            <a:r>
              <a:rPr lang="en-US" altLang="ja-JP" sz="2000" dirty="0" smtClean="0"/>
              <a:t>t matter, only the final result</a:t>
            </a:r>
          </a:p>
          <a:p>
            <a:r>
              <a:rPr lang="en-US" sz="2800" dirty="0" smtClean="0">
                <a:latin typeface="Courier New" panose="02070309020205020404" pitchFamily="49" charset="0"/>
              </a:rPr>
              <a:t>begin</a:t>
            </a:r>
            <a:r>
              <a:rPr lang="en-US" sz="2800" dirty="0" smtClean="0"/>
              <a:t>/</a:t>
            </a:r>
            <a:r>
              <a:rPr lang="en-US" sz="2800" dirty="0" smtClean="0">
                <a:latin typeface="Courier New" panose="02070309020205020404" pitchFamily="49" charset="0"/>
              </a:rPr>
              <a:t>end</a:t>
            </a:r>
            <a:r>
              <a:rPr lang="en-US" sz="2800" dirty="0" smtClean="0"/>
              <a:t>  used to group statements</a:t>
            </a:r>
          </a:p>
        </p:txBody>
      </p:sp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50080" indent="-211569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846278" indent="-169256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184788" indent="-169256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23299" indent="-169256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861810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200321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538832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877343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889">
                <a:solidFill>
                  <a:schemeClr val="bg2"/>
                </a:solidFill>
              </a:rPr>
              <a:t>CS 150 - Fall 2005 - Lecture #4: Verilog - </a:t>
            </a:r>
            <a:fld id="{20C45992-ED7D-4F11-9B55-0AB3BA971481}" type="slidenum">
              <a:rPr lang="en-US" sz="889">
                <a:solidFill>
                  <a:schemeClr val="bg2"/>
                </a:solidFill>
              </a:rPr>
              <a:pPr/>
              <a:t>78</a:t>
            </a:fld>
            <a:endParaRPr lang="en-US" sz="889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Verilog </a:t>
            </a:r>
            <a:r>
              <a:rPr lang="en-US" smtClean="0">
                <a:latin typeface="Courier New" panose="02070309020205020404" pitchFamily="49" charset="0"/>
              </a:rPr>
              <a:t>while</a:t>
            </a:r>
            <a:r>
              <a:rPr lang="en-US" smtClean="0"/>
              <a:t>/</a:t>
            </a:r>
            <a:r>
              <a:rPr lang="en-US" smtClean="0">
                <a:latin typeface="Courier New" panose="02070309020205020404" pitchFamily="49" charset="0"/>
              </a:rPr>
              <a:t>repeat</a:t>
            </a:r>
            <a:r>
              <a:rPr lang="en-US" smtClean="0"/>
              <a:t>/</a:t>
            </a:r>
            <a:r>
              <a:rPr lang="en-US" smtClean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</a:rPr>
              <a:t>while</a:t>
            </a:r>
            <a:r>
              <a:rPr lang="en-US" smtClean="0"/>
              <a:t> (expression) statement</a:t>
            </a:r>
          </a:p>
          <a:p>
            <a:pPr lvl="1"/>
            <a:r>
              <a:rPr lang="en-US" smtClean="0"/>
              <a:t>Execute statement while expression is true</a:t>
            </a:r>
          </a:p>
          <a:p>
            <a:r>
              <a:rPr lang="en-US" smtClean="0">
                <a:latin typeface="Courier New" panose="02070309020205020404" pitchFamily="49" charset="0"/>
              </a:rPr>
              <a:t>repeat</a:t>
            </a:r>
            <a:r>
              <a:rPr lang="en-US" smtClean="0"/>
              <a:t> (expression) statement</a:t>
            </a:r>
          </a:p>
          <a:p>
            <a:pPr lvl="1"/>
            <a:r>
              <a:rPr lang="en-US" smtClean="0"/>
              <a:t>Execute statement a fixed number of times</a:t>
            </a:r>
          </a:p>
          <a:p>
            <a:r>
              <a:rPr lang="en-US" smtClean="0">
                <a:latin typeface="Courier New" panose="02070309020205020404" pitchFamily="49" charset="0"/>
              </a:rPr>
              <a:t>forever</a:t>
            </a:r>
            <a:r>
              <a:rPr lang="en-US" smtClean="0"/>
              <a:t> statement</a:t>
            </a:r>
          </a:p>
          <a:p>
            <a:pPr lvl="1"/>
            <a:r>
              <a:rPr lang="en-US" smtClean="0"/>
              <a:t>Execute statement forever</a:t>
            </a:r>
          </a:p>
        </p:txBody>
      </p:sp>
      <p:sp>
        <p:nvSpPr>
          <p:cNvPr id="3891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50080" indent="-211569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846278" indent="-169256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184788" indent="-169256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23299" indent="-169256" defTabSz="686425"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861810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200321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538832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877343" indent="-169256" algn="ctr" defTabSz="686425" eaLnBrk="0" fontAlgn="base" hangingPunct="0">
              <a:spcBef>
                <a:spcPct val="0"/>
              </a:spcBef>
              <a:spcAft>
                <a:spcPct val="0"/>
              </a:spcAft>
              <a:defRPr sz="1037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889">
                <a:solidFill>
                  <a:schemeClr val="bg2"/>
                </a:solidFill>
              </a:rPr>
              <a:t>CS 150 - Fall 2005 - Lecture #4: Verilog - </a:t>
            </a:r>
            <a:fld id="{10146F42-0D4A-4DC3-8414-703B5295EA0D}" type="slidenum">
              <a:rPr lang="en-US" sz="889">
                <a:solidFill>
                  <a:schemeClr val="bg2"/>
                </a:solidFill>
              </a:rPr>
              <a:pPr/>
              <a:t>79</a:t>
            </a:fld>
            <a:endParaRPr lang="en-US" sz="889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6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What’s an HDL?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/>
              <a:t>Textual description of a circuit.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/>
              <a:t>Human and machine readable.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/>
              <a:t>Hierarchical.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Verilog is NOT </a:t>
            </a:r>
            <a:r>
              <a:rPr lang="en-US" dirty="0">
                <a:solidFill>
                  <a:srgbClr val="FF0000"/>
                </a:solidFill>
              </a:rPr>
              <a:t>A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Describe what the circuit 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Not what is DOES.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8/31/2007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EECS150 Lab Lecture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EC0-B86B-43CF-AF74-A6B3D58CAB86}" type="slidenum">
              <a:rPr lang="en-US">
                <a:solidFill>
                  <a:srgbClr val="90C226"/>
                </a:solidFill>
              </a:rPr>
              <a:pPr/>
              <a:t>8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23030"/>
      </p:ext>
    </p:extLst>
  </p:cSld>
  <p:clrMapOvr>
    <a:masterClrMapping/>
  </p:clrMapOvr>
  <p:transition advTm="3875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412124"/>
            <a:ext cx="6858000" cy="811369"/>
          </a:xfrm>
        </p:spPr>
        <p:txBody>
          <a:bodyPr>
            <a:normAutofit fontScale="90000"/>
          </a:bodyPr>
          <a:lstStyle/>
          <a:p>
            <a:r>
              <a:rPr lang="en-US" altLang="zh-TW" sz="7950" dirty="0">
                <a:ea typeface="新細明體" charset="-120"/>
              </a:rPr>
              <a:t>Numbers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485900" y="2400301"/>
            <a:ext cx="634365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000" b="1">
                <a:solidFill>
                  <a:schemeClr val="tx2"/>
                </a:solidFill>
                <a:latin typeface="Arial" panose="020B0604020202020204" pitchFamily="34" charset="0"/>
                <a:ea typeface="標楷體" pitchFamily="65" charset="-120"/>
              </a:rPr>
              <a:t>Format </a:t>
            </a:r>
            <a:r>
              <a:rPr lang="en-US" altLang="zh-TW" sz="3000" b="1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0"/>
              </a:rPr>
              <a:t>:    </a:t>
            </a:r>
            <a:r>
              <a:rPr lang="en-US" altLang="zh-TW" sz="3000" b="1">
                <a:solidFill>
                  <a:srgbClr val="99CCFF"/>
                </a:solidFill>
                <a:latin typeface="Arial" panose="020B0604020202020204" pitchFamily="34" charset="0"/>
                <a:ea typeface="標楷體" pitchFamily="65" charset="-120"/>
              </a:rPr>
              <a:t>&lt;size&gt;’</a:t>
            </a:r>
            <a:r>
              <a:rPr lang="en-US" altLang="zh-TW" sz="3000" b="1">
                <a:solidFill>
                  <a:schemeClr val="accent1"/>
                </a:solidFill>
                <a:latin typeface="Arial" panose="020B0604020202020204" pitchFamily="34" charset="0"/>
                <a:ea typeface="標楷體" pitchFamily="65" charset="-120"/>
              </a:rPr>
              <a:t>&lt;base&gt;</a:t>
            </a:r>
            <a:r>
              <a:rPr lang="en-US" altLang="zh-TW" sz="3000" b="1">
                <a:solidFill>
                  <a:schemeClr val="hlink"/>
                </a:solidFill>
                <a:latin typeface="Arial" panose="020B0604020202020204" pitchFamily="34" charset="0"/>
                <a:ea typeface="標楷體" pitchFamily="65" charset="-120"/>
              </a:rPr>
              <a:t>&lt;value&gt;</a:t>
            </a:r>
          </a:p>
          <a:p>
            <a:pPr>
              <a:spcBef>
                <a:spcPct val="50000"/>
              </a:spcBef>
            </a:pPr>
            <a:r>
              <a:rPr lang="en-US" altLang="zh-TW" sz="3000" b="1">
                <a:solidFill>
                  <a:schemeClr val="tx2"/>
                </a:solidFill>
                <a:latin typeface="Arial" panose="020B0604020202020204" pitchFamily="34" charset="0"/>
                <a:ea typeface="標楷體" pitchFamily="65" charset="-120"/>
              </a:rPr>
              <a:t>Example</a:t>
            </a:r>
            <a:r>
              <a:rPr lang="en-US" altLang="zh-TW" sz="3000" b="1">
                <a:solidFill>
                  <a:srgbClr val="CC66FF"/>
                </a:solidFill>
                <a:latin typeface="Arial" panose="020B0604020202020204" pitchFamily="34" charset="0"/>
                <a:ea typeface="標楷體" pitchFamily="65" charset="-120"/>
              </a:rPr>
              <a:t> </a:t>
            </a:r>
            <a:r>
              <a:rPr lang="en-US" altLang="zh-TW" sz="3000" b="1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0"/>
              </a:rPr>
              <a:t>:  </a:t>
            </a:r>
            <a:r>
              <a:rPr lang="en-US" altLang="zh-TW" sz="3000" b="1">
                <a:solidFill>
                  <a:srgbClr val="99CCFF"/>
                </a:solidFill>
                <a:latin typeface="Arial" panose="020B0604020202020204" pitchFamily="34" charset="0"/>
                <a:ea typeface="標楷體" pitchFamily="65" charset="-120"/>
              </a:rPr>
              <a:t>8’</a:t>
            </a:r>
            <a:r>
              <a:rPr lang="en-US" altLang="zh-TW" sz="3000" b="1">
                <a:solidFill>
                  <a:schemeClr val="accent1"/>
                </a:solidFill>
                <a:latin typeface="Arial" panose="020B0604020202020204" pitchFamily="34" charset="0"/>
                <a:ea typeface="標楷體" pitchFamily="65" charset="-120"/>
              </a:rPr>
              <a:t>d</a:t>
            </a:r>
            <a:r>
              <a:rPr lang="en-US" altLang="zh-TW" sz="3000" b="1">
                <a:solidFill>
                  <a:schemeClr val="hlink"/>
                </a:solidFill>
                <a:latin typeface="Arial" panose="020B0604020202020204" pitchFamily="34" charset="0"/>
                <a:ea typeface="標楷體" pitchFamily="65" charset="-120"/>
              </a:rPr>
              <a:t>16</a:t>
            </a:r>
          </a:p>
          <a:p>
            <a:pPr>
              <a:spcBef>
                <a:spcPct val="50000"/>
              </a:spcBef>
            </a:pPr>
            <a:r>
              <a:rPr lang="en-US" altLang="zh-TW" sz="3000" b="1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0"/>
              </a:rPr>
              <a:t>                  </a:t>
            </a:r>
            <a:r>
              <a:rPr lang="en-US" altLang="zh-TW" sz="3000" b="1">
                <a:solidFill>
                  <a:srgbClr val="99CCFF"/>
                </a:solidFill>
                <a:latin typeface="Arial" panose="020B0604020202020204" pitchFamily="34" charset="0"/>
                <a:ea typeface="標楷體" pitchFamily="65" charset="-120"/>
              </a:rPr>
              <a:t>8’</a:t>
            </a:r>
            <a:r>
              <a:rPr lang="en-US" altLang="zh-TW" sz="3000" b="1">
                <a:solidFill>
                  <a:schemeClr val="accent1"/>
                </a:solidFill>
                <a:latin typeface="Arial" panose="020B0604020202020204" pitchFamily="34" charset="0"/>
                <a:ea typeface="標楷體" pitchFamily="65" charset="-120"/>
              </a:rPr>
              <a:t>h</a:t>
            </a:r>
            <a:r>
              <a:rPr lang="en-US" altLang="zh-TW" sz="3000" b="1">
                <a:solidFill>
                  <a:schemeClr val="hlink"/>
                </a:solidFill>
                <a:latin typeface="Arial" panose="020B0604020202020204" pitchFamily="34" charset="0"/>
                <a:ea typeface="標楷體" pitchFamily="65" charset="-12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zh-TW" sz="3000" b="1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0"/>
              </a:rPr>
              <a:t>                  </a:t>
            </a:r>
            <a:r>
              <a:rPr lang="en-US" altLang="zh-TW" sz="3000" b="1">
                <a:solidFill>
                  <a:srgbClr val="99CCFF"/>
                </a:solidFill>
                <a:latin typeface="Arial" panose="020B0604020202020204" pitchFamily="34" charset="0"/>
                <a:ea typeface="標楷體" pitchFamily="65" charset="-120"/>
              </a:rPr>
              <a:t>8’</a:t>
            </a:r>
            <a:r>
              <a:rPr lang="en-US" altLang="zh-TW" sz="3000" b="1">
                <a:solidFill>
                  <a:schemeClr val="accent1"/>
                </a:solidFill>
                <a:latin typeface="Arial" panose="020B0604020202020204" pitchFamily="34" charset="0"/>
                <a:ea typeface="標楷體" pitchFamily="65" charset="-120"/>
              </a:rPr>
              <a:t>b</a:t>
            </a:r>
            <a:r>
              <a:rPr lang="en-US" altLang="zh-TW" sz="3000" b="1">
                <a:solidFill>
                  <a:schemeClr val="hlink"/>
                </a:solidFill>
                <a:latin typeface="Arial" panose="020B0604020202020204" pitchFamily="34" charset="0"/>
                <a:ea typeface="標楷體" pitchFamily="65" charset="-120"/>
              </a:rPr>
              <a:t>00010000</a:t>
            </a:r>
          </a:p>
          <a:p>
            <a:pPr>
              <a:spcBef>
                <a:spcPct val="50000"/>
              </a:spcBef>
            </a:pPr>
            <a:r>
              <a:rPr lang="en-US" altLang="zh-TW" sz="3000" b="1">
                <a:solidFill>
                  <a:schemeClr val="folHlink"/>
                </a:solidFill>
                <a:latin typeface="Arial" panose="020B0604020202020204" pitchFamily="34" charset="0"/>
                <a:ea typeface="標楷體" pitchFamily="65" charset="-120"/>
              </a:rPr>
              <a:t>                  </a:t>
            </a:r>
            <a:r>
              <a:rPr lang="en-US" altLang="zh-TW" sz="3000" b="1">
                <a:solidFill>
                  <a:srgbClr val="99CCFF"/>
                </a:solidFill>
                <a:latin typeface="Arial" panose="020B0604020202020204" pitchFamily="34" charset="0"/>
                <a:ea typeface="標楷體" pitchFamily="65" charset="-120"/>
              </a:rPr>
              <a:t>8’</a:t>
            </a:r>
            <a:r>
              <a:rPr lang="en-US" altLang="zh-TW" sz="3000" b="1">
                <a:solidFill>
                  <a:schemeClr val="accent1"/>
                </a:solidFill>
                <a:latin typeface="Arial" panose="020B0604020202020204" pitchFamily="34" charset="0"/>
                <a:ea typeface="標楷體" pitchFamily="65" charset="-120"/>
              </a:rPr>
              <a:t>o</a:t>
            </a:r>
            <a:r>
              <a:rPr lang="en-US" altLang="zh-TW" sz="3000" b="1">
                <a:solidFill>
                  <a:schemeClr val="hlink"/>
                </a:solidFill>
                <a:latin typeface="Arial" panose="020B0604020202020204" pitchFamily="34" charset="0"/>
                <a:ea typeface="標楷體" pitchFamily="65" charset="-12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712583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57250"/>
            <a:ext cx="6858000" cy="1257300"/>
          </a:xfrm>
        </p:spPr>
        <p:txBody>
          <a:bodyPr>
            <a:normAutofit fontScale="90000"/>
          </a:bodyPr>
          <a:lstStyle/>
          <a:p>
            <a:r>
              <a:rPr lang="en-US" altLang="zh-TW" sz="7950">
                <a:ea typeface="新細明體" charset="-120"/>
              </a:rPr>
              <a:t>Keywords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485900" y="2457451"/>
            <a:ext cx="6057900" cy="370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100" dirty="0">
                <a:solidFill>
                  <a:schemeClr val="tx2"/>
                </a:solidFill>
                <a:latin typeface="Arial" panose="020B0604020202020204" pitchFamily="34" charset="0"/>
                <a:ea typeface="標楷體" pitchFamily="65" charset="-120"/>
              </a:rPr>
              <a:t>Note</a:t>
            </a:r>
            <a:r>
              <a:rPr lang="en-US" altLang="zh-TW" sz="2100" dirty="0">
                <a:solidFill>
                  <a:schemeClr val="hlink"/>
                </a:solidFill>
                <a:latin typeface="Arial" panose="020B0604020202020204" pitchFamily="34" charset="0"/>
                <a:ea typeface="標楷體" pitchFamily="65" charset="-120"/>
              </a:rPr>
              <a:t> : </a:t>
            </a:r>
            <a:r>
              <a:rPr lang="en-US" altLang="zh-TW" sz="2100" dirty="0">
                <a:solidFill>
                  <a:srgbClr val="FF3300"/>
                </a:solidFill>
                <a:latin typeface="Arial" panose="020B0604020202020204" pitchFamily="34" charset="0"/>
                <a:ea typeface="標楷體" pitchFamily="65" charset="-120"/>
              </a:rPr>
              <a:t>All keywords are defined in</a:t>
            </a:r>
            <a:r>
              <a:rPr lang="en-US" altLang="zh-TW" sz="2100" dirty="0">
                <a:solidFill>
                  <a:schemeClr val="hlink"/>
                </a:solidFill>
                <a:latin typeface="Arial" panose="020B0604020202020204" pitchFamily="34" charset="0"/>
                <a:ea typeface="標楷體" pitchFamily="65" charset="-120"/>
              </a:rPr>
              <a:t> </a:t>
            </a:r>
            <a:r>
              <a:rPr lang="en-US" altLang="zh-TW" sz="2100" dirty="0">
                <a:solidFill>
                  <a:schemeClr val="accent2"/>
                </a:solidFill>
                <a:latin typeface="Arial" panose="020B0604020202020204" pitchFamily="34" charset="0"/>
                <a:ea typeface="標楷體" pitchFamily="65" charset="-120"/>
              </a:rPr>
              <a:t>lower case</a:t>
            </a:r>
            <a:endParaRPr lang="en-US" altLang="zh-TW" sz="2100" dirty="0">
              <a:solidFill>
                <a:srgbClr val="66FF66"/>
              </a:solidFill>
              <a:latin typeface="Arial" panose="020B0604020202020204" pitchFamily="34" charset="0"/>
              <a:ea typeface="標楷體" pitchFamily="65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sz="2100" dirty="0">
                <a:solidFill>
                  <a:schemeClr val="tx2"/>
                </a:solidFill>
                <a:latin typeface="Arial" panose="020B0604020202020204" pitchFamily="34" charset="0"/>
                <a:ea typeface="標楷體" pitchFamily="65" charset="-120"/>
              </a:rPr>
              <a:t>Examples</a:t>
            </a:r>
            <a:r>
              <a:rPr lang="en-US" altLang="zh-TW" sz="2100" dirty="0">
                <a:solidFill>
                  <a:schemeClr val="hlink"/>
                </a:solidFill>
                <a:latin typeface="Arial" panose="020B0604020202020204" pitchFamily="34" charset="0"/>
                <a:ea typeface="標楷體" pitchFamily="65" charset="-120"/>
              </a:rPr>
              <a:t> :  </a:t>
            </a:r>
            <a:endParaRPr lang="en-US" altLang="zh-TW" sz="1350" dirty="0">
              <a:solidFill>
                <a:schemeClr val="hlink"/>
              </a:solidFill>
              <a:latin typeface="Tahoma" panose="020B0604030504040204" pitchFamily="34" charset="0"/>
              <a:ea typeface="標楷體" pitchFamily="65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module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endmodule</a:t>
            </a:r>
            <a:endParaRPr lang="en-US" altLang="zh-TW" sz="1350" dirty="0">
              <a:latin typeface="Tahoma" panose="020B0604030504040204" pitchFamily="34" charset="0"/>
              <a:ea typeface="標楷體" pitchFamily="65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input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output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inout</a:t>
            </a:r>
            <a:endParaRPr lang="en-US" altLang="zh-TW" sz="1350" dirty="0">
              <a:latin typeface="Tahoma" panose="020B0604030504040204" pitchFamily="34" charset="0"/>
              <a:ea typeface="標楷體" pitchFamily="65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reg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integer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real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time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not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and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nand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or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nor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xor</a:t>
            </a:r>
            <a:endParaRPr lang="en-US" altLang="zh-TW" sz="1350" dirty="0">
              <a:latin typeface="Tahoma" panose="020B0604030504040204" pitchFamily="34" charset="0"/>
              <a:ea typeface="標楷體" pitchFamily="65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parameter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begin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end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fork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join</a:t>
            </a:r>
          </a:p>
          <a:p>
            <a:pPr>
              <a:spcBef>
                <a:spcPct val="50000"/>
              </a:spcBef>
            </a:pP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specify</a:t>
            </a:r>
            <a:r>
              <a:rPr lang="en-US" altLang="zh-TW" sz="135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1350" dirty="0">
                <a:latin typeface="Tahoma" panose="020B0604030504040204" pitchFamily="34" charset="0"/>
                <a:ea typeface="標楷體" pitchFamily="65" charset="-120"/>
              </a:rPr>
              <a:t> </a:t>
            </a:r>
            <a:r>
              <a:rPr lang="en-US" altLang="zh-TW" sz="1350" dirty="0" err="1">
                <a:latin typeface="Tahoma" panose="020B0604030504040204" pitchFamily="34" charset="0"/>
                <a:ea typeface="標楷體" pitchFamily="65" charset="-120"/>
              </a:rPr>
              <a:t>endspecify</a:t>
            </a:r>
            <a:endParaRPr lang="en-US" altLang="zh-TW" sz="1350" dirty="0">
              <a:latin typeface="Tahoma" panose="020B0604030504040204" pitchFamily="34" charset="0"/>
              <a:ea typeface="標楷體" pitchFamily="65" charset="-120"/>
            </a:endParaRPr>
          </a:p>
          <a:p>
            <a:pPr>
              <a:spcBef>
                <a:spcPct val="50000"/>
              </a:spcBef>
            </a:pPr>
            <a:endParaRPr lang="en-US" altLang="zh-TW" sz="1350" dirty="0">
              <a:latin typeface="Tahoma" panose="020B0604030504040204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18532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489397"/>
            <a:ext cx="6858000" cy="623838"/>
          </a:xfrm>
        </p:spPr>
        <p:txBody>
          <a:bodyPr/>
          <a:lstStyle/>
          <a:p>
            <a:r>
              <a:rPr lang="en-US" altLang="zh-TW" sz="6000" dirty="0">
                <a:ea typeface="新細明體" charset="-120"/>
              </a:rPr>
              <a:t>Value Set in Verilog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571750" y="2914650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2743200" y="30289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743200" y="3028950"/>
            <a:ext cx="40005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2743200" y="3257550"/>
            <a:ext cx="40005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571750" y="4629150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2743200" y="47434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743200" y="4743450"/>
            <a:ext cx="40005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>
            <a:off x="2743200" y="4972050"/>
            <a:ext cx="40005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4914900" y="2914650"/>
            <a:ext cx="685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5086350" y="30289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5086350" y="3028950"/>
            <a:ext cx="40005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H="1">
            <a:off x="5086350" y="3257550"/>
            <a:ext cx="40005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5086350" y="3714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5086350" y="3714750"/>
            <a:ext cx="40005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5086350" y="3943350"/>
            <a:ext cx="40005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4914900" y="4629150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5086350" y="47434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5086350" y="4743450"/>
            <a:ext cx="40005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 flipH="1">
            <a:off x="5086350" y="4972050"/>
            <a:ext cx="400050" cy="2286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3143250" y="3257550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3143250" y="4972050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grpSp>
        <p:nvGrpSpPr>
          <p:cNvPr id="48158" name="Group 30"/>
          <p:cNvGrpSpPr>
            <a:grpSpLocks/>
          </p:cNvGrpSpPr>
          <p:nvPr/>
        </p:nvGrpSpPr>
        <p:grpSpPr bwMode="auto">
          <a:xfrm>
            <a:off x="2286000" y="3257550"/>
            <a:ext cx="457200" cy="171450"/>
            <a:chOff x="960" y="2016"/>
            <a:chExt cx="384" cy="144"/>
          </a:xfrm>
        </p:grpSpPr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 flipH="1">
              <a:off x="960" y="20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960" y="201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2114550" y="34290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2171700" y="34861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2228850" y="3543300"/>
            <a:ext cx="114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H="1">
            <a:off x="2286000" y="497205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 flipV="1">
            <a:off x="2286000" y="4800600"/>
            <a:ext cx="0" cy="171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2114550" y="48006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grpSp>
        <p:nvGrpSpPr>
          <p:cNvPr id="48169" name="Group 41"/>
          <p:cNvGrpSpPr>
            <a:grpSpLocks/>
          </p:cNvGrpSpPr>
          <p:nvPr/>
        </p:nvGrpSpPr>
        <p:grpSpPr bwMode="auto">
          <a:xfrm>
            <a:off x="4629150" y="3943350"/>
            <a:ext cx="457200" cy="171450"/>
            <a:chOff x="960" y="2016"/>
            <a:chExt cx="384" cy="144"/>
          </a:xfrm>
        </p:grpSpPr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 flipH="1">
              <a:off x="960" y="20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48171" name="Line 43"/>
            <p:cNvSpPr>
              <a:spLocks noChangeShapeType="1"/>
            </p:cNvSpPr>
            <p:nvPr/>
          </p:nvSpPr>
          <p:spPr bwMode="auto">
            <a:xfrm>
              <a:off x="960" y="201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48172" name="Line 44"/>
          <p:cNvSpPr>
            <a:spLocks noChangeShapeType="1"/>
          </p:cNvSpPr>
          <p:nvPr/>
        </p:nvSpPr>
        <p:spPr bwMode="auto">
          <a:xfrm>
            <a:off x="4457700" y="41148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73" name="Line 45"/>
          <p:cNvSpPr>
            <a:spLocks noChangeShapeType="1"/>
          </p:cNvSpPr>
          <p:nvPr/>
        </p:nvSpPr>
        <p:spPr bwMode="auto">
          <a:xfrm>
            <a:off x="4514850" y="41719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>
            <a:off x="4572000" y="4229100"/>
            <a:ext cx="114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 flipH="1">
            <a:off x="4629150" y="325755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 flipV="1">
            <a:off x="4629150" y="3086100"/>
            <a:ext cx="0" cy="171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>
            <a:off x="4457700" y="30861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>
            <a:off x="5486400" y="3257550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>
            <a:off x="5486400" y="3943350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>
            <a:off x="5886450" y="325755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>
            <a:off x="5886450" y="3600450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>
            <a:off x="4686300" y="4972050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>
            <a:off x="5486400" y="4972050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85" name="Line 57"/>
          <p:cNvSpPr>
            <a:spLocks noChangeShapeType="1"/>
          </p:cNvSpPr>
          <p:nvPr/>
        </p:nvSpPr>
        <p:spPr bwMode="auto">
          <a:xfrm>
            <a:off x="5257800" y="508635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8186" name="Text Box 58"/>
          <p:cNvSpPr txBox="1">
            <a:spLocks noChangeArrowheads="1"/>
          </p:cNvSpPr>
          <p:nvPr/>
        </p:nvSpPr>
        <p:spPr bwMode="auto">
          <a:xfrm>
            <a:off x="3714750" y="3143251"/>
            <a:ext cx="6286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latin typeface="Tahoma" panose="020B0604030504040204" pitchFamily="34" charset="0"/>
                <a:ea typeface="標楷體" pitchFamily="65" charset="-120"/>
              </a:rPr>
              <a:t>‘0’</a:t>
            </a:r>
          </a:p>
        </p:txBody>
      </p:sp>
      <p:sp>
        <p:nvSpPr>
          <p:cNvPr id="48187" name="Text Box 59"/>
          <p:cNvSpPr txBox="1">
            <a:spLocks noChangeArrowheads="1"/>
          </p:cNvSpPr>
          <p:nvPr/>
        </p:nvSpPr>
        <p:spPr bwMode="auto">
          <a:xfrm>
            <a:off x="3543300" y="4857751"/>
            <a:ext cx="8001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latin typeface="Tahoma" panose="020B0604030504040204" pitchFamily="34" charset="0"/>
                <a:ea typeface="標楷體" pitchFamily="65" charset="-120"/>
              </a:rPr>
              <a:t>‘1’</a:t>
            </a:r>
          </a:p>
        </p:txBody>
      </p:sp>
      <p:sp>
        <p:nvSpPr>
          <p:cNvPr id="48188" name="Text Box 60"/>
          <p:cNvSpPr txBox="1">
            <a:spLocks noChangeArrowheads="1"/>
          </p:cNvSpPr>
          <p:nvPr/>
        </p:nvSpPr>
        <p:spPr bwMode="auto">
          <a:xfrm>
            <a:off x="6286500" y="3486151"/>
            <a:ext cx="7429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latin typeface="Tahoma" panose="020B0604030504040204" pitchFamily="34" charset="0"/>
                <a:ea typeface="標楷體" pitchFamily="65" charset="-120"/>
              </a:rPr>
              <a:t>‘X’</a:t>
            </a:r>
          </a:p>
        </p:txBody>
      </p:sp>
      <p:sp>
        <p:nvSpPr>
          <p:cNvPr id="48189" name="Text Box 61"/>
          <p:cNvSpPr txBox="1">
            <a:spLocks noChangeArrowheads="1"/>
          </p:cNvSpPr>
          <p:nvPr/>
        </p:nvSpPr>
        <p:spPr bwMode="auto">
          <a:xfrm>
            <a:off x="5886450" y="4857751"/>
            <a:ext cx="7429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latin typeface="Tahoma" panose="020B0604030504040204" pitchFamily="34" charset="0"/>
                <a:ea typeface="標楷體" pitchFamily="65" charset="-120"/>
              </a:rPr>
              <a:t>‘Z’</a:t>
            </a:r>
          </a:p>
        </p:txBody>
      </p:sp>
      <p:sp>
        <p:nvSpPr>
          <p:cNvPr id="48190" name="Text Box 62"/>
          <p:cNvSpPr txBox="1">
            <a:spLocks noChangeArrowheads="1"/>
          </p:cNvSpPr>
          <p:nvPr/>
        </p:nvSpPr>
        <p:spPr bwMode="auto">
          <a:xfrm>
            <a:off x="5314950" y="5029201"/>
            <a:ext cx="4000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latin typeface="Tahoma" panose="020B0604030504040204" pitchFamily="34" charset="0"/>
                <a:ea typeface="標楷體" pitchFamily="65" charset="-120"/>
              </a:rPr>
              <a:t>0</a:t>
            </a:r>
          </a:p>
        </p:txBody>
      </p:sp>
      <p:sp>
        <p:nvSpPr>
          <p:cNvPr id="48191" name="Rectangle 63"/>
          <p:cNvSpPr>
            <a:spLocks noChangeArrowheads="1"/>
          </p:cNvSpPr>
          <p:nvPr/>
        </p:nvSpPr>
        <p:spPr bwMode="auto">
          <a:xfrm>
            <a:off x="2030016" y="2370535"/>
            <a:ext cx="582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1800">
                <a:latin typeface="Tahoma" panose="020B0604030504040204" pitchFamily="34" charset="0"/>
                <a:ea typeface="新細明體" charset="-120"/>
              </a:rPr>
              <a:t>4-value logic system in Verilog :</a:t>
            </a:r>
          </a:p>
        </p:txBody>
      </p:sp>
    </p:spTree>
    <p:extLst>
      <p:ext uri="{BB962C8B-B14F-4D97-AF65-F5344CB8AC3E}">
        <p14:creationId xmlns:p14="http://schemas.microsoft.com/office/powerpoint/2010/main" val="350887014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30" y="380570"/>
            <a:ext cx="6858000" cy="1022985"/>
          </a:xfrm>
        </p:spPr>
        <p:txBody>
          <a:bodyPr/>
          <a:lstStyle/>
          <a:p>
            <a:r>
              <a:rPr lang="en-US" altLang="zh-TW" sz="4950" dirty="0">
                <a:ea typeface="新細明體" charset="-120"/>
              </a:rPr>
              <a:t>Registers &amp; Parameters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65785" y="2077402"/>
            <a:ext cx="645795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Registers</a:t>
            </a:r>
            <a:r>
              <a:rPr lang="en-US" altLang="zh-TW" sz="2400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 </a:t>
            </a:r>
            <a:r>
              <a:rPr lang="en-US" altLang="zh-TW" sz="2400" dirty="0">
                <a:latin typeface="Tahoma" panose="020B0604030504040204" pitchFamily="34" charset="0"/>
                <a:ea typeface="標楷體" pitchFamily="65" charset="-120"/>
              </a:rPr>
              <a:t>represent abstract storage elements.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ahoma" panose="020B0604030504040204" pitchFamily="34" charset="0"/>
                <a:ea typeface="標楷體" pitchFamily="65" charset="-120"/>
              </a:rPr>
              <a:t>A </a:t>
            </a:r>
            <a:r>
              <a:rPr lang="en-US" altLang="zh-TW" sz="2400" i="1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register</a:t>
            </a:r>
            <a:r>
              <a:rPr lang="en-US" altLang="zh-TW" sz="2400" dirty="0">
                <a:latin typeface="Tahoma" panose="020B0604030504040204" pitchFamily="34" charset="0"/>
                <a:ea typeface="標楷體" pitchFamily="65" charset="-120"/>
              </a:rPr>
              <a:t> holds its value until a new value is assigned to it.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Registers</a:t>
            </a:r>
            <a:r>
              <a:rPr lang="en-US" altLang="zh-TW" sz="2400" dirty="0">
                <a:latin typeface="Tahoma" panose="020B0604030504040204" pitchFamily="34" charset="0"/>
                <a:ea typeface="標楷體" pitchFamily="65" charset="-120"/>
              </a:rPr>
              <a:t> are used extensively in behavior modeling and in applying stimuli.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TW" sz="2400" i="1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Parameters</a:t>
            </a:r>
            <a:r>
              <a:rPr lang="en-US" altLang="zh-TW" sz="2400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 </a:t>
            </a:r>
            <a:r>
              <a:rPr lang="en-US" altLang="zh-TW" sz="2400" dirty="0">
                <a:latin typeface="Tahoma" panose="020B0604030504040204" pitchFamily="34" charset="0"/>
                <a:ea typeface="標楷體" pitchFamily="65" charset="-120"/>
              </a:rPr>
              <a:t>are not variables</a:t>
            </a:r>
            <a:r>
              <a:rPr lang="en-US" altLang="zh-TW" sz="2400" dirty="0">
                <a:latin typeface="Arial" panose="020B0604020202020204" pitchFamily="34" charset="0"/>
                <a:ea typeface="標楷體" pitchFamily="65" charset="-120"/>
              </a:rPr>
              <a:t>,</a:t>
            </a:r>
            <a:r>
              <a:rPr lang="en-US" altLang="zh-TW" sz="2400" dirty="0">
                <a:latin typeface="Tahoma" panose="020B0604030504040204" pitchFamily="34" charset="0"/>
                <a:ea typeface="標楷體" pitchFamily="65" charset="-120"/>
              </a:rPr>
              <a:t> they are constants. </a:t>
            </a:r>
          </a:p>
        </p:txBody>
      </p:sp>
    </p:spTree>
    <p:extLst>
      <p:ext uri="{BB962C8B-B14F-4D97-AF65-F5344CB8AC3E}">
        <p14:creationId xmlns:p14="http://schemas.microsoft.com/office/powerpoint/2010/main" val="15332989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1763" y="620842"/>
            <a:ext cx="6858000" cy="685800"/>
          </a:xfrm>
          <a:solidFill>
            <a:srgbClr val="CCFFCC"/>
          </a:solidFill>
        </p:spPr>
        <p:txBody>
          <a:bodyPr>
            <a:normAutofit/>
          </a:bodyPr>
          <a:lstStyle/>
          <a:p>
            <a:r>
              <a:rPr lang="en-US" altLang="zh-TW" sz="3000" dirty="0">
                <a:ea typeface="新細明體" charset="-120"/>
              </a:rPr>
              <a:t>Assignments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221763" y="2043153"/>
            <a:ext cx="6858000" cy="320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Assignment</a:t>
            </a:r>
            <a:r>
              <a:rPr lang="en-US" altLang="zh-TW" sz="2400" dirty="0">
                <a:latin typeface="Tahoma" panose="020B0604030504040204" pitchFamily="34" charset="0"/>
                <a:ea typeface="標楷體" pitchFamily="65" charset="-120"/>
              </a:rPr>
              <a:t> : drive values into </a:t>
            </a:r>
            <a:r>
              <a:rPr lang="en-US" altLang="zh-TW" sz="2400" dirty="0">
                <a:solidFill>
                  <a:schemeClr val="tx2"/>
                </a:solidFill>
                <a:latin typeface="Tahoma" panose="020B0604030504040204" pitchFamily="34" charset="0"/>
                <a:ea typeface="標楷體" pitchFamily="65" charset="-120"/>
              </a:rPr>
              <a:t>nets </a:t>
            </a:r>
            <a:r>
              <a:rPr lang="en-US" altLang="zh-TW" sz="2400" dirty="0">
                <a:latin typeface="Tahoma" panose="020B0604030504040204" pitchFamily="34" charset="0"/>
                <a:ea typeface="標楷體" pitchFamily="65" charset="-120"/>
              </a:rPr>
              <a:t>and</a:t>
            </a:r>
            <a:r>
              <a:rPr lang="en-US" altLang="zh-TW" sz="2400" dirty="0">
                <a:solidFill>
                  <a:schemeClr val="tx2"/>
                </a:solidFill>
                <a:latin typeface="Tahoma" panose="020B0604030504040204" pitchFamily="34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CC66FF"/>
                </a:solidFill>
                <a:latin typeface="Tahoma" panose="020B0604030504040204" pitchFamily="34" charset="0"/>
                <a:ea typeface="標楷體" pitchFamily="65" charset="-120"/>
              </a:rPr>
              <a:t>registers</a:t>
            </a:r>
            <a:r>
              <a:rPr lang="en-US" altLang="zh-TW" sz="2400" dirty="0">
                <a:latin typeface="Tahoma" panose="020B0604030504040204" pitchFamily="34" charset="0"/>
                <a:ea typeface="標楷體" pitchFamily="65" charset="-120"/>
              </a:rPr>
              <a:t>.</a:t>
            </a:r>
            <a:endParaRPr lang="en-US" altLang="zh-TW" sz="2400" dirty="0">
              <a:solidFill>
                <a:schemeClr val="accent1"/>
              </a:solidFill>
              <a:latin typeface="Tahoma" panose="020B0604030504040204" pitchFamily="34" charset="0"/>
              <a:ea typeface="標楷體" pitchFamily="65" charset="-12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Tahoma" panose="020B0604030504040204" pitchFamily="34" charset="0"/>
                <a:ea typeface="標楷體" pitchFamily="65" charset="-120"/>
              </a:rPr>
              <a:t>Continuous Assignments</a:t>
            </a:r>
            <a:r>
              <a:rPr lang="en-US" altLang="zh-TW" sz="2400" dirty="0">
                <a:latin typeface="Tahoma" panose="020B0604030504040204" pitchFamily="34" charset="0"/>
                <a:ea typeface="標楷體" pitchFamily="65" charset="-120"/>
              </a:rPr>
              <a:t> – Any changes in the RHS of continuous assignment are evaluated and the LHS is update.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>
                <a:latin typeface="Tahoma" panose="020B0604030504040204" pitchFamily="34" charset="0"/>
                <a:ea typeface="標楷體" pitchFamily="65" charset="-120"/>
              </a:rPr>
              <a:t>Example : (1) assign out = ~in</a:t>
            </a:r>
            <a:r>
              <a:rPr lang="en-US" altLang="zh-TW" sz="2100" dirty="0">
                <a:latin typeface="Arial" panose="020B0604020202020204" pitchFamily="34" charset="0"/>
                <a:ea typeface="標楷體" pitchFamily="65" charset="-120"/>
              </a:rPr>
              <a:t>;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>
                <a:latin typeface="Tahoma" panose="020B0604030504040204" pitchFamily="34" charset="0"/>
                <a:ea typeface="標楷體" pitchFamily="65" charset="-120"/>
              </a:rPr>
              <a:t>               (2) assign </a:t>
            </a:r>
            <a:r>
              <a:rPr lang="en-US" altLang="zh-TW" sz="2100" dirty="0" err="1">
                <a:latin typeface="Tahoma" panose="020B0604030504040204" pitchFamily="34" charset="0"/>
                <a:ea typeface="標楷體" pitchFamily="65" charset="-120"/>
              </a:rPr>
              <a:t>reg_out</a:t>
            </a:r>
            <a:r>
              <a:rPr lang="en-US" altLang="zh-TW" sz="2100" dirty="0">
                <a:latin typeface="Arial" panose="020B0604020202020204" pitchFamily="34" charset="0"/>
                <a:ea typeface="標楷體" pitchFamily="65" charset="-120"/>
              </a:rPr>
              <a:t>; </a:t>
            </a:r>
            <a:r>
              <a:rPr lang="en-US" altLang="zh-TW" sz="2100" dirty="0">
                <a:latin typeface="Tahoma" panose="020B0604030504040204" pitchFamily="34" charset="0"/>
                <a:ea typeface="標楷體" pitchFamily="65" charset="-120"/>
              </a:rPr>
              <a:t>= </a:t>
            </a:r>
            <a:r>
              <a:rPr lang="en-US" altLang="zh-TW" sz="2100" dirty="0" err="1">
                <a:latin typeface="Tahoma" panose="020B0604030504040204" pitchFamily="34" charset="0"/>
                <a:ea typeface="標楷體" pitchFamily="65" charset="-120"/>
              </a:rPr>
              <a:t>reg_in</a:t>
            </a:r>
            <a:r>
              <a:rPr lang="en-US" altLang="zh-TW" sz="2100" dirty="0">
                <a:latin typeface="Tahoma" panose="020B0604030504040204" pitchFamily="34" charset="0"/>
                <a:ea typeface="標楷體" pitchFamily="65" charset="-120"/>
              </a:rPr>
              <a:t> &lt;&lt; shift</a:t>
            </a:r>
            <a:endParaRPr lang="en-US" altLang="zh-TW" sz="2100" dirty="0">
              <a:latin typeface="Arial" panose="020B0604020202020204" pitchFamily="34" charset="0"/>
              <a:ea typeface="標楷體" pitchFamily="65" charset="-12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zh-TW" sz="2100" dirty="0">
              <a:solidFill>
                <a:schemeClr val="hlink"/>
              </a:solidFill>
              <a:latin typeface="Arial" panose="020B0604020202020204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43317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>
                <a:ea typeface="新細明體" charset="-120"/>
              </a:rPr>
              <a:t>Assignments ( cont. )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428750" y="2514600"/>
            <a:ext cx="6172200" cy="218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>
                <a:latin typeface="Tahoma" panose="020B0604030504040204" pitchFamily="34" charset="0"/>
                <a:ea typeface="標楷體" pitchFamily="65" charset="-120"/>
              </a:rPr>
              <a:t>Blocking procedural assignment.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 err="1">
                <a:latin typeface="Tahoma" panose="020B0604030504040204" pitchFamily="34" charset="0"/>
                <a:ea typeface="標楷體" pitchFamily="65" charset="-120"/>
              </a:rPr>
              <a:t>rega</a:t>
            </a:r>
            <a:r>
              <a:rPr lang="en-US" altLang="zh-TW" sz="2100" dirty="0">
                <a:latin typeface="Tahoma" panose="020B0604030504040204" pitchFamily="34" charset="0"/>
                <a:ea typeface="標楷體" pitchFamily="65" charset="-120"/>
              </a:rPr>
              <a:t> = </a:t>
            </a:r>
            <a:r>
              <a:rPr lang="en-US" altLang="zh-TW" sz="2100" dirty="0" err="1">
                <a:latin typeface="Tahoma" panose="020B0604030504040204" pitchFamily="34" charset="0"/>
                <a:ea typeface="標楷體" pitchFamily="65" charset="-120"/>
              </a:rPr>
              <a:t>regb</a:t>
            </a:r>
            <a:r>
              <a:rPr lang="en-US" altLang="zh-TW" sz="2100" dirty="0">
                <a:latin typeface="Tahoma" panose="020B0604030504040204" pitchFamily="34" charset="0"/>
                <a:ea typeface="標楷體" pitchFamily="65" charset="-120"/>
              </a:rPr>
              <a:t> + </a:t>
            </a:r>
            <a:r>
              <a:rPr lang="en-US" altLang="zh-TW" sz="2100" dirty="0" err="1">
                <a:latin typeface="Tahoma" panose="020B0604030504040204" pitchFamily="34" charset="0"/>
                <a:ea typeface="標楷體" pitchFamily="65" charset="-120"/>
              </a:rPr>
              <a:t>regc</a:t>
            </a:r>
            <a:r>
              <a:rPr lang="en-US" altLang="zh-TW" sz="2100" dirty="0">
                <a:latin typeface="Arial" panose="020B0604020202020204" pitchFamily="34" charset="0"/>
                <a:ea typeface="標楷體" pitchFamily="65" charset="-120"/>
              </a:rPr>
              <a:t>;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>
                <a:latin typeface="Tahoma" panose="020B0604030504040204" pitchFamily="34" charset="0"/>
                <a:ea typeface="標楷體" pitchFamily="65" charset="-120"/>
              </a:rPr>
              <a:t>Non-blocking procedural assignment.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 err="1">
                <a:latin typeface="Tahoma" panose="020B0604030504040204" pitchFamily="34" charset="0"/>
                <a:ea typeface="標楷體" pitchFamily="65" charset="-120"/>
              </a:rPr>
              <a:t>rega</a:t>
            </a:r>
            <a:r>
              <a:rPr lang="en-US" altLang="zh-TW" sz="2100" dirty="0">
                <a:latin typeface="Tahoma" panose="020B0604030504040204" pitchFamily="34" charset="0"/>
                <a:ea typeface="標楷體" pitchFamily="65" charset="-120"/>
              </a:rPr>
              <a:t> &lt;= </a:t>
            </a:r>
            <a:r>
              <a:rPr lang="en-US" altLang="zh-TW" sz="2100" dirty="0" err="1">
                <a:latin typeface="Tahoma" panose="020B0604030504040204" pitchFamily="34" charset="0"/>
                <a:ea typeface="標楷體" pitchFamily="65" charset="-120"/>
              </a:rPr>
              <a:t>regb</a:t>
            </a:r>
            <a:r>
              <a:rPr lang="en-US" altLang="zh-TW" sz="2100" dirty="0">
                <a:latin typeface="Tahoma" panose="020B0604030504040204" pitchFamily="34" charset="0"/>
                <a:ea typeface="標楷體" pitchFamily="65" charset="-120"/>
              </a:rPr>
              <a:t> * </a:t>
            </a:r>
            <a:r>
              <a:rPr lang="en-US" altLang="zh-TW" sz="2100" dirty="0" err="1">
                <a:latin typeface="Tahoma" panose="020B0604030504040204" pitchFamily="34" charset="0"/>
                <a:ea typeface="標楷體" pitchFamily="65" charset="-120"/>
              </a:rPr>
              <a:t>regc</a:t>
            </a:r>
            <a:r>
              <a:rPr lang="en-US" altLang="zh-TW" sz="2100" dirty="0">
                <a:latin typeface="Arial" panose="020B0604020202020204" pitchFamily="34" charset="0"/>
                <a:ea typeface="標楷體" pitchFamily="65" charset="-120"/>
              </a:rPr>
              <a:t>;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zh-TW" sz="1350" dirty="0">
              <a:solidFill>
                <a:schemeClr val="hlink"/>
              </a:solidFill>
              <a:latin typeface="Arial" panose="020B0604020202020204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12955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vs. Non-Blocking (1)</a:t>
            </a:r>
          </a:p>
        </p:txBody>
      </p:sp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7FD9-96FC-4082-88C1-4ECD057E53A5}" type="datetime1">
              <a:rPr lang="en-US"/>
              <a:pPr/>
              <a:t>5/16/2019</a:t>
            </a:fld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C9A-3217-4C14-A40D-914A9B081804}" type="slidenum">
              <a:rPr lang="en-US"/>
              <a:pPr/>
              <a:t>86</a:t>
            </a:fld>
            <a:endParaRPr lang="en-US"/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943100" y="3028951"/>
            <a:ext cx="3600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500">
                <a:latin typeface="Courier New" panose="02070309020205020404" pitchFamily="49" charset="0"/>
              </a:rPr>
              <a:t>always @ (a) begin</a:t>
            </a:r>
          </a:p>
          <a:p>
            <a:r>
              <a:rPr lang="en-US" sz="1500">
                <a:latin typeface="Courier New" panose="02070309020205020404" pitchFamily="49" charset="0"/>
              </a:rPr>
              <a:t>	b = a;</a:t>
            </a:r>
          </a:p>
          <a:p>
            <a:r>
              <a:rPr lang="en-US" sz="1500">
                <a:latin typeface="Courier New" panose="02070309020205020404" pitchFamily="49" charset="0"/>
              </a:rPr>
              <a:t>	c = b;</a:t>
            </a:r>
          </a:p>
          <a:p>
            <a:r>
              <a:rPr lang="en-US" sz="1500"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943100" y="4171951"/>
            <a:ext cx="360045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500">
                <a:latin typeface="Courier New" panose="02070309020205020404" pitchFamily="49" charset="0"/>
              </a:rPr>
              <a:t>always @ (posedge Clock) begin</a:t>
            </a:r>
          </a:p>
          <a:p>
            <a:r>
              <a:rPr lang="en-US" sz="1500">
                <a:latin typeface="Courier New" panose="02070309020205020404" pitchFamily="49" charset="0"/>
              </a:rPr>
              <a:t>	b &lt;= a;</a:t>
            </a:r>
          </a:p>
          <a:p>
            <a:r>
              <a:rPr lang="en-US" sz="1500">
                <a:latin typeface="Courier New" panose="02070309020205020404" pitchFamily="49" charset="0"/>
              </a:rPr>
              <a:t>	c &lt;= b;</a:t>
            </a:r>
          </a:p>
          <a:p>
            <a:r>
              <a:rPr lang="en-US" sz="1500"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>
            <a:off x="1885950" y="4057650"/>
            <a:ext cx="577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 flipV="1">
            <a:off x="5600700" y="257175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1885950" y="2914650"/>
            <a:ext cx="577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5715000" y="3143251"/>
            <a:ext cx="1543050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/>
              <a:t>C = B = A</a:t>
            </a:r>
          </a:p>
          <a:p>
            <a:pPr>
              <a:spcBef>
                <a:spcPct val="50000"/>
              </a:spcBef>
            </a:pPr>
            <a:r>
              <a:rPr lang="en-US" sz="1350" dirty="0"/>
              <a:t>A-----B-------C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5715000" y="4114801"/>
            <a:ext cx="9715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350"/>
              <a:t>B = Old A</a:t>
            </a:r>
          </a:p>
          <a:p>
            <a:r>
              <a:rPr lang="en-US" sz="1350"/>
              <a:t>C = Old B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1885950" y="2628900"/>
            <a:ext cx="37147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/>
              <a:t>Verilog Fragment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5543550" y="2653405"/>
            <a:ext cx="21717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Result</a:t>
            </a:r>
          </a:p>
        </p:txBody>
      </p:sp>
      <p:grpSp>
        <p:nvGrpSpPr>
          <p:cNvPr id="184332" name="Group 12"/>
          <p:cNvGrpSpPr>
            <a:grpSpLocks/>
          </p:cNvGrpSpPr>
          <p:nvPr/>
        </p:nvGrpSpPr>
        <p:grpSpPr bwMode="auto">
          <a:xfrm>
            <a:off x="5715000" y="4572000"/>
            <a:ext cx="1714500" cy="1214438"/>
            <a:chOff x="3936" y="3024"/>
            <a:chExt cx="1440" cy="1020"/>
          </a:xfrm>
        </p:grpSpPr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4272" y="3024"/>
              <a:ext cx="1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/>
                <a:t>B</a:t>
              </a:r>
            </a:p>
          </p:txBody>
        </p:sp>
        <p:sp>
          <p:nvSpPr>
            <p:cNvPr id="184334" name="Rectangle 14"/>
            <p:cNvSpPr>
              <a:spLocks noChangeArrowheads="1"/>
            </p:cNvSpPr>
            <p:nvPr/>
          </p:nvSpPr>
          <p:spPr bwMode="auto">
            <a:xfrm>
              <a:off x="4224" y="3264"/>
              <a:ext cx="33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4335" name="Text Box 15"/>
            <p:cNvSpPr txBox="1">
              <a:spLocks noChangeArrowheads="1"/>
            </p:cNvSpPr>
            <p:nvPr/>
          </p:nvSpPr>
          <p:spPr bwMode="auto">
            <a:xfrm>
              <a:off x="4176" y="3360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D</a:t>
              </a:r>
            </a:p>
          </p:txBody>
        </p:sp>
        <p:sp>
          <p:nvSpPr>
            <p:cNvPr id="184336" name="Line 16"/>
            <p:cNvSpPr>
              <a:spLocks noChangeShapeType="1"/>
            </p:cNvSpPr>
            <p:nvPr/>
          </p:nvSpPr>
          <p:spPr bwMode="auto">
            <a:xfrm flipV="1">
              <a:off x="4334" y="36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337" name="Line 17"/>
            <p:cNvSpPr>
              <a:spLocks noChangeShapeType="1"/>
            </p:cNvSpPr>
            <p:nvPr/>
          </p:nvSpPr>
          <p:spPr bwMode="auto">
            <a:xfrm>
              <a:off x="4382" y="36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338" name="Text Box 18"/>
            <p:cNvSpPr txBox="1">
              <a:spLocks noChangeArrowheads="1"/>
            </p:cNvSpPr>
            <p:nvPr/>
          </p:nvSpPr>
          <p:spPr bwMode="auto">
            <a:xfrm>
              <a:off x="4416" y="3360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ea typeface="SimSun" panose="02010600030101010101" pitchFamily="2" charset="-122"/>
                </a:rPr>
                <a:t>Q</a:t>
              </a:r>
              <a:endParaRPr lang="en-US" sz="1200">
                <a:ea typeface="SimSun" panose="02010600030101010101" pitchFamily="2" charset="-122"/>
              </a:endParaRPr>
            </a:p>
          </p:txBody>
        </p:sp>
        <p:sp>
          <p:nvSpPr>
            <p:cNvPr id="184339" name="Text Box 19"/>
            <p:cNvSpPr txBox="1">
              <a:spLocks noChangeArrowheads="1"/>
            </p:cNvSpPr>
            <p:nvPr/>
          </p:nvSpPr>
          <p:spPr bwMode="auto">
            <a:xfrm>
              <a:off x="4992" y="3024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/>
                <a:t>C</a:t>
              </a:r>
            </a:p>
          </p:txBody>
        </p:sp>
        <p:sp>
          <p:nvSpPr>
            <p:cNvPr id="184340" name="Rectangle 20"/>
            <p:cNvSpPr>
              <a:spLocks noChangeArrowheads="1"/>
            </p:cNvSpPr>
            <p:nvPr/>
          </p:nvSpPr>
          <p:spPr bwMode="auto">
            <a:xfrm>
              <a:off x="4944" y="3264"/>
              <a:ext cx="33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4341" name="Text Box 21"/>
            <p:cNvSpPr txBox="1">
              <a:spLocks noChangeArrowheads="1"/>
            </p:cNvSpPr>
            <p:nvPr/>
          </p:nvSpPr>
          <p:spPr bwMode="auto">
            <a:xfrm>
              <a:off x="4896" y="3360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D</a:t>
              </a:r>
            </a:p>
          </p:txBody>
        </p:sp>
        <p:sp>
          <p:nvSpPr>
            <p:cNvPr id="184342" name="Line 22"/>
            <p:cNvSpPr>
              <a:spLocks noChangeShapeType="1"/>
            </p:cNvSpPr>
            <p:nvPr/>
          </p:nvSpPr>
          <p:spPr bwMode="auto">
            <a:xfrm flipV="1">
              <a:off x="5054" y="36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343" name="Line 23"/>
            <p:cNvSpPr>
              <a:spLocks noChangeShapeType="1"/>
            </p:cNvSpPr>
            <p:nvPr/>
          </p:nvSpPr>
          <p:spPr bwMode="auto">
            <a:xfrm>
              <a:off x="5102" y="36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344" name="Text Box 24"/>
            <p:cNvSpPr txBox="1">
              <a:spLocks noChangeArrowheads="1"/>
            </p:cNvSpPr>
            <p:nvPr/>
          </p:nvSpPr>
          <p:spPr bwMode="auto">
            <a:xfrm>
              <a:off x="5136" y="3360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ea typeface="SimSun" panose="02010600030101010101" pitchFamily="2" charset="-122"/>
                </a:rPr>
                <a:t>Q</a:t>
              </a:r>
              <a:endParaRPr lang="en-US" sz="1200">
                <a:ea typeface="SimSun" panose="02010600030101010101" pitchFamily="2" charset="-122"/>
              </a:endParaRPr>
            </a:p>
          </p:txBody>
        </p:sp>
        <p:sp>
          <p:nvSpPr>
            <p:cNvPr id="184345" name="Line 25"/>
            <p:cNvSpPr>
              <a:spLocks noChangeShapeType="1"/>
            </p:cNvSpPr>
            <p:nvPr/>
          </p:nvSpPr>
          <p:spPr bwMode="auto">
            <a:xfrm>
              <a:off x="4560" y="3456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346" name="Line 26"/>
            <p:cNvSpPr>
              <a:spLocks noChangeShapeType="1"/>
            </p:cNvSpPr>
            <p:nvPr/>
          </p:nvSpPr>
          <p:spPr bwMode="auto">
            <a:xfrm>
              <a:off x="5280" y="34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347" name="Line 27"/>
            <p:cNvSpPr>
              <a:spLocks noChangeShapeType="1"/>
            </p:cNvSpPr>
            <p:nvPr/>
          </p:nvSpPr>
          <p:spPr bwMode="auto">
            <a:xfrm>
              <a:off x="4128" y="3456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348" name="Text Box 28"/>
            <p:cNvSpPr txBox="1">
              <a:spLocks noChangeArrowheads="1"/>
            </p:cNvSpPr>
            <p:nvPr/>
          </p:nvSpPr>
          <p:spPr bwMode="auto">
            <a:xfrm>
              <a:off x="3936" y="3321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/>
                <a:t>A</a:t>
              </a:r>
            </a:p>
          </p:txBody>
        </p:sp>
        <p:sp>
          <p:nvSpPr>
            <p:cNvPr id="184349" name="Line 29"/>
            <p:cNvSpPr>
              <a:spLocks noChangeShapeType="1"/>
            </p:cNvSpPr>
            <p:nvPr/>
          </p:nvSpPr>
          <p:spPr bwMode="auto">
            <a:xfrm>
              <a:off x="436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350" name="Line 30"/>
            <p:cNvSpPr>
              <a:spLocks noChangeShapeType="1"/>
            </p:cNvSpPr>
            <p:nvPr/>
          </p:nvSpPr>
          <p:spPr bwMode="auto">
            <a:xfrm>
              <a:off x="508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351" name="Line 31"/>
            <p:cNvSpPr>
              <a:spLocks noChangeShapeType="1"/>
            </p:cNvSpPr>
            <p:nvPr/>
          </p:nvSpPr>
          <p:spPr bwMode="auto">
            <a:xfrm flipH="1">
              <a:off x="4176" y="379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84352" name="Text Box 32"/>
            <p:cNvSpPr txBox="1">
              <a:spLocks noChangeArrowheads="1"/>
            </p:cNvSpPr>
            <p:nvPr/>
          </p:nvSpPr>
          <p:spPr bwMode="auto">
            <a:xfrm>
              <a:off x="3936" y="3792"/>
              <a:ext cx="5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/>
                <a:t>Clock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4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8" grpId="0"/>
      <p:bldP spid="18432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vs. Non-Blocking (2)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2159545"/>
            <a:ext cx="6538595" cy="1687115"/>
          </a:xfrm>
        </p:spPr>
        <p:txBody>
          <a:bodyPr>
            <a:noAutofit/>
          </a:bodyPr>
          <a:lstStyle/>
          <a:p>
            <a:r>
              <a:rPr lang="en-US" sz="2400" dirty="0"/>
              <a:t>Use Non-Blocking for </a:t>
            </a:r>
            <a:r>
              <a:rPr lang="en-US" sz="2400" dirty="0" err="1"/>
              <a:t>FlipFlop</a:t>
            </a:r>
            <a:r>
              <a:rPr lang="en-US" sz="2400" dirty="0"/>
              <a:t> Inference</a:t>
            </a:r>
          </a:p>
          <a:p>
            <a:pPr lvl="1"/>
            <a:r>
              <a:rPr lang="en-US" sz="2400" dirty="0" err="1"/>
              <a:t>posedge</a:t>
            </a:r>
            <a:r>
              <a:rPr lang="en-US" sz="2400" dirty="0"/>
              <a:t>/</a:t>
            </a:r>
            <a:r>
              <a:rPr lang="en-US" sz="2400" dirty="0" err="1"/>
              <a:t>negedge</a:t>
            </a:r>
            <a:r>
              <a:rPr lang="en-US" sz="2400" dirty="0"/>
              <a:t> require Non-Blocking</a:t>
            </a:r>
          </a:p>
          <a:p>
            <a:pPr lvl="1"/>
            <a:r>
              <a:rPr lang="en-US" sz="2400" dirty="0"/>
              <a:t>Else simulation and synthesis wont match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AA6-EBFD-4231-8F15-098F6BECE9AF}" type="datetime1">
              <a:rPr lang="en-US"/>
              <a:pPr/>
              <a:t>5/16/2019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5A0D-4DAF-4E82-83BB-0B16740BE07B}" type="slidenum">
              <a:rPr lang="en-US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vs. Non-Blocking (3)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1192888" y="1654927"/>
            <a:ext cx="6897011" cy="544115"/>
          </a:xfrm>
        </p:spPr>
        <p:txBody>
          <a:bodyPr/>
          <a:lstStyle/>
          <a:p>
            <a:r>
              <a:rPr lang="en-US" dirty="0"/>
              <a:t>If you use blocking for </a:t>
            </a:r>
            <a:r>
              <a:rPr lang="en-US" dirty="0" err="1"/>
              <a:t>FlipFlops</a:t>
            </a:r>
            <a:r>
              <a:rPr lang="en-US" dirty="0"/>
              <a:t>: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D135-707F-45EE-A246-F9368ACF0F0F}" type="datetime1">
              <a:rPr lang="en-US"/>
              <a:pPr/>
              <a:t>5/16/2019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EFE2-2B8D-4DAB-A612-8695265B9E51}" type="slidenum">
              <a:rPr lang="en-US"/>
              <a:pPr/>
              <a:t>88</a:t>
            </a:fld>
            <a:endParaRPr lang="en-US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453356" y="2373640"/>
            <a:ext cx="6115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YOU WILL NOT GET WHAT YOU WANT!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457450" y="3314701"/>
            <a:ext cx="48006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</a:rPr>
              <a:t>always @ (</a:t>
            </a:r>
            <a:r>
              <a:rPr lang="en-US" sz="1500" dirty="0" err="1">
                <a:latin typeface="Courier New" panose="02070309020205020404" pitchFamily="49" charset="0"/>
              </a:rPr>
              <a:t>posedge</a:t>
            </a:r>
            <a:r>
              <a:rPr lang="en-US" sz="1500" dirty="0">
                <a:latin typeface="Courier New" panose="02070309020205020404" pitchFamily="49" charset="0"/>
              </a:rPr>
              <a:t> Clock) begin</a:t>
            </a:r>
          </a:p>
          <a:p>
            <a:r>
              <a:rPr lang="en-US" sz="1500" dirty="0">
                <a:latin typeface="Courier New" panose="02070309020205020404" pitchFamily="49" charset="0"/>
              </a:rPr>
              <a:t>	b = a; // b will go away</a:t>
            </a:r>
          </a:p>
          <a:p>
            <a:r>
              <a:rPr lang="en-US" sz="1500" dirty="0">
                <a:latin typeface="Courier New" panose="02070309020205020404" pitchFamily="49" charset="0"/>
              </a:rPr>
              <a:t>	c = b; // c will be a </a:t>
            </a:r>
            <a:r>
              <a:rPr lang="en-US" sz="1500" dirty="0" err="1">
                <a:latin typeface="Courier New" panose="02070309020205020404" pitchFamily="49" charset="0"/>
              </a:rPr>
              <a:t>FlipFlop</a:t>
            </a:r>
            <a:endParaRPr lang="en-US" sz="1500" dirty="0">
              <a:latin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</a:rPr>
              <a:t>end</a:t>
            </a:r>
          </a:p>
          <a:p>
            <a:r>
              <a:rPr lang="en-US" sz="1500" dirty="0">
                <a:latin typeface="Courier New" panose="02070309020205020404" pitchFamily="49" charset="0"/>
              </a:rPr>
              <a:t>// b isn’t needed at all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2457450" y="4629151"/>
            <a:ext cx="4800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500">
                <a:latin typeface="Courier New" panose="02070309020205020404" pitchFamily="49" charset="0"/>
              </a:rPr>
              <a:t>always @ (posedge Clock) begin</a:t>
            </a:r>
          </a:p>
          <a:p>
            <a:r>
              <a:rPr lang="en-US" sz="1500">
                <a:latin typeface="Courier New" panose="02070309020205020404" pitchFamily="49" charset="0"/>
              </a:rPr>
              <a:t>	c = b; // c will be a FlipFlop</a:t>
            </a:r>
          </a:p>
          <a:p>
            <a:r>
              <a:rPr lang="en-US" sz="1500">
                <a:latin typeface="Courier New" panose="02070309020205020404" pitchFamily="49" charset="0"/>
              </a:rPr>
              <a:t>	b = a; // b will be a FlipFlop</a:t>
            </a:r>
          </a:p>
          <a:p>
            <a:r>
              <a:rPr lang="en-US" sz="1500"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91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35" y="1005558"/>
            <a:ext cx="7297185" cy="45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0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71551"/>
            <a:ext cx="6858000" cy="665018"/>
          </a:xfrm>
        </p:spPr>
        <p:txBody>
          <a:bodyPr>
            <a:normAutofit fontScale="90000"/>
          </a:bodyPr>
          <a:lstStyle/>
          <a:p>
            <a:r>
              <a:rPr lang="en-US" dirty="0"/>
              <a:t>Why Verilog?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>
          <a:xfrm>
            <a:off x="351213" y="1509799"/>
            <a:ext cx="6858000" cy="388620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Why use an HDL?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Describe complex designs (millions of gates)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Input to synthesis tools (synthesizable subset)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Design exploration with simulation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Why not use a general purpose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Support for structure and instantiation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Support for describing bit-level behavior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Support for timing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Support for concurrency</a:t>
            </a:r>
          </a:p>
          <a:p>
            <a:r>
              <a:rPr lang="en-US" sz="1800" dirty="0">
                <a:solidFill>
                  <a:srgbClr val="FF0000"/>
                </a:solidFill>
              </a:rPr>
              <a:t>Verilog vs. VHDL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Verilog is relatively simple and close to 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VHDL is complex and close to Ada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Verilog has 60% of the world digital design market (larger share in US)</a:t>
            </a:r>
          </a:p>
        </p:txBody>
      </p:sp>
    </p:spTree>
    <p:extLst>
      <p:ext uri="{BB962C8B-B14F-4D97-AF65-F5344CB8AC3E}">
        <p14:creationId xmlns:p14="http://schemas.microsoft.com/office/powerpoint/2010/main" val="1314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Defining a module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4690056"/>
          </a:xfrm>
        </p:spPr>
        <p:txBody>
          <a:bodyPr/>
          <a:lstStyle/>
          <a:p>
            <a:r>
              <a:rPr lang="en-US" dirty="0" smtClean="0"/>
              <a:t>A module is the main building block in Verilog</a:t>
            </a:r>
          </a:p>
          <a:p>
            <a:r>
              <a:rPr lang="en-US" dirty="0" smtClean="0"/>
              <a:t>We first need to declare:</a:t>
            </a:r>
          </a:p>
          <a:p>
            <a:pPr lvl="1"/>
            <a:r>
              <a:rPr lang="en-US" dirty="0" smtClean="0"/>
              <a:t>Name of the module</a:t>
            </a:r>
          </a:p>
          <a:p>
            <a:pPr lvl="1"/>
            <a:r>
              <a:rPr lang="en-US" dirty="0" smtClean="0"/>
              <a:t>Types of its connections (input, output)</a:t>
            </a:r>
          </a:p>
          <a:p>
            <a:pPr lvl="1"/>
            <a:r>
              <a:rPr lang="en-US" dirty="0" smtClean="0"/>
              <a:t>Names of its connections</a:t>
            </a:r>
          </a:p>
        </p:txBody>
      </p:sp>
      <p:graphicFrame>
        <p:nvGraphicFramePr>
          <p:cNvPr id="31750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7318462"/>
              </p:ext>
            </p:extLst>
          </p:nvPr>
        </p:nvGraphicFramePr>
        <p:xfrm>
          <a:off x="1997836" y="5244116"/>
          <a:ext cx="3893344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VISIO" r:id="rId4" imgW="1287780" imgH="490728" progId="Visio.Drawing.6">
                  <p:embed/>
                </p:oleObj>
              </mc:Choice>
              <mc:Fallback>
                <p:oleObj name="VISIO" r:id="rId4" imgW="1287780" imgH="49072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836" y="5244116"/>
                        <a:ext cx="3893344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988084" y="525830"/>
            <a:ext cx="7202879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Defining a module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776" y="2202286"/>
            <a:ext cx="7896225" cy="168391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module</a:t>
            </a:r>
            <a:r>
              <a:rPr lang="en-US" dirty="0">
                <a:solidFill>
                  <a:schemeClr val="tx1"/>
                </a:solidFill>
              </a:rPr>
              <a:t> example (a, b, c, y);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a;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b;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c;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 y;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here comes the circuit description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endmodule</a:t>
            </a:r>
            <a:endParaRPr lang="en-US" b="1" dirty="0">
              <a:solidFill>
                <a:schemeClr val="tx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9141340"/>
              </p:ext>
            </p:extLst>
          </p:nvPr>
        </p:nvGraphicFramePr>
        <p:xfrm>
          <a:off x="2262478" y="4510020"/>
          <a:ext cx="3893344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VISIO" r:id="rId4" imgW="1287780" imgH="490728" progId="Visio.Drawing.6">
                  <p:embed/>
                </p:oleObj>
              </mc:Choice>
              <mc:Fallback>
                <p:oleObj name="VISIO" r:id="rId4" imgW="1287780" imgH="49072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478" y="4510020"/>
                        <a:ext cx="3893344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5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8694" y="474315"/>
            <a:ext cx="7209544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question of style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3337" y="2265998"/>
            <a:ext cx="2902744" cy="1371601"/>
          </a:xfrm>
        </p:spPr>
        <p:txBody>
          <a:bodyPr>
            <a:normAutofit/>
          </a:bodyPr>
          <a:lstStyle/>
          <a:p>
            <a:r>
              <a:rPr lang="en-US" sz="1350" b="1" dirty="0"/>
              <a:t>module</a:t>
            </a:r>
            <a:r>
              <a:rPr lang="en-US" sz="1350" dirty="0"/>
              <a:t> test ( a, b, y );</a:t>
            </a:r>
          </a:p>
          <a:p>
            <a:r>
              <a:rPr lang="en-US" sz="1350" dirty="0"/>
              <a:t>	</a:t>
            </a:r>
            <a:r>
              <a:rPr lang="en-US" sz="1350" b="1" dirty="0"/>
              <a:t>input</a:t>
            </a:r>
            <a:r>
              <a:rPr lang="en-US" sz="1350" dirty="0"/>
              <a:t> a;</a:t>
            </a:r>
          </a:p>
          <a:p>
            <a:r>
              <a:rPr lang="en-US" sz="1350" dirty="0"/>
              <a:t>	</a:t>
            </a:r>
            <a:r>
              <a:rPr lang="en-US" sz="1350" b="1" dirty="0"/>
              <a:t>input</a:t>
            </a:r>
            <a:r>
              <a:rPr lang="en-US" sz="1350" dirty="0"/>
              <a:t> b;</a:t>
            </a:r>
          </a:p>
          <a:p>
            <a:r>
              <a:rPr lang="en-US" sz="1350" dirty="0"/>
              <a:t>	</a:t>
            </a:r>
            <a:r>
              <a:rPr lang="en-US" sz="1350" b="1" dirty="0"/>
              <a:t>output</a:t>
            </a:r>
            <a:r>
              <a:rPr lang="en-US" sz="1350" dirty="0"/>
              <a:t> y;</a:t>
            </a:r>
          </a:p>
          <a:p>
            <a:endParaRPr lang="en-US" sz="1350" dirty="0"/>
          </a:p>
          <a:p>
            <a:r>
              <a:rPr lang="en-US" sz="1350" b="1" dirty="0" err="1"/>
              <a:t>endmodule</a:t>
            </a:r>
            <a:endParaRPr lang="en-US" sz="1350" b="1" dirty="0"/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93291" y="2275999"/>
            <a:ext cx="2902744" cy="1371601"/>
          </a:xfrm>
        </p:spPr>
        <p:txBody>
          <a:bodyPr/>
          <a:lstStyle/>
          <a:p>
            <a:r>
              <a:rPr lang="en-US" sz="1350" b="1" dirty="0"/>
              <a:t>module</a:t>
            </a:r>
            <a:r>
              <a:rPr lang="en-US" sz="1350" dirty="0"/>
              <a:t> test ( </a:t>
            </a:r>
            <a:r>
              <a:rPr lang="en-US" sz="1350" b="1" dirty="0"/>
              <a:t>input</a:t>
            </a:r>
            <a:r>
              <a:rPr lang="en-US" sz="1350" dirty="0"/>
              <a:t> a,</a:t>
            </a:r>
          </a:p>
          <a:p>
            <a:r>
              <a:rPr lang="en-US" sz="1350" b="1" dirty="0"/>
              <a:t>              input</a:t>
            </a:r>
            <a:r>
              <a:rPr lang="en-US" sz="1350" dirty="0"/>
              <a:t> b,</a:t>
            </a:r>
            <a:br>
              <a:rPr lang="en-US" sz="1350" dirty="0"/>
            </a:br>
            <a:r>
              <a:rPr lang="en-US" sz="1350" dirty="0"/>
              <a:t>              </a:t>
            </a:r>
            <a:r>
              <a:rPr lang="en-US" sz="1350" b="1" dirty="0"/>
              <a:t>output</a:t>
            </a:r>
            <a:r>
              <a:rPr lang="en-US" sz="1350" dirty="0"/>
              <a:t> y );</a:t>
            </a:r>
          </a:p>
          <a:p>
            <a:endParaRPr lang="en-US" sz="1350" dirty="0"/>
          </a:p>
          <a:p>
            <a:r>
              <a:rPr lang="en-US" sz="1350" b="1" dirty="0" err="1"/>
              <a:t>endmodule</a:t>
            </a:r>
            <a:endParaRPr lang="en-US" sz="1350" b="1" dirty="0"/>
          </a:p>
          <a:p>
            <a:endParaRPr lang="de-CH" sz="135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30999" y="1943100"/>
            <a:ext cx="4512602" cy="3429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following two codes are identical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03994" y="500073"/>
            <a:ext cx="7035454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if we have busses?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30250" y="4394192"/>
            <a:ext cx="5922169" cy="1085849"/>
          </a:xfrm>
        </p:spPr>
        <p:txBody>
          <a:bodyPr/>
          <a:lstStyle/>
          <a:p>
            <a:r>
              <a:rPr lang="en-US" sz="1500" b="1" dirty="0">
                <a:solidFill>
                  <a:schemeClr val="tx1"/>
                </a:solidFill>
              </a:rPr>
              <a:t>input</a:t>
            </a:r>
            <a:r>
              <a:rPr lang="en-US" sz="1500" dirty="0">
                <a:solidFill>
                  <a:schemeClr val="tx1"/>
                </a:solidFill>
              </a:rPr>
              <a:t>  [31:0] a;   // a[31], a[30] .. a[0]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output</a:t>
            </a:r>
            <a:r>
              <a:rPr lang="en-US" sz="1500" dirty="0">
                <a:solidFill>
                  <a:schemeClr val="tx1"/>
                </a:solidFill>
              </a:rPr>
              <a:t> [15:8] b1;  // b1[15], b1[14] .. b1[8]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output</a:t>
            </a:r>
            <a:r>
              <a:rPr lang="en-US" sz="1500" dirty="0">
                <a:solidFill>
                  <a:schemeClr val="tx1"/>
                </a:solidFill>
              </a:rPr>
              <a:t> [7:0]  b2;  // b2[7], b2[6] .. b1[0]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input</a:t>
            </a:r>
            <a:r>
              <a:rPr lang="en-US" sz="1500" dirty="0">
                <a:solidFill>
                  <a:schemeClr val="tx1"/>
                </a:solidFill>
              </a:rPr>
              <a:t>         </a:t>
            </a:r>
            <a:r>
              <a:rPr lang="en-US" sz="1500" dirty="0" err="1">
                <a:solidFill>
                  <a:schemeClr val="tx1"/>
                </a:solidFill>
              </a:rPr>
              <a:t>clk</a:t>
            </a:r>
            <a:r>
              <a:rPr lang="en-US" sz="1500" dirty="0">
                <a:solidFill>
                  <a:schemeClr val="tx1"/>
                </a:solidFill>
              </a:rPr>
              <a:t>; // single signal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>
          <a:xfrm>
            <a:off x="243223" y="1718471"/>
            <a:ext cx="7896225" cy="2093675"/>
          </a:xfrm>
        </p:spPr>
        <p:txBody>
          <a:bodyPr>
            <a:normAutofit fontScale="55000" lnSpcReduction="20000"/>
          </a:bodyPr>
          <a:lstStyle/>
          <a:p>
            <a:r>
              <a:rPr lang="en-US" sz="5900" dirty="0"/>
              <a:t>You can also define multi-bit busses. </a:t>
            </a:r>
          </a:p>
          <a:p>
            <a:pPr lvl="1"/>
            <a:r>
              <a:rPr lang="en-US" sz="5900" dirty="0"/>
              <a:t>[ </a:t>
            </a:r>
            <a:r>
              <a:rPr lang="en-US" sz="5900" dirty="0" err="1"/>
              <a:t>range_start</a:t>
            </a:r>
            <a:r>
              <a:rPr lang="en-US" sz="5900" dirty="0"/>
              <a:t> : </a:t>
            </a:r>
            <a:r>
              <a:rPr lang="en-US" sz="5900" dirty="0" err="1"/>
              <a:t>range_end</a:t>
            </a:r>
            <a:r>
              <a:rPr lang="en-US" sz="5900" dirty="0"/>
              <a:t> </a:t>
            </a:r>
            <a:r>
              <a:rPr lang="en-US" sz="5900" dirty="0" smtClean="0"/>
              <a:t>]</a:t>
            </a:r>
          </a:p>
          <a:p>
            <a:endParaRPr lang="en-US" sz="5900" dirty="0"/>
          </a:p>
          <a:p>
            <a:r>
              <a:rPr lang="en-US" sz="5900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0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918" y="461436"/>
            <a:ext cx="7936082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Syntax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923" y="4404575"/>
            <a:ext cx="5922169" cy="2065752"/>
          </a:xfrm>
        </p:spPr>
        <p:txBody>
          <a:bodyPr/>
          <a:lstStyle/>
          <a:p>
            <a:r>
              <a:rPr lang="en-US" sz="1500" dirty="0"/>
              <a:t>// Single line comments start with a //</a:t>
            </a:r>
          </a:p>
          <a:p>
            <a:endParaRPr lang="en-US" sz="1500" dirty="0"/>
          </a:p>
          <a:p>
            <a:r>
              <a:rPr lang="en-US" sz="1500" dirty="0"/>
              <a:t>/* Multiline comments </a:t>
            </a:r>
          </a:p>
          <a:p>
            <a:r>
              <a:rPr lang="en-US" sz="1500" dirty="0"/>
              <a:t>   are defined like this */</a:t>
            </a:r>
          </a:p>
          <a:p>
            <a:endParaRPr lang="de-CH" sz="1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6875" y="1362077"/>
            <a:ext cx="7896225" cy="25788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Verilog is case sensitive: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SomeName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somename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are not the same!</a:t>
            </a:r>
          </a:p>
          <a:p>
            <a:r>
              <a:rPr lang="en-US" dirty="0"/>
              <a:t>Names cannot start with numbers: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2good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is not a valid name</a:t>
            </a:r>
          </a:p>
          <a:p>
            <a:r>
              <a:rPr lang="en-US" dirty="0"/>
              <a:t>Whitespace is </a:t>
            </a:r>
            <a:r>
              <a:rPr lang="en-US" dirty="0" smtClean="0"/>
              <a:t>ignored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Good Practices</a:t>
            </a:r>
          </a:p>
        </p:txBody>
      </p:sp>
      <p:sp>
        <p:nvSpPr>
          <p:cNvPr id="36866" name="Content Placeholder 11"/>
          <p:cNvSpPr>
            <a:spLocks noGrp="1"/>
          </p:cNvSpPr>
          <p:nvPr>
            <p:ph idx="1"/>
          </p:nvPr>
        </p:nvSpPr>
        <p:spPr>
          <a:xfrm>
            <a:off x="283335" y="1607713"/>
            <a:ext cx="8654603" cy="5250288"/>
          </a:xfrm>
        </p:spPr>
        <p:txBody>
          <a:bodyPr/>
          <a:lstStyle/>
          <a:p>
            <a:r>
              <a:rPr lang="en-US" dirty="0" smtClean="0"/>
              <a:t>Develop/use a consistent naming style</a:t>
            </a:r>
            <a:endParaRPr lang="en-US" sz="750" dirty="0"/>
          </a:p>
          <a:p>
            <a:r>
              <a:rPr lang="en-US" dirty="0" smtClean="0"/>
              <a:t>Use MSB to LSB ordering for busses (little-endian)</a:t>
            </a:r>
          </a:p>
          <a:p>
            <a:pPr lvl="1"/>
            <a:r>
              <a:rPr lang="en-US" dirty="0" smtClean="0"/>
              <a:t>Try using </a:t>
            </a:r>
            <a:r>
              <a:rPr lang="ja-JP" altLang="en-US" dirty="0" smtClean="0"/>
              <a:t>“</a:t>
            </a:r>
            <a:r>
              <a:rPr lang="en-US" altLang="ja-JP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</a:rPr>
              <a:t>a[31:0]</a:t>
            </a:r>
            <a:r>
              <a:rPr lang="ja-JP" altLang="en-US" dirty="0" smtClean="0">
                <a:latin typeface="Consolas" pitchFamily="49" charset="0"/>
              </a:rPr>
              <a:t>”</a:t>
            </a:r>
            <a:r>
              <a:rPr lang="en-US" altLang="ja-JP" dirty="0" smtClean="0"/>
              <a:t> and not </a:t>
            </a:r>
            <a:r>
              <a:rPr lang="ja-JP" altLang="en-US" dirty="0" smtClean="0"/>
              <a:t>“</a:t>
            </a:r>
            <a:r>
              <a:rPr lang="en-US" altLang="ja-JP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onsolas" pitchFamily="49" charset="0"/>
              </a:rPr>
              <a:t>a[0:31]</a:t>
            </a:r>
            <a:r>
              <a:rPr lang="ja-JP" altLang="en-US" dirty="0" smtClean="0">
                <a:latin typeface="Consolas" pitchFamily="49" charset="0"/>
              </a:rPr>
              <a:t>”</a:t>
            </a:r>
            <a:endParaRPr lang="en-US" sz="750" dirty="0"/>
          </a:p>
          <a:p>
            <a:r>
              <a:rPr lang="en-US" dirty="0" smtClean="0"/>
              <a:t>Define one module per file</a:t>
            </a:r>
          </a:p>
          <a:p>
            <a:pPr lvl="1"/>
            <a:r>
              <a:rPr lang="en-US" dirty="0" smtClean="0"/>
              <a:t>Makes managing your design hierarchy easier</a:t>
            </a:r>
            <a:endParaRPr lang="en-US" sz="750" dirty="0"/>
          </a:p>
          <a:p>
            <a:r>
              <a:rPr lang="en-US" dirty="0" smtClean="0"/>
              <a:t>Use a file name that equals module name</a:t>
            </a:r>
          </a:p>
          <a:p>
            <a:pPr lvl="1"/>
            <a:r>
              <a:rPr lang="en-US" dirty="0" smtClean="0"/>
              <a:t>i.e. module </a:t>
            </a:r>
            <a:r>
              <a:rPr lang="en-US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TryThis</a:t>
            </a:r>
            <a:r>
              <a:rPr lang="en-US" dirty="0" smtClean="0"/>
              <a:t> is defined in a file called </a:t>
            </a:r>
            <a:r>
              <a:rPr lang="en-US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TryThis.v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None/>
            </a:pPr>
            <a:endParaRPr lang="en-US" sz="15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Structural HDL: Instantiating a Module</a:t>
            </a:r>
          </a:p>
        </p:txBody>
      </p:sp>
      <p:pic>
        <p:nvPicPr>
          <p:cNvPr id="38914" name="Content Placeholder 13" descr="struct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9" y="2643188"/>
            <a:ext cx="5536406" cy="2200275"/>
          </a:xfrm>
        </p:spPr>
      </p:pic>
    </p:spTree>
    <p:extLst>
      <p:ext uri="{BB962C8B-B14F-4D97-AF65-F5344CB8AC3E}">
        <p14:creationId xmlns:p14="http://schemas.microsoft.com/office/powerpoint/2010/main" val="417611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Happens with HDL code?</a:t>
            </a:r>
          </a:p>
        </p:txBody>
      </p:sp>
      <p:sp>
        <p:nvSpPr>
          <p:cNvPr id="4608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Automatic Synthesis (combine)</a:t>
            </a:r>
          </a:p>
          <a:p>
            <a:pPr lvl="1"/>
            <a:r>
              <a:rPr lang="en-US" dirty="0" smtClean="0"/>
              <a:t>Modern tools are able to map a behavioral HDL code into gate-level schematics</a:t>
            </a:r>
          </a:p>
          <a:p>
            <a:pPr lvl="1"/>
            <a:r>
              <a:rPr lang="en-US" dirty="0" smtClean="0"/>
              <a:t>They can perform many optimizations</a:t>
            </a:r>
          </a:p>
          <a:p>
            <a:pPr lvl="1"/>
            <a:r>
              <a:rPr lang="en-US" dirty="0" smtClean="0"/>
              <a:t>… however they can not guarantee that a solution is optimal</a:t>
            </a:r>
          </a:p>
          <a:p>
            <a:pPr lvl="1"/>
            <a:r>
              <a:rPr lang="en-US" dirty="0" smtClean="0"/>
              <a:t>Most common way of Digital Design these days</a:t>
            </a:r>
          </a:p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Allows the behavior of the circuit to be verified without actually manufacturing the circuit</a:t>
            </a:r>
          </a:p>
          <a:p>
            <a:pPr lvl="1"/>
            <a:r>
              <a:rPr lang="en-US" dirty="0" smtClean="0"/>
              <a:t>Simulators can work on behavioral or gate-level schematics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3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Behavioral HDL: Defining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None/>
              <a:defRPr/>
            </a:pP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module 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example (a, 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b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, 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c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, 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y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);</a:t>
            </a:r>
          </a:p>
          <a:p>
            <a:pPr>
              <a:buFont typeface="Wingdings" charset="2"/>
              <a:buNone/>
              <a:defRPr/>
            </a:pP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	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input 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a;</a:t>
            </a:r>
          </a:p>
          <a:p>
            <a:pPr>
              <a:buFont typeface="Wingdings" charset="2"/>
              <a:buNone/>
              <a:defRPr/>
            </a:pP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	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input 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b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; </a:t>
            </a:r>
          </a:p>
          <a:p>
            <a:pPr>
              <a:buFont typeface="Wingdings" charset="2"/>
              <a:buNone/>
              <a:defRPr/>
            </a:pP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	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input 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c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;</a:t>
            </a:r>
          </a:p>
          <a:p>
            <a:pPr>
              <a:buFont typeface="Wingdings" charset="2"/>
              <a:buNone/>
              <a:defRPr/>
            </a:pP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	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output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 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y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;</a:t>
            </a:r>
          </a:p>
          <a:p>
            <a:pPr>
              <a:buFont typeface="Wingdings" charset="2"/>
              <a:buNone/>
              <a:defRPr/>
            </a:pPr>
            <a:endParaRPr lang="en-US" sz="1500" dirty="0">
              <a:latin typeface="Consolas" pitchFamily="49" charset="0"/>
              <a:ea typeface="ＭＳ Ｐゴシック" charset="-128"/>
              <a:cs typeface="Consolas" pitchFamily="49" charset="0"/>
            </a:endParaRPr>
          </a:p>
          <a:p>
            <a:pPr>
              <a:buFont typeface="Wingdings" charset="2"/>
              <a:buNone/>
              <a:defRPr/>
            </a:pPr>
            <a:r>
              <a:rPr lang="en-US" sz="1500" dirty="0">
                <a:solidFill>
                  <a:schemeClr val="accent3"/>
                </a:solidFill>
                <a:latin typeface="Consolas" pitchFamily="49" charset="0"/>
                <a:ea typeface="ＭＳ Ｐゴシック" charset="-128"/>
                <a:cs typeface="Consolas" pitchFamily="49" charset="0"/>
              </a:rPr>
              <a:t>// here comes the circuit description</a:t>
            </a:r>
          </a:p>
          <a:p>
            <a:pPr>
              <a:buFont typeface="Wingdings" charset="2"/>
              <a:buNone/>
              <a:defRPr/>
            </a:pP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assign 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y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 = 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~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a 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&amp; ~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b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&amp; ~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c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|</a:t>
            </a:r>
          </a:p>
          <a:p>
            <a:pPr>
              <a:buFont typeface="Wingdings" charset="2"/>
              <a:buNone/>
              <a:defRPr/>
            </a:pP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            a 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&amp; ~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b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&amp; ~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c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|</a:t>
            </a:r>
          </a:p>
          <a:p>
            <a:pPr>
              <a:buFont typeface="Wingdings" charset="2"/>
              <a:buNone/>
              <a:defRPr/>
            </a:pP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            a 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&amp; ~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b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 </a:t>
            </a:r>
            <a:r>
              <a:rPr lang="en-US" sz="1500" b="1" dirty="0">
                <a:latin typeface="Consolas" pitchFamily="49" charset="0"/>
                <a:ea typeface="ＭＳ Ｐゴシック" charset="-128"/>
                <a:cs typeface="Consolas" pitchFamily="49" charset="0"/>
              </a:rPr>
              <a:t>&amp;  </a:t>
            </a:r>
            <a:r>
              <a:rPr lang="en-US" sz="1500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c</a:t>
            </a:r>
            <a:r>
              <a:rPr lang="en-US" sz="1500" dirty="0">
                <a:latin typeface="Consolas" pitchFamily="49" charset="0"/>
                <a:ea typeface="ＭＳ Ｐゴシック" charset="-128"/>
                <a:cs typeface="Consolas" pitchFamily="49" charset="0"/>
              </a:rPr>
              <a:t>;   </a:t>
            </a:r>
          </a:p>
          <a:p>
            <a:pPr>
              <a:buFont typeface="Wingdings" charset="2"/>
              <a:buNone/>
              <a:defRPr/>
            </a:pPr>
            <a:endParaRPr lang="en-US" sz="1500" dirty="0">
              <a:latin typeface="Consolas" pitchFamily="49" charset="0"/>
              <a:ea typeface="ＭＳ Ｐゴシック" charset="-128"/>
              <a:cs typeface="Consolas" pitchFamily="49" charset="0"/>
            </a:endParaRPr>
          </a:p>
          <a:p>
            <a:pPr>
              <a:buFont typeface="Wingdings" charset="2"/>
              <a:buNone/>
              <a:defRPr/>
            </a:pPr>
            <a:r>
              <a:rPr lang="en-US" sz="1500" b="1" dirty="0" err="1">
                <a:latin typeface="Consolas" pitchFamily="49" charset="0"/>
                <a:ea typeface="ＭＳ Ｐゴシック" charset="-128"/>
                <a:cs typeface="Consolas" pitchFamily="49" charset="0"/>
              </a:rPr>
              <a:t>endmodule</a:t>
            </a:r>
            <a:endParaRPr lang="en-US" sz="1500" b="1" dirty="0">
              <a:latin typeface="Consolas" pitchFamily="49" charset="0"/>
              <a:ea typeface="ＭＳ Ｐゴシック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215427" y="1321139"/>
            <a:ext cx="7070131" cy="4595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Behavioral HDL: Synthesis Results</a:t>
            </a:r>
          </a:p>
        </p:txBody>
      </p:sp>
      <p:graphicFrame>
        <p:nvGraphicFramePr>
          <p:cNvPr id="48133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35907" y="2000250"/>
          <a:ext cx="5893594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VISIO" r:id="rId4" imgW="2545385" imgH="1374038" progId="Visio.Drawing.6">
                  <p:embed/>
                </p:oleObj>
              </mc:Choice>
              <mc:Fallback>
                <p:oleObj name="VISIO" r:id="rId4" imgW="2545385" imgH="137403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907" y="2000250"/>
                        <a:ext cx="5893594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uegreen">
  <a:themeElements>
    <a:clrScheme name="">
      <a:dk1>
        <a:srgbClr val="000000"/>
      </a:dk1>
      <a:lt1>
        <a:srgbClr val="EFFFFD"/>
      </a:lt1>
      <a:dk2>
        <a:srgbClr val="005364"/>
      </a:dk2>
      <a:lt2>
        <a:srgbClr val="FFFF00"/>
      </a:lt2>
      <a:accent1>
        <a:srgbClr val="99FF99"/>
      </a:accent1>
      <a:accent2>
        <a:srgbClr val="FFCCFF"/>
      </a:accent2>
      <a:accent3>
        <a:srgbClr val="AAB3B8"/>
      </a:accent3>
      <a:accent4>
        <a:srgbClr val="CCDAD8"/>
      </a:accent4>
      <a:accent5>
        <a:srgbClr val="CAFFCA"/>
      </a:accent5>
      <a:accent6>
        <a:srgbClr val="E7B9E7"/>
      </a:accent6>
      <a:hlink>
        <a:srgbClr val="2CFFF3"/>
      </a:hlink>
      <a:folHlink>
        <a:srgbClr val="33CCFF"/>
      </a:folHlink>
    </a:clrScheme>
    <a:fontScheme name="blueg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ue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EFFFFD"/>
    </a:lt1>
    <a:dk2>
      <a:srgbClr val="005364"/>
    </a:dk2>
    <a:lt2>
      <a:srgbClr val="FFFF00"/>
    </a:lt2>
    <a:accent1>
      <a:srgbClr val="FF6400"/>
    </a:accent1>
    <a:accent2>
      <a:srgbClr val="FFCCFF"/>
    </a:accent2>
    <a:accent3>
      <a:srgbClr val="AAB3B8"/>
    </a:accent3>
    <a:accent4>
      <a:srgbClr val="CCDAD8"/>
    </a:accent4>
    <a:accent5>
      <a:srgbClr val="FFB8AA"/>
    </a:accent5>
    <a:accent6>
      <a:srgbClr val="E7B9E7"/>
    </a:accent6>
    <a:hlink>
      <a:srgbClr val="2CFFF3"/>
    </a:hlink>
    <a:folHlink>
      <a:srgbClr val="33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</TotalTime>
  <Words>7136</Words>
  <Application>Microsoft Office PowerPoint</Application>
  <PresentationFormat>On-screen Show (4:3)</PresentationFormat>
  <Paragraphs>1780</Paragraphs>
  <Slides>172</Slides>
  <Notes>20</Notes>
  <HiddenSlides>1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172</vt:i4>
      </vt:variant>
    </vt:vector>
  </HeadingPairs>
  <TitlesOfParts>
    <vt:vector size="197" baseType="lpstr">
      <vt:lpstr>ＭＳ Ｐゴシック</vt:lpstr>
      <vt:lpstr>ＭＳ Ｐゴシック</vt:lpstr>
      <vt:lpstr>SimSun</vt:lpstr>
      <vt:lpstr>Arial</vt:lpstr>
      <vt:lpstr>Calibri</vt:lpstr>
      <vt:lpstr>Calibri Light</vt:lpstr>
      <vt:lpstr>Comic Sans MS</vt:lpstr>
      <vt:lpstr>Consolas</vt:lpstr>
      <vt:lpstr>Courier</vt:lpstr>
      <vt:lpstr>Courier New</vt:lpstr>
      <vt:lpstr>標楷體</vt:lpstr>
      <vt:lpstr>Helvetica</vt:lpstr>
      <vt:lpstr>新細明體</vt:lpstr>
      <vt:lpstr>Symbol</vt:lpstr>
      <vt:lpstr>Tahoma</vt:lpstr>
      <vt:lpstr>Times New Roman</vt:lpstr>
      <vt:lpstr>Wingdings</vt:lpstr>
      <vt:lpstr>1_Axis</vt:lpstr>
      <vt:lpstr>2_Axis</vt:lpstr>
      <vt:lpstr>3_Axis</vt:lpstr>
      <vt:lpstr>Office Theme</vt:lpstr>
      <vt:lpstr>bluegreen</vt:lpstr>
      <vt:lpstr>Photo Editor Photo</vt:lpstr>
      <vt:lpstr>Visio</vt:lpstr>
      <vt:lpstr>VISIO</vt:lpstr>
      <vt:lpstr>Chapter-3</vt:lpstr>
      <vt:lpstr>Hardware Description Languages</vt:lpstr>
      <vt:lpstr>History of HDLs</vt:lpstr>
      <vt:lpstr>Convenient Way of Drawing Schematics</vt:lpstr>
      <vt:lpstr>Convenient Way of Drawing Schematics</vt:lpstr>
      <vt:lpstr>Two Hardware Description Languages</vt:lpstr>
      <vt:lpstr>Introduction and Basic Concept</vt:lpstr>
      <vt:lpstr>Verilog </vt:lpstr>
      <vt:lpstr>Why Verilog?</vt:lpstr>
      <vt:lpstr>PowerPoint Presentation</vt:lpstr>
      <vt:lpstr>Modeling Structure: Modules</vt:lpstr>
      <vt:lpstr>Verilog HDL and Verilog-XL</vt:lpstr>
      <vt:lpstr>Modern Project Methodology</vt:lpstr>
      <vt:lpstr>Levels of design description</vt:lpstr>
      <vt:lpstr>Different Levels of Abstraction</vt:lpstr>
      <vt:lpstr>Register Transfer Level (RTL)  Design Description</vt:lpstr>
      <vt:lpstr>Verilog for Digital System Design</vt:lpstr>
      <vt:lpstr>Behavioral vs Structural </vt:lpstr>
      <vt:lpstr>Behavioral vs. Structural (2)</vt:lpstr>
      <vt:lpstr>Behavioral vs. Structural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structure and Modules </vt:lpstr>
      <vt:lpstr>Event Driven Simulation</vt:lpstr>
      <vt:lpstr>Modeling Structure: Modules</vt:lpstr>
      <vt:lpstr>Modeling Structure: Ports</vt:lpstr>
      <vt:lpstr>Modeling Structure: Instances</vt:lpstr>
      <vt:lpstr>Logic Values</vt:lpstr>
      <vt:lpstr>Variable Declaration</vt:lpstr>
      <vt:lpstr>Modules</vt:lpstr>
      <vt:lpstr>Modules are circuit components</vt:lpstr>
      <vt:lpstr>PowerPoint Presentation</vt:lpstr>
      <vt:lpstr>There are Two Main Styles of HDL (Verilog)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Structural Modeling</vt:lpstr>
      <vt:lpstr>Structural Verilog</vt:lpstr>
      <vt:lpstr>PowerPoint Presentation</vt:lpstr>
      <vt:lpstr>Example</vt:lpstr>
      <vt:lpstr>Behavioral Verilog</vt:lpstr>
      <vt:lpstr>Behavioral 4-bit adder</vt:lpstr>
      <vt:lpstr>Major Data Type Class</vt:lpstr>
      <vt:lpstr>Nets</vt:lpstr>
      <vt:lpstr>Data types </vt:lpstr>
      <vt:lpstr>Reg and Parameters</vt:lpstr>
      <vt:lpstr>Verilog Simulator</vt:lpstr>
      <vt:lpstr>Sample Design</vt:lpstr>
      <vt:lpstr>Basic Instructions</vt:lpstr>
      <vt:lpstr>Lexical Conventions in Verilog</vt:lpstr>
      <vt:lpstr>Special Language Tokens</vt:lpstr>
      <vt:lpstr>Modeling Structures </vt:lpstr>
      <vt:lpstr>A full-adder</vt:lpstr>
      <vt:lpstr>Verilog Primitives</vt:lpstr>
      <vt:lpstr>Primitive Pins Are Expandable</vt:lpstr>
      <vt:lpstr>Continuous Assignments</vt:lpstr>
      <vt:lpstr>Logical and Conditional Operators</vt:lpstr>
      <vt:lpstr>Continuous assignment</vt:lpstr>
      <vt:lpstr>Invalid sequential assigns</vt:lpstr>
      <vt:lpstr>Example: 4-bit comparator</vt:lpstr>
      <vt:lpstr>4-bit comparator</vt:lpstr>
      <vt:lpstr>Functions</vt:lpstr>
      <vt:lpstr>Always code blocks</vt:lpstr>
      <vt:lpstr>Assignments</vt:lpstr>
      <vt:lpstr>Blocking vs. non-blocking</vt:lpstr>
      <vt:lpstr>Operators</vt:lpstr>
      <vt:lpstr>Operator Precedence</vt:lpstr>
      <vt:lpstr>Operators</vt:lpstr>
      <vt:lpstr>Simple Behavioral Model:  the always block</vt:lpstr>
      <vt:lpstr>always Block</vt:lpstr>
      <vt:lpstr>Verilog while/repeat/forever</vt:lpstr>
      <vt:lpstr>Numbers</vt:lpstr>
      <vt:lpstr>Keywords</vt:lpstr>
      <vt:lpstr>Value Set in Verilog</vt:lpstr>
      <vt:lpstr>Registers &amp; Parameters</vt:lpstr>
      <vt:lpstr>Assignments</vt:lpstr>
      <vt:lpstr>Assignments ( cont. )</vt:lpstr>
      <vt:lpstr>Blocking vs. Non-Blocking (1)</vt:lpstr>
      <vt:lpstr>Blocking vs. Non-Blocking (2)</vt:lpstr>
      <vt:lpstr>Blocking vs. Non-Blocking (3)</vt:lpstr>
      <vt:lpstr>PowerPoint Presentation</vt:lpstr>
      <vt:lpstr>Defining a module</vt:lpstr>
      <vt:lpstr>Defining a module</vt:lpstr>
      <vt:lpstr>A question of style</vt:lpstr>
      <vt:lpstr>What if we have busses?</vt:lpstr>
      <vt:lpstr>Basic Syntax</vt:lpstr>
      <vt:lpstr>Good Practices</vt:lpstr>
      <vt:lpstr>Structural HDL: Instantiating a Module</vt:lpstr>
      <vt:lpstr>What Happens with HDL code?</vt:lpstr>
      <vt:lpstr>Behavioral HDL: Defining Functionality</vt:lpstr>
      <vt:lpstr>Behavioral HDL: Synthesis Results</vt:lpstr>
      <vt:lpstr>Behavioral HDL: Simulating the Circuit</vt:lpstr>
      <vt:lpstr>Bitwise Operators</vt:lpstr>
      <vt:lpstr>Bitwise Operators: Synthesis Results</vt:lpstr>
      <vt:lpstr>Reduction Operators</vt:lpstr>
      <vt:lpstr>Reduction Operators: assign y = &amp;a; </vt:lpstr>
      <vt:lpstr>Conditional Assignment</vt:lpstr>
      <vt:lpstr>Conditional Assignment: y = s ? d1: d0;</vt:lpstr>
      <vt:lpstr>More Conditional Assignments</vt:lpstr>
      <vt:lpstr>Number Representation in Verilog</vt:lpstr>
      <vt:lpstr>Precedence of operations in Verilog</vt:lpstr>
      <vt:lpstr>What have seen so far: </vt:lpstr>
      <vt:lpstr>Verilog tips</vt:lpstr>
      <vt:lpstr>The Verilog Language</vt:lpstr>
      <vt:lpstr>The Verilog Language</vt:lpstr>
      <vt:lpstr>Structural Modeling</vt:lpstr>
      <vt:lpstr>Behavioral Modeling</vt:lpstr>
      <vt:lpstr>How Verilog Is Used</vt:lpstr>
      <vt:lpstr>Two Main Components of Verilog</vt:lpstr>
      <vt:lpstr>Two Main Data Types</vt:lpstr>
      <vt:lpstr>Discrete-event Simulation</vt:lpstr>
      <vt:lpstr>Four-valued Data</vt:lpstr>
      <vt:lpstr>Four-valued Logic</vt:lpstr>
      <vt:lpstr>Structural Modeling</vt:lpstr>
      <vt:lpstr>Nets and Registers</vt:lpstr>
      <vt:lpstr>Modules and Instances</vt:lpstr>
      <vt:lpstr>Instantiating a Module</vt:lpstr>
      <vt:lpstr>Gate-level Primitives</vt:lpstr>
      <vt:lpstr>Delays on Primitive Instances</vt:lpstr>
      <vt:lpstr>User-Defined Primitives</vt:lpstr>
      <vt:lpstr>A Carry Primitive</vt:lpstr>
      <vt:lpstr>A Sequential Primitive</vt:lpstr>
      <vt:lpstr>Continuous Assignment</vt:lpstr>
      <vt:lpstr>Behavioral Modeling</vt:lpstr>
      <vt:lpstr>Initial and Always Blocks</vt:lpstr>
      <vt:lpstr>Initial and Always</vt:lpstr>
      <vt:lpstr>Procedural Assignment</vt:lpstr>
      <vt:lpstr>Imperative Statements</vt:lpstr>
      <vt:lpstr>For Loops</vt:lpstr>
      <vt:lpstr>While Loops</vt:lpstr>
      <vt:lpstr>Modeling A Flip-Flop With Always</vt:lpstr>
      <vt:lpstr>Blocking vs. Nonblocking</vt:lpstr>
      <vt:lpstr>A Flawed Shift Register</vt:lpstr>
      <vt:lpstr>Non-blocking Assignments</vt:lpstr>
      <vt:lpstr>Nonblocking Can Behave Oddly</vt:lpstr>
      <vt:lpstr>Nonblocking Looks Like Latches</vt:lpstr>
      <vt:lpstr>Building Behavioral Models</vt:lpstr>
      <vt:lpstr>Modeling FSMs Behaviorally</vt:lpstr>
      <vt:lpstr>FSM with Combinational Logic</vt:lpstr>
      <vt:lpstr>FSM with Combinational Logic</vt:lpstr>
      <vt:lpstr>FSM from Combinational Logic</vt:lpstr>
      <vt:lpstr>FSM from a Single Always Block</vt:lpstr>
      <vt:lpstr>Simulating Verilog</vt:lpstr>
      <vt:lpstr>How Are Simulators Used?</vt:lpstr>
      <vt:lpstr>Writing Testbenches</vt:lpstr>
      <vt:lpstr>Simulation Behavior</vt:lpstr>
      <vt:lpstr>Two Types of Events</vt:lpstr>
      <vt:lpstr>Simulation Behavior</vt:lpstr>
      <vt:lpstr>Simulation Behavior</vt:lpstr>
      <vt:lpstr>Simulation Behavior</vt:lpstr>
      <vt:lpstr>Simulation Behavior</vt:lpstr>
      <vt:lpstr>Verilog and Logic Synthesis</vt:lpstr>
      <vt:lpstr>Logic Synthesis</vt:lpstr>
      <vt:lpstr>Logic Synthesis</vt:lpstr>
      <vt:lpstr>Translating Verilog into Gates</vt:lpstr>
      <vt:lpstr>What Can Be Translated</vt:lpstr>
      <vt:lpstr>What Isn’t Translated</vt:lpstr>
      <vt:lpstr>Register Inference</vt:lpstr>
      <vt:lpstr>Register Inference</vt:lpstr>
      <vt:lpstr>Register Inference</vt:lpstr>
      <vt:lpstr>Register Inference</vt:lpstr>
      <vt:lpstr>Inferring Latches with Reset</vt:lpstr>
      <vt:lpstr>Simulation-synthesis Mismatches</vt:lpstr>
      <vt:lpstr>Compared to VHDL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Dr. Mani Sarma Vittapu</dc:creator>
  <cp:lastModifiedBy>Manisarma</cp:lastModifiedBy>
  <cp:revision>83</cp:revision>
  <dcterms:created xsi:type="dcterms:W3CDTF">2019-04-15T10:54:44Z</dcterms:created>
  <dcterms:modified xsi:type="dcterms:W3CDTF">2019-05-16T10:32:02Z</dcterms:modified>
</cp:coreProperties>
</file>