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69896" y="1427607"/>
            <a:ext cx="1224767" cy="38201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2" dirty="0" smtClean="0">
                <a:latin typeface="Calibri"/>
                <a:cs typeface="Calibri"/>
              </a:rPr>
              <a:t>Chapter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7724" y="1427607"/>
            <a:ext cx="1033759" cy="38201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9" dirty="0" smtClean="0">
                <a:latin typeface="Calibri"/>
                <a:cs typeface="Calibri"/>
              </a:rPr>
              <a:t>Seven: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0841" y="1427607"/>
            <a:ext cx="1114286" cy="38201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4" dirty="0" smtClean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630" y="1427607"/>
            <a:ext cx="1090862" cy="38201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39" dirty="0" smtClean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394" y="4501032"/>
            <a:ext cx="5353234" cy="89463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algn="ctr">
              <a:lnSpc>
                <a:spcPts val="2960"/>
              </a:lnSpc>
            </a:pPr>
            <a:r>
              <a:rPr sz="2800" spc="-7" dirty="0" smtClean="0">
                <a:latin typeface="Calibri"/>
                <a:cs typeface="Calibri"/>
              </a:rPr>
              <a:t>Department of Software Engineering</a:t>
            </a:r>
            <a:endParaRPr sz="2800">
              <a:latin typeface="Calibri"/>
              <a:cs typeface="Calibri"/>
            </a:endParaRPr>
          </a:p>
          <a:p>
            <a:pPr marL="1924458" marR="1950607" algn="ctr">
              <a:lnSpc>
                <a:spcPct val="101725"/>
              </a:lnSpc>
              <a:spcBef>
                <a:spcPts val="468"/>
              </a:spcBef>
            </a:pPr>
            <a:r>
              <a:rPr sz="2800" spc="-3" dirty="0" smtClean="0">
                <a:latin typeface="Calibri"/>
                <a:cs typeface="Calibri"/>
              </a:rPr>
              <a:t>ITSC-AAIT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9868" y="5850355"/>
            <a:ext cx="1335532" cy="307125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lang="en-US" sz="2000" b="1" dirty="0" smtClean="0">
                <a:cs typeface="Calibri"/>
              </a:rPr>
              <a:t>Dr. </a:t>
            </a:r>
            <a:r>
              <a:rPr lang="en-US" sz="2000" b="1" dirty="0" err="1" smtClean="0">
                <a:cs typeface="Calibri"/>
              </a:rPr>
              <a:t>Sunkari</a:t>
            </a:r>
            <a:endParaRPr lang="en-US" sz="2000" b="1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0814" y="6466738"/>
            <a:ext cx="2745189" cy="177800"/>
          </a:xfrm>
          <a:prstGeom prst="rect">
            <a:avLst/>
          </a:prstGeom>
        </p:spPr>
        <p:txBody>
          <a:bodyPr wrap="square" lIns="0" tIns="8382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200" spc="-3" dirty="0" smtClean="0">
                <a:cs typeface="Calibri"/>
              </a:rPr>
              <a:t>Software Quality Assurance &amp; Testing</a:t>
            </a:r>
            <a:endParaRPr lang="en-US" sz="1200" dirty="0"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9508" y="6466738"/>
            <a:ext cx="125501" cy="177800"/>
          </a:xfrm>
          <a:prstGeom prst="rect">
            <a:avLst/>
          </a:prstGeom>
        </p:spPr>
        <p:txBody>
          <a:bodyPr wrap="square" lIns="0" tIns="8382" rIns="0" bIns="0" rtlCol="0">
            <a:noAutofit/>
          </a:bodyPr>
          <a:lstStyle/>
          <a:p>
            <a:pPr marL="12700">
              <a:lnSpc>
                <a:spcPts val="1320"/>
              </a:lnSpc>
            </a:pP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4884" y="1296924"/>
            <a:ext cx="8570976" cy="5376291"/>
          </a:xfrm>
          <a:prstGeom prst="rect">
            <a:avLst/>
          </a:prstGeom>
        </p:spPr>
        <p:txBody>
          <a:bodyPr wrap="square" lIns="0" tIns="1951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 dirty="0"/>
          </a:p>
          <a:p>
            <a:pPr marL="181355">
              <a:lnSpc>
                <a:spcPts val="1370"/>
              </a:lnSpc>
              <a:spcBef>
                <a:spcPts val="40068"/>
              </a:spcBef>
            </a:pPr>
            <a:endParaRPr sz="1200" dirty="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5300472"/>
          </a:xfrm>
          <a:custGeom>
            <a:avLst/>
            <a:gdLst/>
            <a:ahLst/>
            <a:cxnLst/>
            <a:rect l="l" t="t" r="r" b="b"/>
            <a:pathLst>
              <a:path w="8570976" h="5300472">
                <a:moveTo>
                  <a:pt x="0" y="5300472"/>
                </a:moveTo>
                <a:lnTo>
                  <a:pt x="8570976" y="5300472"/>
                </a:lnTo>
                <a:lnTo>
                  <a:pt x="8570976" y="0"/>
                </a:lnTo>
                <a:lnTo>
                  <a:pt x="0" y="0"/>
                </a:lnTo>
                <a:lnTo>
                  <a:pt x="0" y="5300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884" y="1296924"/>
            <a:ext cx="8570976" cy="5300472"/>
          </a:xfrm>
          <a:custGeom>
            <a:avLst/>
            <a:gdLst/>
            <a:ahLst/>
            <a:cxnLst/>
            <a:rect l="l" t="t" r="r" b="b"/>
            <a:pathLst>
              <a:path w="8570976" h="5300472">
                <a:moveTo>
                  <a:pt x="0" y="5300472"/>
                </a:moveTo>
                <a:lnTo>
                  <a:pt x="8570976" y="5300472"/>
                </a:lnTo>
                <a:lnTo>
                  <a:pt x="8570976" y="0"/>
                </a:lnTo>
                <a:lnTo>
                  <a:pt x="0" y="0"/>
                </a:lnTo>
                <a:lnTo>
                  <a:pt x="0" y="53004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5300472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9" dirty="0" smtClean="0">
                <a:latin typeface="Calibri"/>
                <a:cs typeface="Calibri"/>
              </a:rPr>
              <a:t>Graphical User Interface Tests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0" dirty="0" smtClean="0">
                <a:latin typeface="Calibri"/>
                <a:cs typeface="Calibri"/>
              </a:rPr>
              <a:t>Tests are designed to look-and-feel the interface to the users of an application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21" dirty="0" smtClean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7" dirty="0" smtClean="0">
                <a:latin typeface="Calibri"/>
                <a:cs typeface="Calibri"/>
              </a:rPr>
              <a:t>Tests are  designed  to  verify  different  components such  as  icons,  menu  bars,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dialog boxes, scroll bars, list boxes, and radio buttons.</a:t>
            </a:r>
            <a:endParaRPr sz="1800">
              <a:latin typeface="Calibri"/>
              <a:cs typeface="Calibri"/>
            </a:endParaRPr>
          </a:p>
          <a:p>
            <a:pPr marL="892759" marR="48928" indent="-344423">
              <a:lnSpc>
                <a:spcPts val="2160"/>
              </a:lnSpc>
              <a:spcBef>
                <a:spcPts val="380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30" dirty="0" smtClean="0">
                <a:latin typeface="Calibri"/>
                <a:cs typeface="Calibri"/>
              </a:rPr>
              <a:t>The GUI can be utilized to test the functionality behind the interface, such as accurate response to database queries</a:t>
            </a:r>
            <a:endParaRPr sz="1800">
              <a:latin typeface="Calibri"/>
              <a:cs typeface="Calibri"/>
            </a:endParaRPr>
          </a:p>
          <a:p>
            <a:pPr marL="892759" marR="49065" indent="-344423">
              <a:lnSpc>
                <a:spcPts val="2160"/>
              </a:lnSpc>
              <a:spcBef>
                <a:spcPts val="434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4" dirty="0" smtClean="0">
                <a:latin typeface="Calibri"/>
                <a:cs typeface="Calibri"/>
              </a:rPr>
              <a:t>Tests  the  usefulness  of  the  on-line  help,  error  messages,  tutorials,  and  user manuals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47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The </a:t>
            </a:r>
            <a:r>
              <a:rPr sz="1800" b="1" spc="-1" dirty="0" smtClean="0">
                <a:latin typeface="Calibri"/>
                <a:cs typeface="Calibri"/>
              </a:rPr>
              <a:t>usability </a:t>
            </a:r>
            <a:r>
              <a:rPr sz="1800" spc="-1" dirty="0" smtClean="0">
                <a:latin typeface="Calibri"/>
                <a:cs typeface="Calibri"/>
              </a:rPr>
              <a:t>characteristics of the GUI is tested, which includes the following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b="1" spc="-5" dirty="0" smtClean="0">
                <a:latin typeface="Calibri"/>
                <a:cs typeface="Calibri"/>
              </a:rPr>
              <a:t>Accessibility</a:t>
            </a:r>
            <a:r>
              <a:rPr sz="1800" spc="-5" dirty="0" smtClean="0">
                <a:latin typeface="Calibri"/>
                <a:cs typeface="Calibri"/>
              </a:rPr>
              <a:t>: Can users enter, navigate, and exit with relative ease?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b="1" spc="7" dirty="0" smtClean="0">
                <a:latin typeface="Calibri"/>
                <a:cs typeface="Calibri"/>
              </a:rPr>
              <a:t>Responsiveness</a:t>
            </a:r>
            <a:r>
              <a:rPr sz="1800" spc="7" dirty="0" smtClean="0">
                <a:latin typeface="Calibri"/>
                <a:cs typeface="Calibri"/>
              </a:rPr>
              <a:t>: Can users do what they want and when they want in a way that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0" dirty="0" smtClean="0">
                <a:latin typeface="Calibri"/>
                <a:cs typeface="Calibri"/>
              </a:rPr>
              <a:t>is clear?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b="1" spc="24" dirty="0" smtClean="0">
                <a:latin typeface="Calibri"/>
                <a:cs typeface="Calibri"/>
              </a:rPr>
              <a:t>Efficiency</a:t>
            </a:r>
            <a:r>
              <a:rPr sz="1800" spc="24" dirty="0" smtClean="0">
                <a:latin typeface="Calibri"/>
                <a:cs typeface="Calibri"/>
              </a:rPr>
              <a:t>: Can users do what they want to with minimum number of steps and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5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time?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b="1" spc="19" dirty="0" smtClean="0">
                <a:latin typeface="Calibri"/>
                <a:cs typeface="Calibri"/>
              </a:rPr>
              <a:t>Comprehensibility</a:t>
            </a:r>
            <a:r>
              <a:rPr sz="1800" spc="19" dirty="0" smtClean="0">
                <a:latin typeface="Calibri"/>
                <a:cs typeface="Calibri"/>
              </a:rPr>
              <a:t>: Do users understand the product structure with a minimum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4" dirty="0" smtClean="0">
                <a:latin typeface="Calibri"/>
                <a:cs typeface="Calibri"/>
              </a:rPr>
              <a:t>amount of effort?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745736"/>
          </a:xfrm>
          <a:custGeom>
            <a:avLst/>
            <a:gdLst/>
            <a:ahLst/>
            <a:cxnLst/>
            <a:rect l="l" t="t" r="r" b="b"/>
            <a:pathLst>
              <a:path w="8570976" h="4745736">
                <a:moveTo>
                  <a:pt x="0" y="4745736"/>
                </a:moveTo>
                <a:lnTo>
                  <a:pt x="8570976" y="4745736"/>
                </a:lnTo>
                <a:lnTo>
                  <a:pt x="8570976" y="0"/>
                </a:lnTo>
                <a:lnTo>
                  <a:pt x="0" y="0"/>
                </a:lnTo>
                <a:lnTo>
                  <a:pt x="0" y="4745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745736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3" dirty="0" smtClean="0">
                <a:latin typeface="Calibri"/>
                <a:cs typeface="Calibri"/>
              </a:rPr>
              <a:t>Security Tests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9" dirty="0" smtClean="0">
                <a:latin typeface="Calibri"/>
                <a:cs typeface="Calibri"/>
              </a:rPr>
              <a:t>Security  tests  are  designed  to  verify  that  the  system  meets  the  security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12" dirty="0" smtClean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5" dirty="0" smtClean="0">
                <a:latin typeface="Calibri"/>
                <a:cs typeface="Calibri"/>
              </a:rPr>
              <a:t>Confidentiality</a:t>
            </a:r>
            <a:endParaRPr sz="1800">
              <a:latin typeface="Calibri"/>
              <a:cs typeface="Calibri"/>
            </a:endParaRPr>
          </a:p>
          <a:p>
            <a:pPr marL="1463040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2" dirty="0" smtClean="0">
                <a:latin typeface="Calibri"/>
                <a:cs typeface="Calibri"/>
              </a:rPr>
              <a:t>It is the requirement that data and the processes be protected from</a:t>
            </a:r>
            <a:endParaRPr sz="1800">
              <a:latin typeface="Calibri"/>
              <a:cs typeface="Calibri"/>
            </a:endParaRPr>
          </a:p>
          <a:p>
            <a:pPr marL="1807464">
              <a:lnSpc>
                <a:spcPts val="2160"/>
              </a:lnSpc>
              <a:spcBef>
                <a:spcPts val="108"/>
              </a:spcBef>
            </a:pPr>
            <a:r>
              <a:rPr sz="1800" spc="-3" dirty="0" smtClean="0">
                <a:latin typeface="Calibri"/>
                <a:cs typeface="Calibri"/>
              </a:rPr>
              <a:t>unauthorized disclosure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8" dirty="0" smtClean="0">
                <a:latin typeface="Calibri"/>
                <a:cs typeface="Calibri"/>
              </a:rPr>
              <a:t>Integrity</a:t>
            </a:r>
            <a:endParaRPr sz="1800">
              <a:latin typeface="Calibri"/>
              <a:cs typeface="Calibri"/>
            </a:endParaRPr>
          </a:p>
          <a:p>
            <a:pPr marL="1807464" marR="47496" indent="-344424">
              <a:lnSpc>
                <a:spcPts val="2160"/>
              </a:lnSpc>
              <a:spcBef>
                <a:spcPts val="488"/>
              </a:spcBef>
              <a:tabLst>
                <a:tab pos="18034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It </a:t>
            </a:r>
            <a:r>
              <a:rPr sz="1800" spc="33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356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qu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36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36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 </a:t>
            </a:r>
            <a:r>
              <a:rPr sz="1800" spc="34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35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36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35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36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 </a:t>
            </a:r>
            <a:r>
              <a:rPr sz="1800" spc="-9" dirty="0" smtClean="0">
                <a:latin typeface="Calibri"/>
                <a:cs typeface="Calibri"/>
              </a:rPr>
              <a:t>un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7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fi</a:t>
            </a:r>
            <a:r>
              <a:rPr sz="1800" spc="-19" dirty="0" smtClean="0">
                <a:latin typeface="Calibri"/>
                <a:cs typeface="Calibri"/>
              </a:rPr>
              <a:t>ca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47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7" dirty="0" smtClean="0">
                <a:latin typeface="Calibri"/>
                <a:cs typeface="Calibri"/>
              </a:rPr>
              <a:t>Availability</a:t>
            </a:r>
            <a:endParaRPr sz="1800">
              <a:latin typeface="Calibri"/>
              <a:cs typeface="Calibri"/>
            </a:endParaRPr>
          </a:p>
          <a:p>
            <a:pPr marL="1463040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3" dirty="0" smtClean="0">
                <a:latin typeface="Calibri"/>
                <a:cs typeface="Calibri"/>
              </a:rPr>
              <a:t>It is the requirement that data and processes be protected form the</a:t>
            </a:r>
            <a:endParaRPr sz="1800">
              <a:latin typeface="Calibri"/>
              <a:cs typeface="Calibri"/>
            </a:endParaRPr>
          </a:p>
          <a:p>
            <a:pPr marL="1807464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denial of service to authorized users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9" dirty="0" smtClean="0">
                <a:latin typeface="Calibri"/>
                <a:cs typeface="Calibri"/>
              </a:rPr>
              <a:t>Security  test scenarios  should include  negative scenarios such  as misuse and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abuse of the software system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884" y="1296924"/>
            <a:ext cx="8570976" cy="5023104"/>
          </a:xfrm>
          <a:custGeom>
            <a:avLst/>
            <a:gdLst/>
            <a:ahLst/>
            <a:cxnLst/>
            <a:rect l="l" t="t" r="r" b="b"/>
            <a:pathLst>
              <a:path w="8570976" h="5023104">
                <a:moveTo>
                  <a:pt x="0" y="5023104"/>
                </a:moveTo>
                <a:lnTo>
                  <a:pt x="8570976" y="5023104"/>
                </a:lnTo>
                <a:lnTo>
                  <a:pt x="8570976" y="0"/>
                </a:lnTo>
                <a:lnTo>
                  <a:pt x="0" y="0"/>
                </a:lnTo>
                <a:lnTo>
                  <a:pt x="0" y="5023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5023104"/>
          </a:xfrm>
          <a:custGeom>
            <a:avLst/>
            <a:gdLst/>
            <a:ahLst/>
            <a:cxnLst/>
            <a:rect l="l" t="t" r="r" b="b"/>
            <a:pathLst>
              <a:path w="8570976" h="5023104">
                <a:moveTo>
                  <a:pt x="0" y="5023104"/>
                </a:moveTo>
                <a:lnTo>
                  <a:pt x="8570976" y="5023104"/>
                </a:lnTo>
                <a:lnTo>
                  <a:pt x="8570976" y="0"/>
                </a:lnTo>
                <a:lnTo>
                  <a:pt x="0" y="0"/>
                </a:lnTo>
                <a:lnTo>
                  <a:pt x="0" y="50231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5023104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Security Test: Useful types of security tests includes the following: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Verify that only authorized accesses to the system are permitted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3" dirty="0" smtClean="0">
                <a:latin typeface="Calibri"/>
                <a:cs typeface="Calibri"/>
              </a:rPr>
              <a:t>Verify the correctness of both encryption and decryption algorithms for systems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5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where data/messages are encoded.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7" dirty="0" smtClean="0">
                <a:latin typeface="Calibri"/>
                <a:cs typeface="Calibri"/>
              </a:rPr>
              <a:t>Verify that illegal reading of files, to which the perpetrator is not authorized, is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not allowed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Ensure that virus checkers prevent or curtail entry of viruses into the system</a:t>
            </a:r>
            <a:endParaRPr sz="1800">
              <a:latin typeface="Calibri"/>
              <a:cs typeface="Calibri"/>
            </a:endParaRPr>
          </a:p>
          <a:p>
            <a:pPr marL="892759" marR="47169" indent="-344423" algn="just">
              <a:lnSpc>
                <a:spcPts val="2160"/>
              </a:lnSpc>
              <a:spcBef>
                <a:spcPts val="488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36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241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56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24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31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av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6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5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aut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14" dirty="0" smtClean="0">
                <a:latin typeface="Calibri"/>
                <a:cs typeface="Calibri"/>
              </a:rPr>
              <a:t>z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4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36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3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266" dirty="0" smtClean="0">
                <a:latin typeface="Calibri"/>
                <a:cs typeface="Calibri"/>
              </a:rPr>
              <a:t> 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-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41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k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4" dirty="0" smtClean="0">
                <a:latin typeface="Calibri"/>
                <a:cs typeface="Calibri"/>
              </a:rPr>
              <a:t>cc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892759" marR="49691" indent="-344423" algn="just">
              <a:lnSpc>
                <a:spcPts val="2160"/>
              </a:lnSpc>
              <a:spcBef>
                <a:spcPts val="434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10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ry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“</a:t>
            </a:r>
            <a:r>
              <a:rPr sz="1800" spc="-4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50" dirty="0" smtClean="0">
                <a:latin typeface="Calibri"/>
                <a:cs typeface="Calibri"/>
              </a:rPr>
              <a:t>k</a:t>
            </a:r>
            <a:r>
              <a:rPr sz="1800" spc="-4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oo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”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s</a:t>
            </a:r>
            <a:r>
              <a:rPr sz="1800" spc="-1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ft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ft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9" dirty="0" smtClean="0">
                <a:latin typeface="Calibri"/>
                <a:cs typeface="Calibri"/>
              </a:rPr>
              <a:t>de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41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1" dirty="0" smtClean="0">
                <a:latin typeface="Calibri"/>
                <a:cs typeface="Calibri"/>
              </a:rPr>
              <a:t>Feature Tests</a:t>
            </a:r>
            <a:endParaRPr sz="1800">
              <a:latin typeface="Calibri"/>
              <a:cs typeface="Calibri"/>
            </a:endParaRPr>
          </a:p>
          <a:p>
            <a:pPr marL="892759" marR="49559" indent="-344423" algn="just">
              <a:lnSpc>
                <a:spcPct val="94387"/>
              </a:lnSpc>
              <a:spcBef>
                <a:spcPts val="130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he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are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y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dd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un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3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-1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 are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fi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0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qu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30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fic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30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bu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14" dirty="0" smtClean="0">
                <a:latin typeface="Calibri"/>
                <a:cs typeface="Calibri"/>
              </a:rPr>
              <a:t>u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-15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 </a:t>
            </a:r>
            <a:r>
              <a:rPr sz="1800" spc="-19" dirty="0" smtClean="0">
                <a:latin typeface="Calibri"/>
                <a:cs typeface="Calibri"/>
              </a:rPr>
              <a:t>ca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g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ie</a:t>
            </a:r>
            <a:r>
              <a:rPr sz="1800" spc="0" dirty="0" smtClean="0">
                <a:latin typeface="Calibri"/>
                <a:cs typeface="Calibri"/>
              </a:rPr>
              <a:t>s.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x</a:t>
            </a:r>
            <a:r>
              <a:rPr sz="1800" spc="0" dirty="0" smtClean="0">
                <a:latin typeface="Calibri"/>
                <a:cs typeface="Calibri"/>
              </a:rPr>
              <a:t>am</a:t>
            </a:r>
            <a:r>
              <a:rPr sz="1800" spc="-4" dirty="0" smtClean="0">
                <a:latin typeface="Calibri"/>
                <a:cs typeface="Calibri"/>
              </a:rPr>
              <a:t>pl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:</a:t>
            </a:r>
            <a:r>
              <a:rPr sz="1800" spc="5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25" dirty="0" smtClean="0">
                <a:latin typeface="Calibri"/>
                <a:cs typeface="Calibri"/>
              </a:rPr>
              <a:t>at</a:t>
            </a:r>
            <a:r>
              <a:rPr sz="1800" spc="0" dirty="0" smtClean="0">
                <a:latin typeface="Calibri"/>
                <a:cs typeface="Calibri"/>
              </a:rPr>
              <a:t>a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ss</a:t>
            </a:r>
            <a:r>
              <a:rPr sz="1800" spc="0" dirty="0" smtClean="0">
                <a:latin typeface="Calibri"/>
                <a:cs typeface="Calibri"/>
              </a:rPr>
              <a:t>-f</a:t>
            </a:r>
            <a:r>
              <a:rPr sz="1800" spc="-4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ty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913376"/>
          </a:xfrm>
          <a:custGeom>
            <a:avLst/>
            <a:gdLst/>
            <a:ahLst/>
            <a:cxnLst/>
            <a:rect l="l" t="t" r="r" b="b"/>
            <a:pathLst>
              <a:path w="8570976" h="4913376">
                <a:moveTo>
                  <a:pt x="0" y="4913376"/>
                </a:moveTo>
                <a:lnTo>
                  <a:pt x="8570976" y="4913376"/>
                </a:lnTo>
                <a:lnTo>
                  <a:pt x="8570976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3104" y="2590800"/>
            <a:ext cx="6059424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95059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Robustness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6790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913376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6" dirty="0" smtClean="0">
                <a:latin typeface="Calibri"/>
                <a:cs typeface="Calibri"/>
              </a:rPr>
              <a:t>Robustness means how much sensitive a system is to erroneous input and changes its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6" dirty="0" smtClean="0">
                <a:latin typeface="Calibri"/>
                <a:cs typeface="Calibri"/>
              </a:rPr>
              <a:t>operational environment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Tests in this category are designed to verify how gracefully the system behaves in error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5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situations and in a changed operational environment.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026407"/>
          </a:xfrm>
          <a:custGeom>
            <a:avLst/>
            <a:gdLst/>
            <a:ahLst/>
            <a:cxnLst/>
            <a:rect l="l" t="t" r="r" b="b"/>
            <a:pathLst>
              <a:path w="8570976" h="4026407">
                <a:moveTo>
                  <a:pt x="0" y="4026407"/>
                </a:moveTo>
                <a:lnTo>
                  <a:pt x="8570976" y="4026407"/>
                </a:lnTo>
                <a:lnTo>
                  <a:pt x="8570976" y="0"/>
                </a:lnTo>
                <a:lnTo>
                  <a:pt x="0" y="0"/>
                </a:lnTo>
                <a:lnTo>
                  <a:pt x="0" y="402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95059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Robustness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6790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026407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Boundary value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7" dirty="0" smtClean="0">
                <a:latin typeface="Calibri"/>
                <a:cs typeface="Calibri"/>
              </a:rPr>
              <a:t>Boundary value tests are designed to cover boundary conditions, special values,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9" dirty="0" smtClean="0">
                <a:latin typeface="Calibri"/>
                <a:cs typeface="Calibri"/>
              </a:rPr>
              <a:t>and system defaults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8" dirty="0" smtClean="0">
                <a:latin typeface="Calibri"/>
                <a:cs typeface="Calibri"/>
              </a:rPr>
              <a:t>The tests include providing invalid input data to the system and observing how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the system reacts to the invalid input.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6" dirty="0" smtClean="0">
                <a:latin typeface="Calibri"/>
                <a:cs typeface="Calibri"/>
              </a:rPr>
              <a:t>Power cycling</a:t>
            </a:r>
            <a:endParaRPr sz="1800">
              <a:latin typeface="Calibri"/>
              <a:cs typeface="Calibri"/>
            </a:endParaRPr>
          </a:p>
          <a:p>
            <a:pPr marL="892759" marR="46735" indent="-344423" algn="just">
              <a:lnSpc>
                <a:spcPct val="94291"/>
              </a:lnSpc>
              <a:spcBef>
                <a:spcPts val="130"/>
              </a:spcBef>
              <a:tabLst>
                <a:tab pos="8890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39" dirty="0" smtClean="0">
                <a:latin typeface="Calibri"/>
                <a:cs typeface="Calibri"/>
              </a:rPr>
              <a:t>P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4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59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c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69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en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9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t,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re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9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po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gli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 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ym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36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vi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t,</a:t>
            </a:r>
            <a:r>
              <a:rPr sz="1800" spc="21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6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-29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36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an</a:t>
            </a:r>
            <a:r>
              <a:rPr sz="1800" spc="26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3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gli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2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41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in 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rmal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af</a:t>
            </a:r>
            <a:r>
              <a:rPr sz="1800" spc="-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On-line insertion and removal</a:t>
            </a:r>
            <a:endParaRPr sz="1800">
              <a:latin typeface="Calibri"/>
              <a:cs typeface="Calibri"/>
            </a:endParaRPr>
          </a:p>
          <a:p>
            <a:pPr marL="892759" marR="48959" indent="-344423" algn="just">
              <a:lnSpc>
                <a:spcPct val="94291"/>
              </a:lnSpc>
              <a:spcBef>
                <a:spcPts val="130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-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2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ti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311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316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(</a:t>
            </a:r>
            <a:r>
              <a:rPr sz="1800" spc="4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r>
              <a:rPr sz="1800" spc="32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30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30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321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1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31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4" dirty="0" smtClean="0">
                <a:latin typeface="Calibri"/>
                <a:cs typeface="Calibri"/>
              </a:rPr>
              <a:t>-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nse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40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5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al 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  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du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es</a:t>
            </a:r>
            <a:r>
              <a:rPr sz="1800" spc="0" dirty="0" smtClean="0">
                <a:latin typeface="Calibri"/>
                <a:cs typeface="Calibri"/>
              </a:rPr>
              <a:t>, 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25" dirty="0" smtClean="0">
                <a:latin typeface="Calibri"/>
                <a:cs typeface="Calibri"/>
              </a:rPr>
              <a:t>c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du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th 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he</a:t>
            </a:r>
            <a:r>
              <a:rPr sz="1800" spc="-2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vy 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g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4" dirty="0" smtClean="0">
                <a:latin typeface="Calibri"/>
                <a:cs typeface="Calibri"/>
              </a:rPr>
              <a:t>ull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50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nd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14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413504"/>
          </a:xfrm>
          <a:custGeom>
            <a:avLst/>
            <a:gdLst/>
            <a:ahLst/>
            <a:cxnLst/>
            <a:rect l="l" t="t" r="r" b="b"/>
            <a:pathLst>
              <a:path w="8570976" h="4413504">
                <a:moveTo>
                  <a:pt x="0" y="4413504"/>
                </a:moveTo>
                <a:lnTo>
                  <a:pt x="8570976" y="4413504"/>
                </a:lnTo>
                <a:lnTo>
                  <a:pt x="8570976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95059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Robustness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6790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413504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5" dirty="0" smtClean="0">
                <a:latin typeface="Calibri"/>
                <a:cs typeface="Calibri"/>
              </a:rPr>
              <a:t>High Availability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The concept of high availability is also known as fault tolerance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8" dirty="0" smtClean="0">
                <a:latin typeface="Calibri"/>
                <a:cs typeface="Calibri"/>
              </a:rPr>
              <a:t>High  availability  tests  are  designed  to  verify  the  redundancy  of  individual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5"/>
              </a:lnSpc>
              <a:spcBef>
                <a:spcPts val="108"/>
              </a:spcBef>
            </a:pPr>
            <a:r>
              <a:rPr sz="1800" spc="0" dirty="0" smtClean="0">
                <a:latin typeface="Calibri"/>
                <a:cs typeface="Calibri"/>
              </a:rPr>
              <a:t>modules, including the software that controls these modules.</a:t>
            </a:r>
            <a:endParaRPr sz="1800">
              <a:latin typeface="Calibri"/>
              <a:cs typeface="Calibri"/>
            </a:endParaRPr>
          </a:p>
          <a:p>
            <a:pPr marL="892759" marR="47304" indent="-344423" algn="just">
              <a:lnSpc>
                <a:spcPct val="94291"/>
              </a:lnSpc>
              <a:spcBef>
                <a:spcPts val="21"/>
              </a:spcBef>
              <a:tabLst>
                <a:tab pos="8890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g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al 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 </a:t>
            </a:r>
            <a:r>
              <a:rPr sz="1800" spc="20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 </a:t>
            </a:r>
            <a:r>
              <a:rPr sz="1800" spc="20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2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 </a:t>
            </a:r>
            <a:r>
              <a:rPr sz="1800" spc="19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g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29" dirty="0" smtClean="0">
                <a:latin typeface="Calibri"/>
                <a:cs typeface="Calibri"/>
              </a:rPr>
              <a:t>c</a:t>
            </a:r>
            <a:r>
              <a:rPr sz="1800" spc="-3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 </a:t>
            </a:r>
            <a:r>
              <a:rPr sz="1800" spc="19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qu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 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5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 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ft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lu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2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892759" marR="53653" indent="-344423" algn="just">
              <a:lnSpc>
                <a:spcPts val="2160"/>
              </a:lnSpc>
              <a:spcBef>
                <a:spcPts val="498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4" dirty="0" smtClean="0">
                <a:latin typeface="Calibri"/>
                <a:cs typeface="Calibri"/>
              </a:rPr>
              <a:t>H</a:t>
            </a:r>
            <a:r>
              <a:rPr sz="1800" spc="-4" dirty="0" smtClean="0">
                <a:latin typeface="Calibri"/>
                <a:cs typeface="Calibri"/>
              </a:rPr>
              <a:t>ig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av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0" dirty="0" smtClean="0">
                <a:latin typeface="Calibri"/>
                <a:cs typeface="Calibri"/>
              </a:rPr>
              <a:t>ty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9" dirty="0" smtClean="0">
                <a:latin typeface="Calibri"/>
                <a:cs typeface="Calibri"/>
              </a:rPr>
              <a:t>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22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3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x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mi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vice </a:t>
            </a:r>
            <a:r>
              <a:rPr sz="1800" spc="-9" dirty="0" smtClean="0">
                <a:latin typeface="Calibri"/>
                <a:cs typeface="Calibri"/>
              </a:rPr>
              <a:t>up</a:t>
            </a:r>
            <a:r>
              <a:rPr sz="1800" spc="0" dirty="0" smtClean="0">
                <a:latin typeface="Calibri"/>
                <a:cs typeface="Calibri"/>
              </a:rPr>
              <a:t>-t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mi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9" dirty="0" smtClean="0">
                <a:latin typeface="Calibri"/>
                <a:cs typeface="Calibri"/>
              </a:rPr>
              <a:t>ow</a:t>
            </a:r>
            <a:r>
              <a:rPr sz="1800" spc="-2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47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Degraded Node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3" dirty="0" smtClean="0">
                <a:latin typeface="Calibri"/>
                <a:cs typeface="Calibri"/>
              </a:rPr>
              <a:t>Degraded node (also known as failure containment) tests verify the operation of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4" dirty="0" smtClean="0">
                <a:latin typeface="Calibri"/>
                <a:cs typeface="Calibri"/>
              </a:rPr>
              <a:t>a system after a portion of the system becomes non-operational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It is a useful test for all mission-critical applications.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3803904"/>
          </a:xfrm>
          <a:custGeom>
            <a:avLst/>
            <a:gdLst/>
            <a:ahLst/>
            <a:cxnLst/>
            <a:rect l="l" t="t" r="r" b="b"/>
            <a:pathLst>
              <a:path w="8570976" h="3803904">
                <a:moveTo>
                  <a:pt x="0" y="3803904"/>
                </a:moveTo>
                <a:lnTo>
                  <a:pt x="8570976" y="3803904"/>
                </a:lnTo>
                <a:lnTo>
                  <a:pt x="8570976" y="0"/>
                </a:lnTo>
                <a:lnTo>
                  <a:pt x="0" y="0"/>
                </a:lnTo>
                <a:lnTo>
                  <a:pt x="0" y="38039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59543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Interoperability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6014" y="701906"/>
            <a:ext cx="93084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803904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2" dirty="0" smtClean="0">
                <a:latin typeface="Calibri"/>
                <a:cs typeface="Calibri"/>
              </a:rPr>
              <a:t>Tests are designed to verify the ability of the system to inter-operate with third party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2588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7" dirty="0" smtClean="0">
                <a:latin typeface="Calibri"/>
                <a:cs typeface="Calibri"/>
              </a:rPr>
              <a:t>The re-configuration activities during interoperability tests is known as configuration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2" dirty="0" smtClean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2587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Another kind of inter-operability tests is called (backward) compatibility tests</a:t>
            </a:r>
            <a:endParaRPr sz="1800">
              <a:latin typeface="Calibri"/>
              <a:cs typeface="Calibri"/>
            </a:endParaRPr>
          </a:p>
          <a:p>
            <a:pPr marL="892759" marR="53104" indent="-344423">
              <a:lnSpc>
                <a:spcPts val="2160"/>
              </a:lnSpc>
              <a:spcBef>
                <a:spcPts val="488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15" dirty="0" smtClean="0">
                <a:latin typeface="Calibri"/>
                <a:cs typeface="Calibri"/>
              </a:rPr>
              <a:t>Compatibility tests verify that the system works the same way across different platforms, operating systems, data base management systems</a:t>
            </a:r>
            <a:endParaRPr sz="1800">
              <a:latin typeface="Calibri"/>
              <a:cs typeface="Calibri"/>
            </a:endParaRPr>
          </a:p>
          <a:p>
            <a:pPr marL="892759" marR="50969" indent="-344423">
              <a:lnSpc>
                <a:spcPts val="2160"/>
              </a:lnSpc>
              <a:spcBef>
                <a:spcPts val="434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Backward  compatibility  tests  verify  that  the  current  software  build  flawlessly works with older version of platforms.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468368"/>
          </a:xfrm>
          <a:custGeom>
            <a:avLst/>
            <a:gdLst/>
            <a:ahLst/>
            <a:cxnLst/>
            <a:rect l="l" t="t" r="r" b="b"/>
            <a:pathLst>
              <a:path w="8570976" h="4468368">
                <a:moveTo>
                  <a:pt x="0" y="4468368"/>
                </a:moveTo>
                <a:lnTo>
                  <a:pt x="8570976" y="4468368"/>
                </a:lnTo>
                <a:lnTo>
                  <a:pt x="8570976" y="0"/>
                </a:lnTo>
                <a:lnTo>
                  <a:pt x="0" y="0"/>
                </a:lnTo>
                <a:lnTo>
                  <a:pt x="0" y="4468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158904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Performance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7102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468368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3" dirty="0" smtClean="0">
                <a:latin typeface="Calibri"/>
                <a:cs typeface="Calibri"/>
              </a:rPr>
              <a:t>Tests are designed to determine the performance of the actual system compared to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the expected one.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Tests  are  designed  to  verify  response  time,  execution  time,  throughput,  resource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5"/>
              </a:lnSpc>
              <a:spcBef>
                <a:spcPts val="108"/>
              </a:spcBef>
            </a:pPr>
            <a:r>
              <a:rPr sz="1800" spc="-6" dirty="0" smtClean="0">
                <a:latin typeface="Calibri"/>
                <a:cs typeface="Calibri"/>
              </a:rPr>
              <a:t>utilization and traffic rate.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50" dirty="0" smtClean="0">
                <a:latin typeface="Calibri"/>
                <a:cs typeface="Calibri"/>
              </a:rPr>
              <a:t>One needs to be clear about the specific data to be captured in order to evaluate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performance metrics.</a:t>
            </a:r>
            <a:endParaRPr sz="1800">
              <a:latin typeface="Calibri"/>
              <a:cs typeface="Calibri"/>
            </a:endParaRPr>
          </a:p>
          <a:p>
            <a:pPr marL="435559" marR="54982" indent="-344728">
              <a:lnSpc>
                <a:spcPts val="2160"/>
              </a:lnSpc>
              <a:spcBef>
                <a:spcPts val="380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34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311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x</a:t>
            </a:r>
            <a:r>
              <a:rPr sz="1800" spc="0" dirty="0" smtClean="0">
                <a:latin typeface="Calibri"/>
                <a:cs typeface="Calibri"/>
              </a:rPr>
              <a:t>am</a:t>
            </a:r>
            <a:r>
              <a:rPr sz="1800" spc="14" dirty="0" smtClean="0">
                <a:latin typeface="Calibri"/>
                <a:cs typeface="Calibri"/>
              </a:rPr>
              <a:t>p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351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316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j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ve</a:t>
            </a:r>
            <a:r>
              <a:rPr sz="1800" spc="341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32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9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te</a:t>
            </a:r>
            <a:r>
              <a:rPr sz="1800" spc="306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3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25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34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326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1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ee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33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to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41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End-to-end response time (as seen by external user)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5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CPU time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Network connection time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Database access time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Network connection time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Waiting 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2639568"/>
          </a:xfrm>
          <a:custGeom>
            <a:avLst/>
            <a:gdLst/>
            <a:ahLst/>
            <a:cxnLst/>
            <a:rect l="l" t="t" r="r" b="b"/>
            <a:pathLst>
              <a:path w="8570976" h="2639568">
                <a:moveTo>
                  <a:pt x="0" y="2639568"/>
                </a:moveTo>
                <a:lnTo>
                  <a:pt x="8570976" y="2639568"/>
                </a:lnTo>
                <a:lnTo>
                  <a:pt x="8570976" y="0"/>
                </a:lnTo>
                <a:lnTo>
                  <a:pt x="0" y="0"/>
                </a:lnTo>
                <a:lnTo>
                  <a:pt x="0" y="26395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740852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00" b="1" spc="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00" b="1" spc="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00" b="1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</a:t>
            </a:r>
            <a:r>
              <a:rPr sz="3000" b="1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3176" y="701906"/>
            <a:ext cx="93084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2639568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Tests are designed to verify that the system can scale up to its engineering limits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53" dirty="0" smtClean="0">
                <a:latin typeface="Calibri"/>
                <a:cs typeface="Calibri"/>
              </a:rPr>
              <a:t>Scaling tests are conducted to ensure that the system response time remains the</a:t>
            </a:r>
            <a:endParaRPr sz="1800">
              <a:latin typeface="Calibri"/>
              <a:cs typeface="Calibri"/>
            </a:endParaRPr>
          </a:p>
          <a:p>
            <a:pPr marL="405691" marR="1031852" algn="ctr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same, or increases by a small amount, as the number of users are increased.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There are three major causes of these limitations: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8" dirty="0" smtClean="0">
                <a:latin typeface="Calibri"/>
                <a:cs typeface="Calibri"/>
              </a:rPr>
              <a:t>data storage limitations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network bandwidth limitations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speed limit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Extrapolation is often used to predict the limit of scalability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3139440"/>
          </a:xfrm>
          <a:custGeom>
            <a:avLst/>
            <a:gdLst/>
            <a:ahLst/>
            <a:cxnLst/>
            <a:rect l="l" t="t" r="r" b="b"/>
            <a:pathLst>
              <a:path w="8570976" h="3139440">
                <a:moveTo>
                  <a:pt x="0" y="3139440"/>
                </a:moveTo>
                <a:lnTo>
                  <a:pt x="8570976" y="3139440"/>
                </a:lnTo>
                <a:lnTo>
                  <a:pt x="8570976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028194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</a:t>
            </a:r>
            <a:r>
              <a:rPr sz="3000" b="1" spc="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2992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139440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8" dirty="0" smtClean="0">
                <a:latin typeface="Calibri"/>
                <a:cs typeface="Calibri"/>
              </a:rPr>
              <a:t>The goal of stress testing is to evaluate and determine the behavior of a software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component while the offered load is in excess of its designed capacity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The system is deliberately stressed by pushing it to and beyond its specified limits</a:t>
            </a:r>
            <a:endParaRPr sz="1800">
              <a:latin typeface="Calibri"/>
              <a:cs typeface="Calibri"/>
            </a:endParaRPr>
          </a:p>
          <a:p>
            <a:pPr marL="435559" marR="49174" indent="-344728" algn="just">
              <a:lnSpc>
                <a:spcPts val="2160"/>
              </a:lnSpc>
              <a:spcBef>
                <a:spcPts val="488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It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an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50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rm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cc</a:t>
            </a:r>
            <a:r>
              <a:rPr sz="1800" spc="-9" dirty="0" smtClean="0">
                <a:latin typeface="Calibri"/>
                <a:cs typeface="Calibri"/>
              </a:rPr>
              <a:t>ep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4" dirty="0" smtClean="0">
                <a:latin typeface="Calibri"/>
                <a:cs typeface="Calibri"/>
              </a:rPr>
              <a:t>-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un</a:t>
            </a:r>
            <a:r>
              <a:rPr sz="1800" spc="-9" dirty="0" smtClean="0">
                <a:latin typeface="Calibri"/>
                <a:cs typeface="Calibri"/>
              </a:rPr>
              <a:t>de</a:t>
            </a:r>
            <a:r>
              <a:rPr sz="1800" spc="0" dirty="0" smtClean="0">
                <a:latin typeface="Calibri"/>
                <a:cs typeface="Calibri"/>
              </a:rPr>
              <a:t>r an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4" dirty="0" smtClean="0">
                <a:latin typeface="Calibri"/>
                <a:cs typeface="Calibri"/>
              </a:rPr>
              <a:t>x</a:t>
            </a:r>
            <a:r>
              <a:rPr sz="1800" spc="9" dirty="0" smtClean="0">
                <a:latin typeface="Calibri"/>
                <a:cs typeface="Calibri"/>
              </a:rPr>
              <a:t>p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pe</a:t>
            </a:r>
            <a:r>
              <a:rPr sz="1800" spc="0" dirty="0" smtClean="0">
                <a:latin typeface="Calibri"/>
                <a:cs typeface="Calibri"/>
              </a:rPr>
              <a:t>ak</a:t>
            </a:r>
            <a:r>
              <a:rPr sz="1800" spc="35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e</a:t>
            </a:r>
            <a:r>
              <a:rPr sz="1800" spc="-59" dirty="0" smtClean="0">
                <a:latin typeface="Calibri"/>
                <a:cs typeface="Calibri"/>
              </a:rPr>
              <a:t>x</a:t>
            </a:r>
            <a:r>
              <a:rPr sz="1800" spc="25" dirty="0" smtClean="0">
                <a:latin typeface="Calibri"/>
                <a:cs typeface="Calibri"/>
              </a:rPr>
              <a:t>c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9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ry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is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50" dirty="0" smtClean="0">
                <a:latin typeface="Calibri"/>
                <a:cs typeface="Calibri"/>
              </a:rPr>
              <a:t>k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435559" marR="49361" indent="-344728" algn="just">
              <a:lnSpc>
                <a:spcPts val="2160"/>
              </a:lnSpc>
              <a:spcBef>
                <a:spcPts val="430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9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3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ms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ll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41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Memory leak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5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Buffer Allocation and Memory Carving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4913376"/>
          </a:xfrm>
          <a:custGeom>
            <a:avLst/>
            <a:gdLst/>
            <a:ahLst/>
            <a:cxnLst/>
            <a:rect l="l" t="t" r="r" b="b"/>
            <a:pathLst>
              <a:path w="8570976" h="4913376">
                <a:moveTo>
                  <a:pt x="0" y="4913376"/>
                </a:moveTo>
                <a:lnTo>
                  <a:pt x="8570976" y="4913376"/>
                </a:lnTo>
                <a:lnTo>
                  <a:pt x="8570976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1392936"/>
            <a:ext cx="4800600" cy="455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14" y="701906"/>
            <a:ext cx="106495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568" y="701906"/>
            <a:ext cx="395443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960" y="701906"/>
            <a:ext cx="123488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6227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913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3749040"/>
          </a:xfrm>
          <a:custGeom>
            <a:avLst/>
            <a:gdLst/>
            <a:ahLst/>
            <a:cxnLst/>
            <a:rect l="l" t="t" r="r" b="b"/>
            <a:pathLst>
              <a:path w="8570976" h="3749040">
                <a:moveTo>
                  <a:pt x="0" y="3749040"/>
                </a:moveTo>
                <a:lnTo>
                  <a:pt x="8570976" y="3749040"/>
                </a:lnTo>
                <a:lnTo>
                  <a:pt x="8570976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14" y="701906"/>
            <a:ext cx="9159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Load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959" y="701906"/>
            <a:ext cx="685862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256" y="701906"/>
            <a:ext cx="139528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</a:t>
            </a:r>
            <a:r>
              <a:rPr sz="3000" b="1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</a:t>
            </a:r>
            <a:r>
              <a:rPr sz="3000" b="1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066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249" y="6448400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749040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2" dirty="0" smtClean="0">
                <a:latin typeface="Calibri"/>
                <a:cs typeface="Calibri"/>
              </a:rPr>
              <a:t>Tests are designed to ensure that the system remains stable for a long period of time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2" dirty="0" smtClean="0">
                <a:latin typeface="Calibri"/>
                <a:cs typeface="Calibri"/>
              </a:rPr>
              <a:t>under full load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3" dirty="0" smtClean="0">
                <a:latin typeface="Calibri"/>
                <a:cs typeface="Calibri"/>
              </a:rPr>
              <a:t>When a large number of users are introduced and applications that run for months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5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without restarting, a number of problems are likely to occur: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5" dirty="0" smtClean="0">
                <a:latin typeface="Calibri"/>
                <a:cs typeface="Calibri"/>
              </a:rPr>
              <a:t>the system slows down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the system encounters functionality problems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7" dirty="0" smtClean="0">
                <a:latin typeface="Calibri"/>
                <a:cs typeface="Calibri"/>
              </a:rPr>
              <a:t>the system crashes altogether</a:t>
            </a:r>
            <a:endParaRPr sz="1800">
              <a:latin typeface="Calibri"/>
              <a:cs typeface="Calibri"/>
            </a:endParaRPr>
          </a:p>
          <a:p>
            <a:pPr marL="435559" marR="48815" indent="-344728" algn="just">
              <a:lnSpc>
                <a:spcPct val="94387"/>
              </a:lnSpc>
              <a:spcBef>
                <a:spcPts val="130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Lo</a:t>
            </a:r>
            <a:r>
              <a:rPr sz="1800" spc="0" dirty="0" smtClean="0">
                <a:latin typeface="Calibri"/>
                <a:cs typeface="Calibri"/>
              </a:rPr>
              <a:t>ad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ty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typ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1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29" dirty="0" smtClean="0">
                <a:latin typeface="Calibri"/>
                <a:cs typeface="Calibri"/>
              </a:rPr>
              <a:t>n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-59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54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th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vi</a:t>
            </a:r>
            <a:r>
              <a:rPr sz="1800" spc="-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4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p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50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rmance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v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</a:t>
            </a:r>
            <a:r>
              <a:rPr sz="1800" spc="20" dirty="0" smtClean="0">
                <a:latin typeface="Calibri"/>
                <a:cs typeface="Calibri"/>
              </a:rPr>
              <a:t> </a:t>
            </a:r>
            <a:r>
              <a:rPr sz="1800" spc="29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he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40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an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14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pp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rt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p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4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5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0" dirty="0" smtClean="0">
                <a:latin typeface="Calibri"/>
                <a:cs typeface="Calibri"/>
              </a:rPr>
              <a:t>This kind of testing help one to understand the ways the system will work in real-life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6" dirty="0" smtClean="0">
                <a:latin typeface="Calibri"/>
                <a:cs typeface="Calibri"/>
              </a:rPr>
              <a:t>situations.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3471672"/>
          </a:xfrm>
          <a:custGeom>
            <a:avLst/>
            <a:gdLst/>
            <a:ahLst/>
            <a:cxnLst/>
            <a:rect l="l" t="t" r="r" b="b"/>
            <a:pathLst>
              <a:path w="8570976" h="3471672">
                <a:moveTo>
                  <a:pt x="0" y="3471672"/>
                </a:moveTo>
                <a:lnTo>
                  <a:pt x="8570976" y="3471672"/>
                </a:lnTo>
                <a:lnTo>
                  <a:pt x="8570976" y="0"/>
                </a:lnTo>
                <a:lnTo>
                  <a:pt x="0" y="0"/>
                </a:lnTo>
                <a:lnTo>
                  <a:pt x="0" y="34716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73132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00" b="1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</a:t>
            </a:r>
            <a:r>
              <a:rPr sz="3000" b="1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032" y="701906"/>
            <a:ext cx="93084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471672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5" dirty="0" smtClean="0">
                <a:latin typeface="Calibri"/>
                <a:cs typeface="Calibri"/>
              </a:rPr>
              <a:t>Reliability  tests  are  designed  to  measure  the  ability  of  the  system  to  remain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operational for long periods of time.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55" dirty="0" smtClean="0">
                <a:latin typeface="Calibri"/>
                <a:cs typeface="Calibri"/>
              </a:rPr>
              <a:t>The reliability of a system is typically  expressed in terms of mean time to failure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5"/>
              </a:lnSpc>
              <a:spcBef>
                <a:spcPts val="108"/>
              </a:spcBef>
            </a:pPr>
            <a:r>
              <a:rPr sz="1800" spc="5" dirty="0" smtClean="0">
                <a:latin typeface="Calibri"/>
                <a:cs typeface="Calibri"/>
              </a:rPr>
              <a:t>(MTTF)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The average of all the time intervals between successive failures is called the MTTF.</a:t>
            </a:r>
            <a:endParaRPr sz="1800">
              <a:latin typeface="Calibri"/>
              <a:cs typeface="Calibri"/>
            </a:endParaRPr>
          </a:p>
          <a:p>
            <a:pPr marL="435559" marR="52993" indent="-344728">
              <a:lnSpc>
                <a:spcPts val="2160"/>
              </a:lnSpc>
              <a:spcBef>
                <a:spcPts val="488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After a failure is observed, the developers analyze and fix the defects, which consumes some time – let us call this interval the repair time.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47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The average of all the repair times is known as the mean time to repair (MTTR)</a:t>
            </a:r>
            <a:endParaRPr sz="1800">
              <a:latin typeface="Calibri"/>
              <a:cs typeface="Calibri"/>
            </a:endParaRPr>
          </a:p>
          <a:p>
            <a:pPr marL="435559" marR="49097" indent="-344728">
              <a:lnSpc>
                <a:spcPts val="2160"/>
              </a:lnSpc>
              <a:spcBef>
                <a:spcPts val="488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36" dirty="0" smtClean="0">
                <a:latin typeface="Calibri"/>
                <a:cs typeface="Calibri"/>
              </a:rPr>
              <a:t>Now we can calculate a value called mean time between failure (MTBF) as MTBF = MTTF + MTTR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081272"/>
          </a:xfrm>
          <a:custGeom>
            <a:avLst/>
            <a:gdLst/>
            <a:ahLst/>
            <a:cxnLst/>
            <a:rect l="l" t="t" r="r" b="b"/>
            <a:pathLst>
              <a:path w="8570976" h="4081272">
                <a:moveTo>
                  <a:pt x="0" y="4081272"/>
                </a:moveTo>
                <a:lnTo>
                  <a:pt x="8570976" y="4081272"/>
                </a:lnTo>
                <a:lnTo>
                  <a:pt x="8570976" y="0"/>
                </a:lnTo>
                <a:lnTo>
                  <a:pt x="0" y="0"/>
                </a:lnTo>
                <a:lnTo>
                  <a:pt x="0" y="40812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885632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Regression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782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081272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2" dirty="0" smtClean="0">
                <a:latin typeface="Calibri"/>
                <a:cs typeface="Calibri"/>
              </a:rPr>
              <a:t>In this category, new tests are not designed, instead, test cases are selected from the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existing pool and executed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" dirty="0" smtClean="0">
                <a:latin typeface="Calibri"/>
                <a:cs typeface="Calibri"/>
              </a:rPr>
              <a:t>The main idea in regression testing is to verify that no defect has been introduced into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5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the unchanged portion of a system due to changes made elsewhere in the system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During system testing, many defects are revealed and the code is modified to fix those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12" dirty="0" smtClean="0">
                <a:latin typeface="Calibri"/>
                <a:cs typeface="Calibri"/>
              </a:rPr>
              <a:t>defects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One of four different scenarios can occur for each fix: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The reported defect is fixed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The reported defect could not be fixed inspite of making an effort</a:t>
            </a:r>
            <a:endParaRPr sz="1800">
              <a:latin typeface="Calibri"/>
              <a:cs typeface="Calibri"/>
            </a:endParaRPr>
          </a:p>
          <a:p>
            <a:pPr marL="892759" marR="49386" indent="-344423">
              <a:lnSpc>
                <a:spcPts val="2160"/>
              </a:lnSpc>
              <a:spcBef>
                <a:spcPts val="488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19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00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14" dirty="0" smtClean="0">
                <a:latin typeface="Calibri"/>
                <a:cs typeface="Calibri"/>
              </a:rPr>
              <a:t>ee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fi</a:t>
            </a:r>
            <a:r>
              <a:rPr sz="1800" spc="-34" dirty="0" smtClean="0">
                <a:latin typeface="Calibri"/>
                <a:cs typeface="Calibri"/>
              </a:rPr>
              <a:t>x</a:t>
            </a:r>
            <a:r>
              <a:rPr sz="1800" spc="-9" dirty="0" smtClean="0">
                <a:latin typeface="Calibri"/>
                <a:cs typeface="Calibri"/>
              </a:rPr>
              <a:t>ed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0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b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se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109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rk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1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as </a:t>
            </a:r>
            <a:r>
              <a:rPr sz="1800" spc="-9" dirty="0" smtClean="0">
                <a:latin typeface="Calibri"/>
                <a:cs typeface="Calibri"/>
              </a:rPr>
              <a:t>bee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41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8" dirty="0" smtClean="0">
                <a:latin typeface="Calibri"/>
                <a:cs typeface="Calibri"/>
              </a:rPr>
              <a:t>The reported defect could not be fixed inspite of an effort, and something that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used to work before has been failing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1975103"/>
          </a:xfrm>
          <a:custGeom>
            <a:avLst/>
            <a:gdLst/>
            <a:ahLst/>
            <a:cxnLst/>
            <a:rect l="l" t="t" r="r" b="b"/>
            <a:pathLst>
              <a:path w="8570976" h="1975103">
                <a:moveTo>
                  <a:pt x="0" y="1975103"/>
                </a:moveTo>
                <a:lnTo>
                  <a:pt x="8570976" y="1975103"/>
                </a:lnTo>
                <a:lnTo>
                  <a:pt x="8570976" y="0"/>
                </a:lnTo>
                <a:lnTo>
                  <a:pt x="0" y="0"/>
                </a:lnTo>
                <a:lnTo>
                  <a:pt x="0" y="19751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885632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Regression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782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1975103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6" dirty="0" smtClean="0">
                <a:latin typeface="Calibri"/>
                <a:cs typeface="Calibri"/>
              </a:rPr>
              <a:t>One possibility is to re-execute every test case from version n − 1 to version n before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3" dirty="0" smtClean="0">
                <a:latin typeface="Calibri"/>
                <a:cs typeface="Calibri"/>
              </a:rPr>
              <a:t>testing anything new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5" dirty="0" smtClean="0">
                <a:latin typeface="Calibri"/>
                <a:cs typeface="Calibri"/>
              </a:rPr>
              <a:t>A full test of a system may be prohibitively expensive.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5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A subset of the test cases is carefully selected from the existing test suite to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maximize the likelihood of uncovering new defects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reduce the cost of testing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3803904"/>
          </a:xfrm>
          <a:custGeom>
            <a:avLst/>
            <a:gdLst/>
            <a:ahLst/>
            <a:cxnLst/>
            <a:rect l="l" t="t" r="r" b="b"/>
            <a:pathLst>
              <a:path w="8570976" h="3803904">
                <a:moveTo>
                  <a:pt x="0" y="3803904"/>
                </a:moveTo>
                <a:lnTo>
                  <a:pt x="8570976" y="3803904"/>
                </a:lnTo>
                <a:lnTo>
                  <a:pt x="8570976" y="0"/>
                </a:lnTo>
                <a:lnTo>
                  <a:pt x="0" y="0"/>
                </a:lnTo>
                <a:lnTo>
                  <a:pt x="0" y="38039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618483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Documentation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7350" y="701906"/>
            <a:ext cx="93084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803904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0" dirty="0" smtClean="0">
                <a:latin typeface="Calibri"/>
                <a:cs typeface="Calibri"/>
              </a:rPr>
              <a:t>Documentation testing means verifying the technical accuracy and readability of the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0" dirty="0" smtClean="0">
                <a:latin typeface="Calibri"/>
                <a:cs typeface="Calibri"/>
              </a:rPr>
              <a:t>user manuals, tutorials and the on-line help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2588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Documentation testing is performed at three levels: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7" dirty="0" smtClean="0">
                <a:latin typeface="Calibri"/>
                <a:cs typeface="Calibri"/>
              </a:rPr>
              <a:t>Read test: In this test a documentation is reviewed for clarity, organization, flow,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and accuracy without executing the documented instructions on the system</a:t>
            </a:r>
            <a:endParaRPr sz="1800">
              <a:latin typeface="Calibri"/>
              <a:cs typeface="Calibri"/>
            </a:endParaRPr>
          </a:p>
          <a:p>
            <a:pPr marL="892759" marR="49691" indent="-344423">
              <a:lnSpc>
                <a:spcPts val="2160"/>
              </a:lnSpc>
              <a:spcBef>
                <a:spcPts val="2974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1" dirty="0" smtClean="0">
                <a:latin typeface="Calibri"/>
                <a:cs typeface="Calibri"/>
              </a:rPr>
              <a:t>Hands-on test: Exercise the on-line help and verify the error messages to evaluate their accuracy and usefulness.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2639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8" dirty="0" smtClean="0">
                <a:latin typeface="Calibri"/>
                <a:cs typeface="Calibri"/>
              </a:rPr>
              <a:t>Functional test: Follow the instructions embodied in the documentation to verify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4" dirty="0" smtClean="0">
                <a:latin typeface="Calibri"/>
                <a:cs typeface="Calibri"/>
              </a:rPr>
              <a:t>that the system works as it has been documented.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3858768"/>
          </a:xfrm>
          <a:custGeom>
            <a:avLst/>
            <a:gdLst/>
            <a:ahLst/>
            <a:cxnLst/>
            <a:rect l="l" t="t" r="r" b="b"/>
            <a:pathLst>
              <a:path w="8570976" h="3858768">
                <a:moveTo>
                  <a:pt x="0" y="3858768"/>
                </a:moveTo>
                <a:lnTo>
                  <a:pt x="8570976" y="3858768"/>
                </a:lnTo>
                <a:lnTo>
                  <a:pt x="8570976" y="0"/>
                </a:lnTo>
                <a:lnTo>
                  <a:pt x="0" y="0"/>
                </a:lnTo>
                <a:lnTo>
                  <a:pt x="0" y="38587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868582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ul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</a:t>
            </a:r>
            <a:r>
              <a:rPr sz="3000" b="1" spc="1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494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3858768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" dirty="0" smtClean="0">
                <a:latin typeface="Calibri"/>
                <a:cs typeface="Calibri"/>
              </a:rPr>
              <a:t>In this category, the final system is shipped to the regulatory bodies in those countries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ts val="2160"/>
              </a:lnSpc>
              <a:spcBef>
                <a:spcPts val="108"/>
              </a:spcBef>
            </a:pPr>
            <a:r>
              <a:rPr sz="1800" spc="-2" dirty="0" smtClean="0">
                <a:latin typeface="Calibri"/>
                <a:cs typeface="Calibri"/>
              </a:rPr>
              <a:t>where the product is expected to be marketed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2588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The idea is to obtain compliance marks on the product from various countries</a:t>
            </a:r>
            <a:endParaRPr sz="1800">
              <a:latin typeface="Calibri"/>
              <a:cs typeface="Calibri"/>
            </a:endParaRPr>
          </a:p>
          <a:p>
            <a:pPr marL="435559" marR="51712" indent="-344728">
              <a:lnSpc>
                <a:spcPts val="2160"/>
              </a:lnSpc>
              <a:spcBef>
                <a:spcPts val="3082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Most of these regulatory bodies issue safety and EMC (electromagnetic compatibility)/ EMI (electromagnetic interference) compliance certificates (emission and immunity)</a:t>
            </a:r>
            <a:endParaRPr sz="1800">
              <a:latin typeface="Calibri"/>
              <a:cs typeface="Calibri"/>
            </a:endParaRPr>
          </a:p>
          <a:p>
            <a:pPr marL="435559" marR="52169" indent="-344728">
              <a:lnSpc>
                <a:spcPts val="2160"/>
              </a:lnSpc>
              <a:spcBef>
                <a:spcPts val="3026"/>
              </a:spcBef>
              <a:tabLst>
                <a:tab pos="4318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2" dirty="0" smtClean="0">
                <a:latin typeface="Calibri"/>
                <a:cs typeface="Calibri"/>
              </a:rPr>
              <a:t>The  regulatory  agencies  are  interested  in  identifying  flaws  in  software  that  have potential safety consequences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2638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The safety requirements are primarily based on their own published standards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14884" y="1296924"/>
            <a:ext cx="8570976" cy="541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81355">
              <a:lnSpc>
                <a:spcPts val="1541"/>
              </a:lnSpc>
              <a:spcBef>
                <a:spcPts val="40000"/>
              </a:spcBef>
            </a:pPr>
            <a:r>
              <a:rPr sz="1200" spc="9" dirty="0" smtClean="0">
                <a:latin typeface="Cambria"/>
                <a:cs typeface="Cambria"/>
              </a:rPr>
              <a:t>6</a:t>
            </a:r>
            <a:r>
              <a:rPr sz="1200" spc="14" dirty="0" smtClean="0">
                <a:latin typeface="Cambria"/>
                <a:cs typeface="Cambria"/>
              </a:rPr>
              <a:t>/</a:t>
            </a:r>
            <a:r>
              <a:rPr sz="1200" spc="9" dirty="0" smtClean="0">
                <a:latin typeface="Cambria"/>
                <a:cs typeface="Cambria"/>
              </a:rPr>
              <a:t>11</a:t>
            </a:r>
            <a:r>
              <a:rPr sz="1200" spc="14" dirty="0" smtClean="0">
                <a:latin typeface="Cambria"/>
                <a:cs typeface="Cambria"/>
              </a:rPr>
              <a:t>/</a:t>
            </a:r>
            <a:r>
              <a:rPr sz="1200" spc="9" dirty="0" smtClean="0">
                <a:latin typeface="Cambria"/>
                <a:cs typeface="Cambria"/>
              </a:rPr>
              <a:t>201</a:t>
            </a:r>
            <a:r>
              <a:rPr sz="1200" spc="0" dirty="0" smtClean="0">
                <a:latin typeface="Cambria"/>
                <a:cs typeface="Cambria"/>
              </a:rPr>
              <a:t>7                                                      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So</a:t>
            </a:r>
            <a:r>
              <a:rPr sz="1400" spc="9" dirty="0" smtClean="0">
                <a:latin typeface="Cambria"/>
                <a:cs typeface="Cambria"/>
              </a:rPr>
              <a:t>ft</a:t>
            </a:r>
            <a:r>
              <a:rPr sz="1400" spc="-19" dirty="0" smtClean="0">
                <a:latin typeface="Cambria"/>
                <a:cs typeface="Cambria"/>
              </a:rPr>
              <a:t>w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-25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33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D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si</a:t>
            </a:r>
            <a:r>
              <a:rPr sz="1400" spc="4" dirty="0" smtClean="0">
                <a:latin typeface="Cambria"/>
                <a:cs typeface="Cambria"/>
              </a:rPr>
              <a:t>g</a:t>
            </a:r>
            <a:r>
              <a:rPr sz="1400" spc="-9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,</a:t>
            </a:r>
            <a:r>
              <a:rPr sz="1400" spc="11" dirty="0" smtClean="0">
                <a:latin typeface="Cambria"/>
                <a:cs typeface="Cambria"/>
              </a:rPr>
              <a:t> </a:t>
            </a:r>
            <a:r>
              <a:rPr sz="1400" spc="-94" dirty="0" smtClean="0">
                <a:latin typeface="Cambria"/>
                <a:cs typeface="Cambria"/>
              </a:rPr>
              <a:t>V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ri</a:t>
            </a:r>
            <a:r>
              <a:rPr sz="1400" spc="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ion</a:t>
            </a:r>
            <a:r>
              <a:rPr sz="1400" spc="-24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-9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-2" dirty="0" smtClean="0">
                <a:latin typeface="Cambria"/>
                <a:cs typeface="Cambria"/>
              </a:rPr>
              <a:t> </a:t>
            </a:r>
            <a:r>
              <a:rPr sz="1400" spc="-69" dirty="0" smtClean="0">
                <a:latin typeface="Cambria"/>
                <a:cs typeface="Cambria"/>
              </a:rPr>
              <a:t>V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-4" dirty="0" smtClean="0">
                <a:latin typeface="Cambria"/>
                <a:cs typeface="Cambria"/>
              </a:rPr>
              <a:t>da</a:t>
            </a:r>
            <a:r>
              <a:rPr sz="1400" spc="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ion                                                      </a:t>
            </a:r>
            <a:r>
              <a:rPr sz="1400" spc="296" dirty="0" smtClean="0">
                <a:latin typeface="Cambria"/>
                <a:cs typeface="Cambria"/>
              </a:rPr>
              <a:t> </a:t>
            </a:r>
            <a:r>
              <a:rPr sz="1200" spc="4" dirty="0" smtClean="0">
                <a:latin typeface="Cambria"/>
                <a:cs typeface="Cambria"/>
              </a:rPr>
              <a:t>26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884" y="1296924"/>
            <a:ext cx="8570976" cy="5410200"/>
          </a:xfrm>
          <a:custGeom>
            <a:avLst/>
            <a:gdLst/>
            <a:ahLst/>
            <a:cxnLst/>
            <a:rect l="l" t="t" r="r" b="b"/>
            <a:pathLst>
              <a:path w="8570976" h="5410200">
                <a:moveTo>
                  <a:pt x="0" y="5410200"/>
                </a:moveTo>
                <a:lnTo>
                  <a:pt x="8570976" y="5410200"/>
                </a:lnTo>
                <a:lnTo>
                  <a:pt x="8570976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1296924"/>
            <a:ext cx="8570976" cy="5410200"/>
          </a:xfrm>
          <a:custGeom>
            <a:avLst/>
            <a:gdLst/>
            <a:ahLst/>
            <a:cxnLst/>
            <a:rect l="l" t="t" r="r" b="b"/>
            <a:pathLst>
              <a:path w="8570976" h="5410200">
                <a:moveTo>
                  <a:pt x="0" y="5410200"/>
                </a:moveTo>
                <a:lnTo>
                  <a:pt x="8570976" y="5410200"/>
                </a:lnTo>
                <a:lnTo>
                  <a:pt x="8570976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014" y="701906"/>
            <a:ext cx="253498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Software Safety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5410200"/>
          </a:xfrm>
          <a:prstGeom prst="rect">
            <a:avLst/>
          </a:prstGeom>
        </p:spPr>
        <p:txBody>
          <a:bodyPr wrap="square" lIns="0" tIns="2765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435559" marR="46224" indent="-344728">
              <a:lnSpc>
                <a:spcPts val="2472"/>
              </a:lnSpc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54" dirty="0" smtClean="0">
                <a:latin typeface="Calibri"/>
                <a:cs typeface="Calibri"/>
              </a:rPr>
              <a:t>A hazard is a state of a system or a physical situation which when combined with </a:t>
            </a:r>
            <a:endParaRPr sz="1800">
              <a:latin typeface="Calibri"/>
              <a:cs typeface="Calibri"/>
            </a:endParaRPr>
          </a:p>
          <a:p>
            <a:pPr marL="435559" marR="46224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-1" dirty="0" smtClean="0">
                <a:latin typeface="Calibri"/>
                <a:cs typeface="Calibri"/>
              </a:rPr>
              <a:t>certain environmental conditions, could lead to an accident or mishap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" dirty="0" smtClean="0">
                <a:latin typeface="Calibri"/>
                <a:cs typeface="Calibri"/>
              </a:rPr>
              <a:t>An accident or mishap is an unintended event or series of events that results in death,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5" dirty="0" smtClean="0">
                <a:latin typeface="Calibri"/>
                <a:cs typeface="Calibri"/>
              </a:rPr>
              <a:t>injury, illness, damage or loss of property, or harm to the environment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3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Software safety is defined in terms of hazards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3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A software in isolation cannot do physical damage. However, a software in the context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2" dirty="0" smtClean="0">
                <a:latin typeface="Calibri"/>
                <a:cs typeface="Calibri"/>
              </a:rPr>
              <a:t>of a system and an embedding environment could be vulnerable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4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6" dirty="0" smtClean="0"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  <a:p>
            <a:pPr marL="892759" marR="52625" indent="-344423">
              <a:lnSpc>
                <a:spcPts val="2472"/>
              </a:lnSpc>
              <a:spcBef>
                <a:spcPts val="1183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A software module in a database application is not hazardous by itself, but when </a:t>
            </a:r>
            <a:endParaRPr sz="1800">
              <a:latin typeface="Calibri"/>
              <a:cs typeface="Calibri"/>
            </a:endParaRPr>
          </a:p>
          <a:p>
            <a:pPr marL="892759" marR="52625">
              <a:lnSpc>
                <a:spcPts val="2197"/>
              </a:lnSpc>
              <a:spcBef>
                <a:spcPts val="1038"/>
              </a:spcBef>
              <a:tabLst>
                <a:tab pos="889000" algn="l"/>
              </a:tabLst>
            </a:pPr>
            <a:r>
              <a:rPr sz="1800" spc="-2" dirty="0" smtClean="0">
                <a:latin typeface="Calibri"/>
                <a:cs typeface="Calibri"/>
              </a:rPr>
              <a:t>it is embedded in a missile navigation system, it could be hazardous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177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23" dirty="0" smtClean="0">
                <a:latin typeface="Calibri"/>
                <a:cs typeface="Calibri"/>
              </a:rPr>
              <a:t>If a missile takes a U-turn because of a software error in the navigation system,</a:t>
            </a:r>
            <a:endParaRPr sz="1800">
              <a:latin typeface="Calibri"/>
              <a:cs typeface="Calibri"/>
            </a:endParaRPr>
          </a:p>
          <a:p>
            <a:pPr marL="862914" marR="787551" algn="ctr">
              <a:lnSpc>
                <a:spcPct val="101725"/>
              </a:lnSpc>
              <a:spcBef>
                <a:spcPts val="1045"/>
              </a:spcBef>
            </a:pPr>
            <a:r>
              <a:rPr sz="1800" spc="0" dirty="0" smtClean="0">
                <a:latin typeface="Calibri"/>
                <a:cs typeface="Calibri"/>
              </a:rPr>
              <a:t>and destroys the submarine that launched it, then it is not a safe software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2529840"/>
          </a:xfrm>
          <a:custGeom>
            <a:avLst/>
            <a:gdLst/>
            <a:ahLst/>
            <a:cxnLst/>
            <a:rect l="l" t="t" r="r" b="b"/>
            <a:pathLst>
              <a:path w="8570976" h="2529840">
                <a:moveTo>
                  <a:pt x="0" y="2529840"/>
                </a:moveTo>
                <a:lnTo>
                  <a:pt x="8570976" y="2529840"/>
                </a:lnTo>
                <a:lnTo>
                  <a:pt x="8570976" y="0"/>
                </a:lnTo>
                <a:lnTo>
                  <a:pt x="0" y="0"/>
                </a:lnTo>
                <a:lnTo>
                  <a:pt x="0" y="25298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1054576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000" b="1" spc="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376" y="701906"/>
            <a:ext cx="174142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Assurance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1220" y="6523965"/>
            <a:ext cx="218859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spc="4" dirty="0" smtClean="0">
                <a:latin typeface="Cambria"/>
                <a:cs typeface="Cambria"/>
              </a:rPr>
              <a:t>27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2529840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There are two basic tasks performed by a safety assurance engineering team: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2695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6" dirty="0" smtClean="0">
                <a:latin typeface="Calibri"/>
                <a:cs typeface="Calibri"/>
              </a:rPr>
              <a:t>Provide methods  for  identifying,  tracking,  evaluating,  and  eliminating hazards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5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associated with a system</a:t>
            </a:r>
            <a:endParaRPr sz="1800">
              <a:latin typeface="Calibri"/>
              <a:cs typeface="Calibri"/>
            </a:endParaRPr>
          </a:p>
          <a:p>
            <a:pPr marL="892759" marR="50036" indent="-344423" algn="just">
              <a:lnSpc>
                <a:spcPct val="94291"/>
              </a:lnSpc>
              <a:spcBef>
                <a:spcPts val="2619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ty</a:t>
            </a:r>
            <a:r>
              <a:rPr sz="1800" spc="16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6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25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9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179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89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64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8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at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6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8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6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el</a:t>
            </a:r>
            <a:r>
              <a:rPr sz="1800" spc="0" dirty="0" smtClean="0">
                <a:latin typeface="Calibri"/>
                <a:cs typeface="Calibri"/>
              </a:rPr>
              <a:t>y 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ve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ma</a:t>
            </a:r>
            <a:r>
              <a:rPr sz="1800" spc="-4" dirty="0" smtClean="0">
                <a:latin typeface="Calibri"/>
                <a:cs typeface="Calibri"/>
              </a:rPr>
              <a:t>n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25" dirty="0" smtClean="0">
                <a:latin typeface="Calibri"/>
                <a:cs typeface="Calibri"/>
              </a:rPr>
              <a:t>/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is </a:t>
            </a:r>
            <a:r>
              <a:rPr sz="1800" spc="0" dirty="0" smtClean="0">
                <a:latin typeface="Calibri"/>
                <a:cs typeface="Calibri"/>
              </a:rPr>
              <a:t>mi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mi</a:t>
            </a:r>
            <a:r>
              <a:rPr sz="1800" spc="-39" dirty="0" smtClean="0">
                <a:latin typeface="Calibri"/>
                <a:cs typeface="Calibri"/>
              </a:rPr>
              <a:t>z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52774" y="604647"/>
            <a:ext cx="1923281" cy="583184"/>
          </a:xfrm>
          <a:prstGeom prst="rect">
            <a:avLst/>
          </a:prstGeom>
        </p:spPr>
        <p:txBody>
          <a:bodyPr wrap="square" lIns="0" tIns="29051" rIns="0" bIns="0" rtlCol="0">
            <a:noAutofit/>
          </a:bodyPr>
          <a:lstStyle/>
          <a:p>
            <a:pPr marL="12700">
              <a:lnSpc>
                <a:spcPts val="4575"/>
              </a:lnSpc>
            </a:pPr>
            <a:r>
              <a:rPr sz="4400" spc="-11" dirty="0" smtClean="0">
                <a:solidFill>
                  <a:srgbClr val="C00000"/>
                </a:solidFill>
                <a:latin typeface="Calibri"/>
                <a:cs typeface="Calibri"/>
              </a:rPr>
              <a:t>Reading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318" y="1749933"/>
            <a:ext cx="1185029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3" dirty="0" smtClean="0">
                <a:solidFill>
                  <a:srgbClr val="77923B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8980" y="1749933"/>
            <a:ext cx="4774266" cy="769492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8" dirty="0" smtClean="0">
                <a:solidFill>
                  <a:srgbClr val="77923B"/>
                </a:solidFill>
                <a:latin typeface="Calibri"/>
                <a:cs typeface="Calibri"/>
              </a:rPr>
              <a:t>Testing and Quality Assurance: Theory</a:t>
            </a:r>
            <a:endParaRPr sz="2400">
              <a:latin typeface="Calibri"/>
              <a:cs typeface="Calibri"/>
            </a:endParaRPr>
          </a:p>
          <a:p>
            <a:pPr marL="1639061" marR="45720">
              <a:lnSpc>
                <a:spcPct val="101725"/>
              </a:lnSpc>
              <a:spcBef>
                <a:spcPts val="402"/>
              </a:spcBef>
            </a:pPr>
            <a:r>
              <a:rPr sz="2400" spc="-1" dirty="0" smtClean="0">
                <a:solidFill>
                  <a:srgbClr val="77923B"/>
                </a:solidFill>
                <a:latin typeface="Calibri"/>
                <a:cs typeface="Calibri"/>
              </a:rPr>
              <a:t>Page [224-253]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8795" y="1749933"/>
            <a:ext cx="538802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3" dirty="0" smtClean="0">
                <a:solidFill>
                  <a:srgbClr val="77923B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4633" y="1749933"/>
            <a:ext cx="1057623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4" dirty="0" smtClean="0">
                <a:solidFill>
                  <a:srgbClr val="77923B"/>
                </a:solidFill>
                <a:latin typeface="Calibri"/>
                <a:cs typeface="Calibri"/>
              </a:rPr>
              <a:t>Practice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2568" y="2627909"/>
            <a:ext cx="569521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3" dirty="0" smtClean="0">
                <a:solidFill>
                  <a:srgbClr val="77923B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791" y="2627909"/>
            <a:ext cx="3598992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5" dirty="0" smtClean="0">
                <a:solidFill>
                  <a:srgbClr val="77923B"/>
                </a:solidFill>
                <a:latin typeface="Calibri"/>
                <a:cs typeface="Calibri"/>
              </a:rPr>
              <a:t>read other online references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4174" y="4384675"/>
            <a:ext cx="2320993" cy="769366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382904" marR="404731" algn="ctr">
              <a:lnSpc>
                <a:spcPts val="2545"/>
              </a:lnSpc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0814" y="6466738"/>
            <a:ext cx="2745189" cy="177800"/>
          </a:xfrm>
          <a:prstGeom prst="rect">
            <a:avLst/>
          </a:prstGeom>
        </p:spPr>
        <p:txBody>
          <a:bodyPr wrap="square" lIns="0" tIns="8382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200" spc="-3" dirty="0" smtClean="0">
                <a:cs typeface="Calibri"/>
              </a:rPr>
              <a:t>Software Quality Assurance &amp; Testing</a:t>
            </a:r>
            <a:endParaRPr lang="en-US" sz="1200" dirty="0"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33308" y="6466738"/>
            <a:ext cx="200609" cy="177800"/>
          </a:xfrm>
          <a:prstGeom prst="rect">
            <a:avLst/>
          </a:prstGeom>
        </p:spPr>
        <p:txBody>
          <a:bodyPr wrap="square" lIns="0" tIns="8382" rIns="0" bIns="0" rtlCol="0">
            <a:noAutofit/>
          </a:bodyPr>
          <a:lstStyle/>
          <a:p>
            <a:pPr marL="12700">
              <a:lnSpc>
                <a:spcPts val="1320"/>
              </a:lnSpc>
            </a:pPr>
            <a:r>
              <a:rPr sz="1200" spc="-9" dirty="0" smtClean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4468368"/>
          </a:xfrm>
          <a:custGeom>
            <a:avLst/>
            <a:gdLst/>
            <a:ahLst/>
            <a:cxnLst/>
            <a:rect l="l" t="t" r="r" b="b"/>
            <a:pathLst>
              <a:path w="8570976" h="4468368">
                <a:moveTo>
                  <a:pt x="0" y="4468368"/>
                </a:moveTo>
                <a:lnTo>
                  <a:pt x="8570976" y="4468368"/>
                </a:lnTo>
                <a:lnTo>
                  <a:pt x="8570976" y="0"/>
                </a:lnTo>
                <a:lnTo>
                  <a:pt x="0" y="0"/>
                </a:lnTo>
                <a:lnTo>
                  <a:pt x="0" y="4468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14" y="701906"/>
            <a:ext cx="106495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568" y="701906"/>
            <a:ext cx="395443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960" y="701906"/>
            <a:ext cx="123488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6227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468368"/>
          </a:xfrm>
          <a:prstGeom prst="rect">
            <a:avLst/>
          </a:prstGeom>
        </p:spPr>
        <p:txBody>
          <a:bodyPr wrap="square" lIns="0" tIns="2765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435559" marR="50262" indent="-344728">
              <a:lnSpc>
                <a:spcPts val="2472"/>
              </a:lnSpc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31" dirty="0" smtClean="0">
                <a:latin typeface="Calibri"/>
                <a:cs typeface="Calibri"/>
              </a:rPr>
              <a:t>Basic tests provide an evidence that the system can be installed, configured and be </a:t>
            </a:r>
            <a:endParaRPr sz="1800">
              <a:latin typeface="Calibri"/>
              <a:cs typeface="Calibri"/>
            </a:endParaRPr>
          </a:p>
          <a:p>
            <a:pPr marL="435559" marR="50262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-5" dirty="0" smtClean="0">
                <a:latin typeface="Calibri"/>
                <a:cs typeface="Calibri"/>
              </a:rPr>
              <a:t>brought to an operational state.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spc="49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ty  </a:t>
            </a:r>
            <a:r>
              <a:rPr sz="1800" spc="3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  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vi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e  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34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0" dirty="0" smtClean="0">
                <a:latin typeface="Calibri"/>
                <a:cs typeface="Calibri"/>
              </a:rPr>
              <a:t>ve  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  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  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 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4" dirty="0" smtClean="0">
                <a:latin typeface="Calibri"/>
                <a:cs typeface="Calibri"/>
              </a:rPr>
              <a:t>ul</a:t>
            </a:r>
            <a:r>
              <a:rPr sz="1800" spc="0" dirty="0" smtClean="0">
                <a:latin typeface="Calibri"/>
                <a:cs typeface="Calibri"/>
              </a:rPr>
              <a:t>l  </a:t>
            </a:r>
            <a:r>
              <a:rPr sz="1800" spc="44" dirty="0" smtClean="0">
                <a:latin typeface="Calibri"/>
                <a:cs typeface="Calibri"/>
              </a:rPr>
              <a:t> 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4" dirty="0" smtClean="0">
                <a:latin typeface="Calibri"/>
                <a:cs typeface="Calibri"/>
              </a:rPr>
              <a:t>n</a:t>
            </a:r>
            <a:r>
              <a:rPr sz="1800" spc="-29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e  </a:t>
            </a:r>
            <a:r>
              <a:rPr sz="1800" spc="49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f  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3" dirty="0" smtClean="0">
                <a:latin typeface="Calibri"/>
                <a:cs typeface="Calibri"/>
              </a:rPr>
              <a:t>requirements, within the capabilities of the system.</a:t>
            </a:r>
            <a:endParaRPr sz="1800">
              <a:latin typeface="Calibri"/>
              <a:cs typeface="Calibri"/>
            </a:endParaRPr>
          </a:p>
          <a:p>
            <a:pPr marL="435559" marR="49832" indent="-344728">
              <a:lnSpc>
                <a:spcPts val="2472"/>
              </a:lnSpc>
              <a:spcBef>
                <a:spcPts val="1183"/>
              </a:spcBef>
              <a:tabLst>
                <a:tab pos="4318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25" dirty="0" smtClean="0">
                <a:latin typeface="Calibri"/>
                <a:cs typeface="Calibri"/>
              </a:rPr>
              <a:t>Robustness tests determine how well the system recovers from various input errors </a:t>
            </a:r>
            <a:endParaRPr sz="1800">
              <a:latin typeface="Calibri"/>
              <a:cs typeface="Calibri"/>
            </a:endParaRPr>
          </a:p>
          <a:p>
            <a:pPr marL="435559" marR="49832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-3" dirty="0" smtClean="0">
                <a:latin typeface="Calibri"/>
                <a:cs typeface="Calibri"/>
              </a:rPr>
              <a:t>and other failure situations.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7" dirty="0" smtClean="0">
                <a:latin typeface="Calibri"/>
                <a:cs typeface="Calibri"/>
              </a:rPr>
              <a:t>Inter-operability tests determine whether the system can inter-operate with other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5"/>
              </a:spcBef>
            </a:pPr>
            <a:r>
              <a:rPr sz="1800" spc="-3" dirty="0" smtClean="0">
                <a:latin typeface="Calibri"/>
                <a:cs typeface="Calibri"/>
              </a:rPr>
              <a:t>third party products.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3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17" dirty="0" smtClean="0">
                <a:latin typeface="Calibri"/>
                <a:cs typeface="Calibri"/>
              </a:rPr>
              <a:t>Performance  tests  measure  the  performance  characteristics  of  the  system,  e.g.,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1" dirty="0" smtClean="0">
                <a:latin typeface="Calibri"/>
                <a:cs typeface="Calibri"/>
              </a:rPr>
              <a:t>throughput and response time, under various conditions.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4898136"/>
          </a:xfrm>
          <a:custGeom>
            <a:avLst/>
            <a:gdLst/>
            <a:ahLst/>
            <a:cxnLst/>
            <a:rect l="l" t="t" r="r" b="b"/>
            <a:pathLst>
              <a:path w="8570976" h="4898136">
                <a:moveTo>
                  <a:pt x="0" y="4898136"/>
                </a:moveTo>
                <a:lnTo>
                  <a:pt x="8570976" y="4898136"/>
                </a:lnTo>
                <a:lnTo>
                  <a:pt x="8570976" y="0"/>
                </a:lnTo>
                <a:lnTo>
                  <a:pt x="0" y="0"/>
                </a:lnTo>
                <a:lnTo>
                  <a:pt x="0" y="4898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14" y="701906"/>
            <a:ext cx="1064959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568" y="701906"/>
            <a:ext cx="395443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960" y="701906"/>
            <a:ext cx="123488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6227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898136"/>
          </a:xfrm>
          <a:prstGeom prst="rect">
            <a:avLst/>
          </a:prstGeom>
        </p:spPr>
        <p:txBody>
          <a:bodyPr wrap="square" lIns="0" tIns="2765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435559" marR="54731" indent="-344728">
              <a:lnSpc>
                <a:spcPts val="2472"/>
              </a:lnSpc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32" dirty="0" smtClean="0">
                <a:latin typeface="Calibri"/>
                <a:cs typeface="Calibri"/>
              </a:rPr>
              <a:t>Scalability tests determine the scaling limits of the system, in terms of user scaling, </a:t>
            </a:r>
            <a:endParaRPr sz="1800">
              <a:latin typeface="Calibri"/>
              <a:cs typeface="Calibri"/>
            </a:endParaRPr>
          </a:p>
          <a:p>
            <a:pPr marL="435559" marR="54731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-1" dirty="0" smtClean="0">
                <a:latin typeface="Calibri"/>
                <a:cs typeface="Calibri"/>
              </a:rPr>
              <a:t>geographic scaling, and resource scaling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" dirty="0" smtClean="0">
                <a:latin typeface="Calibri"/>
                <a:cs typeface="Calibri"/>
              </a:rPr>
              <a:t>Stress tests put a system under stress in order to determine the limitations of a system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0" dirty="0" smtClean="0">
                <a:latin typeface="Calibri"/>
                <a:cs typeface="Calibri"/>
              </a:rPr>
              <a:t>and, when it fails, to determine the manner in which the failure occurs</a:t>
            </a:r>
            <a:endParaRPr sz="1800">
              <a:latin typeface="Calibri"/>
              <a:cs typeface="Calibri"/>
            </a:endParaRPr>
          </a:p>
          <a:p>
            <a:pPr marL="435559" marR="49012" indent="-344728">
              <a:lnSpc>
                <a:spcPts val="2472"/>
              </a:lnSpc>
              <a:spcBef>
                <a:spcPts val="1183"/>
              </a:spcBef>
              <a:tabLst>
                <a:tab pos="4318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37" dirty="0" smtClean="0">
                <a:latin typeface="Calibri"/>
                <a:cs typeface="Calibri"/>
              </a:rPr>
              <a:t>Load and Stability tests provide evidence that the system remains stable for a long </a:t>
            </a:r>
            <a:endParaRPr sz="1800">
              <a:latin typeface="Calibri"/>
              <a:cs typeface="Calibri"/>
            </a:endParaRPr>
          </a:p>
          <a:p>
            <a:pPr marL="435559" marR="49012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2" dirty="0" smtClean="0">
                <a:latin typeface="Calibri"/>
                <a:cs typeface="Calibri"/>
              </a:rPr>
              <a:t>period of time under full load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3" dirty="0" smtClean="0">
                <a:latin typeface="Calibri"/>
                <a:cs typeface="Calibri"/>
              </a:rPr>
              <a:t>Reliability tests measure the ability of the system to keep operating for a long time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5"/>
              </a:spcBef>
            </a:pPr>
            <a:r>
              <a:rPr sz="1800" spc="-2" dirty="0" smtClean="0">
                <a:latin typeface="Calibri"/>
                <a:cs typeface="Calibri"/>
              </a:rPr>
              <a:t>without developing failures.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3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37" dirty="0" smtClean="0">
                <a:latin typeface="Calibri"/>
                <a:cs typeface="Calibri"/>
              </a:rPr>
              <a:t>Regression tests determine that the system remains stable as it cycles through the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4" dirty="0" smtClean="0">
                <a:latin typeface="Calibri"/>
                <a:cs typeface="Calibri"/>
              </a:rPr>
              <a:t>integration of other subsystems and through maintenance tasks.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3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Documentation tests ensure that the system’s user guides are accurate and usable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636008"/>
          </a:xfrm>
          <a:custGeom>
            <a:avLst/>
            <a:gdLst/>
            <a:ahLst/>
            <a:cxnLst/>
            <a:rect l="l" t="t" r="r" b="b"/>
            <a:pathLst>
              <a:path w="8570976" h="4636008">
                <a:moveTo>
                  <a:pt x="0" y="4636008"/>
                </a:moveTo>
                <a:lnTo>
                  <a:pt x="8570976" y="4636008"/>
                </a:lnTo>
                <a:lnTo>
                  <a:pt x="8570976" y="0"/>
                </a:lnTo>
                <a:lnTo>
                  <a:pt x="0" y="0"/>
                </a:lnTo>
                <a:lnTo>
                  <a:pt x="0" y="46360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1600200"/>
            <a:ext cx="5254752" cy="2386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968568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Basic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080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636008"/>
          </a:xfrm>
          <a:prstGeom prst="rect">
            <a:avLst/>
          </a:prstGeom>
        </p:spPr>
        <p:txBody>
          <a:bodyPr wrap="square" lIns="0" tIns="1749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marL="90830">
              <a:lnSpc>
                <a:spcPct val="95825"/>
              </a:lnSpc>
              <a:spcBef>
                <a:spcPts val="220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" dirty="0" smtClean="0">
                <a:latin typeface="Calibri"/>
                <a:cs typeface="Calibri"/>
              </a:rPr>
              <a:t>Boot: Boot tests are designed to verify that the system can boot up its software image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3" dirty="0" smtClean="0">
                <a:latin typeface="Calibri"/>
                <a:cs typeface="Calibri"/>
              </a:rPr>
              <a:t>(or, build) from the supported boot options.</a:t>
            </a:r>
            <a:endParaRPr sz="1800">
              <a:latin typeface="Calibri"/>
              <a:cs typeface="Calibri"/>
            </a:endParaRPr>
          </a:p>
          <a:p>
            <a:pPr marL="435559" marR="49361" indent="-344728">
              <a:lnSpc>
                <a:spcPts val="2472"/>
              </a:lnSpc>
              <a:spcBef>
                <a:spcPts val="1183"/>
              </a:spcBef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24" dirty="0" smtClean="0">
                <a:latin typeface="Calibri"/>
                <a:cs typeface="Calibri"/>
              </a:rPr>
              <a:t>Upgrade/Downgrade:  Upgrade/downgrade  tests  are  designed  to  verify  that  the </a:t>
            </a:r>
            <a:endParaRPr sz="1800">
              <a:latin typeface="Calibri"/>
              <a:cs typeface="Calibri"/>
            </a:endParaRPr>
          </a:p>
          <a:p>
            <a:pPr marL="435559" marR="49361">
              <a:lnSpc>
                <a:spcPts val="2197"/>
              </a:lnSpc>
              <a:spcBef>
                <a:spcPts val="1038"/>
              </a:spcBef>
              <a:tabLst>
                <a:tab pos="431800" algn="l"/>
              </a:tabLst>
            </a:pPr>
            <a:r>
              <a:rPr sz="1800" spc="-4" dirty="0" smtClean="0">
                <a:latin typeface="Calibri"/>
                <a:cs typeface="Calibri"/>
              </a:rPr>
              <a:t>system software can be upgraded or downgraded (rollback) in a graceful manner.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108704"/>
          </a:xfrm>
          <a:custGeom>
            <a:avLst/>
            <a:gdLst/>
            <a:ahLst/>
            <a:cxnLst/>
            <a:rect l="l" t="t" r="r" b="b"/>
            <a:pathLst>
              <a:path w="8570976" h="4108704">
                <a:moveTo>
                  <a:pt x="0" y="4108704"/>
                </a:moveTo>
                <a:lnTo>
                  <a:pt x="8570976" y="4108704"/>
                </a:lnTo>
                <a:lnTo>
                  <a:pt x="8570976" y="0"/>
                </a:lnTo>
                <a:lnTo>
                  <a:pt x="0" y="0"/>
                </a:lnTo>
                <a:lnTo>
                  <a:pt x="0" y="41087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968568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Basic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080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108704"/>
          </a:xfrm>
          <a:prstGeom prst="rect">
            <a:avLst/>
          </a:prstGeom>
        </p:spPr>
        <p:txBody>
          <a:bodyPr wrap="square" lIns="0" tIns="2765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435559" marR="52190" indent="-344728">
              <a:lnSpc>
                <a:spcPts val="2472"/>
              </a:lnSpc>
              <a:tabLst>
                <a:tab pos="4318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15" dirty="0" smtClean="0">
                <a:latin typeface="Calibri"/>
                <a:cs typeface="Calibri"/>
              </a:rPr>
              <a:t>Light Emitting Diode:  The LED (Light Emitting Diode) tests are designed to verify that </a:t>
            </a:r>
            <a:endParaRPr sz="1800">
              <a:latin typeface="Calibri"/>
              <a:cs typeface="Calibri"/>
            </a:endParaRPr>
          </a:p>
          <a:p>
            <a:pPr marL="435559" marR="52190">
              <a:lnSpc>
                <a:spcPts val="2197"/>
              </a:lnSpc>
              <a:spcBef>
                <a:spcPts val="1035"/>
              </a:spcBef>
              <a:tabLst>
                <a:tab pos="431800" algn="l"/>
              </a:tabLst>
            </a:pPr>
            <a:r>
              <a:rPr sz="1800" spc="-4" dirty="0" smtClean="0">
                <a:latin typeface="Calibri"/>
                <a:cs typeface="Calibri"/>
              </a:rPr>
              <a:t>the system LED status indicators functioning as desired.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9" dirty="0" smtClean="0">
                <a:latin typeface="Calibri"/>
                <a:cs typeface="Calibri"/>
              </a:rPr>
              <a:t>Diagnostic: Diagnostic tests are designed to verify that the hardware components (or,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2"/>
              </a:spcBef>
            </a:pPr>
            <a:r>
              <a:rPr sz="1800" spc="-3" dirty="0" smtClean="0">
                <a:latin typeface="Calibri"/>
                <a:cs typeface="Calibri"/>
              </a:rPr>
              <a:t>modules) of the system are functioning as desired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183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3" dirty="0" smtClean="0">
                <a:latin typeface="Calibri"/>
                <a:cs typeface="Calibri"/>
              </a:rPr>
              <a:t>Power-On Self Test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183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8" dirty="0" smtClean="0">
                <a:latin typeface="Calibri"/>
                <a:cs typeface="Calibri"/>
              </a:rPr>
              <a:t>Ethernet Loop Back Test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184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3" dirty="0" smtClean="0">
                <a:latin typeface="Calibri"/>
                <a:cs typeface="Calibri"/>
              </a:rPr>
              <a:t>Bit Error Rate Test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181"/>
              </a:spcBef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spc="4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4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mma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I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9" dirty="0" smtClean="0">
                <a:latin typeface="Calibri"/>
                <a:cs typeface="Calibri"/>
              </a:rPr>
              <a:t>c</a:t>
            </a:r>
            <a:r>
              <a:rPr sz="1800" spc="-25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:  </a:t>
            </a:r>
            <a:r>
              <a:rPr sz="1800" spc="5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4" dirty="0" smtClean="0">
                <a:latin typeface="Calibri"/>
                <a:cs typeface="Calibri"/>
              </a:rPr>
              <a:t>o</a:t>
            </a:r>
            <a:r>
              <a:rPr sz="1800" spc="19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ma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36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I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25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36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I)</a:t>
            </a:r>
            <a:r>
              <a:rPr sz="1800" spc="23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31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de</a:t>
            </a:r>
            <a:r>
              <a:rPr sz="1800" spc="9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5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</a:t>
            </a:r>
            <a:endParaRPr sz="1800">
              <a:latin typeface="Calibri"/>
              <a:cs typeface="Calibri"/>
            </a:endParaRPr>
          </a:p>
          <a:p>
            <a:pPr marL="435559">
              <a:lnSpc>
                <a:spcPct val="101725"/>
              </a:lnSpc>
              <a:spcBef>
                <a:spcPts val="1044"/>
              </a:spcBef>
            </a:pPr>
            <a:r>
              <a:rPr sz="1800" spc="-4" dirty="0" smtClean="0">
                <a:latin typeface="Calibri"/>
                <a:cs typeface="Calibri"/>
              </a:rPr>
              <a:t>that the system can be configured.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745736"/>
          </a:xfrm>
          <a:custGeom>
            <a:avLst/>
            <a:gdLst/>
            <a:ahLst/>
            <a:cxnLst/>
            <a:rect l="l" t="t" r="r" b="b"/>
            <a:pathLst>
              <a:path w="8570976" h="4745736">
                <a:moveTo>
                  <a:pt x="0" y="4745736"/>
                </a:moveTo>
                <a:lnTo>
                  <a:pt x="8570976" y="4745736"/>
                </a:lnTo>
                <a:lnTo>
                  <a:pt x="8570976" y="0"/>
                </a:lnTo>
                <a:lnTo>
                  <a:pt x="0" y="0"/>
                </a:lnTo>
                <a:lnTo>
                  <a:pt x="0" y="4745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1426464"/>
            <a:ext cx="5138928" cy="461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745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884" y="1296924"/>
            <a:ext cx="8570976" cy="5077968"/>
          </a:xfrm>
          <a:custGeom>
            <a:avLst/>
            <a:gdLst/>
            <a:ahLst/>
            <a:cxnLst/>
            <a:rect l="l" t="t" r="r" b="b"/>
            <a:pathLst>
              <a:path w="8570976" h="5077968">
                <a:moveTo>
                  <a:pt x="0" y="5077968"/>
                </a:moveTo>
                <a:lnTo>
                  <a:pt x="8570976" y="5077968"/>
                </a:lnTo>
                <a:lnTo>
                  <a:pt x="8570976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1296924"/>
            <a:ext cx="8570976" cy="5077968"/>
          </a:xfrm>
          <a:custGeom>
            <a:avLst/>
            <a:gdLst/>
            <a:ahLst/>
            <a:cxnLst/>
            <a:rect l="l" t="t" r="r" b="b"/>
            <a:pathLst>
              <a:path w="8570976" h="5077968">
                <a:moveTo>
                  <a:pt x="0" y="5077968"/>
                </a:moveTo>
                <a:lnTo>
                  <a:pt x="8570976" y="5077968"/>
                </a:lnTo>
                <a:lnTo>
                  <a:pt x="8570976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5077968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1" dirty="0" smtClean="0">
                <a:latin typeface="Calibri"/>
                <a:cs typeface="Calibri"/>
              </a:rPr>
              <a:t>Communication Systems Tests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48" dirty="0" smtClean="0">
                <a:latin typeface="Calibri"/>
                <a:cs typeface="Calibri"/>
              </a:rPr>
              <a:t>These tests are designed to verify the implementation of the communication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3" dirty="0" smtClean="0">
                <a:latin typeface="Calibri"/>
                <a:cs typeface="Calibri"/>
              </a:rPr>
              <a:t>systems as specified in the customer requirements specification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Four types of communication systems tests are recommended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5" dirty="0" smtClean="0">
                <a:latin typeface="Calibri"/>
                <a:cs typeface="Calibri"/>
              </a:rPr>
              <a:t>Basic interconnection tests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3" dirty="0" smtClean="0">
                <a:latin typeface="Calibri"/>
                <a:cs typeface="Calibri"/>
              </a:rPr>
              <a:t>Capability tests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7" dirty="0" smtClean="0">
                <a:latin typeface="Calibri"/>
                <a:cs typeface="Calibri"/>
              </a:rPr>
              <a:t>Behavior tests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7" dirty="0" smtClean="0">
                <a:latin typeface="Calibri"/>
                <a:cs typeface="Calibri"/>
              </a:rPr>
              <a:t>System resolution tests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0"/>
              </a:spcBef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5" dirty="0" smtClean="0">
                <a:latin typeface="Calibri"/>
                <a:cs typeface="Calibri"/>
              </a:rPr>
              <a:t>Module Tests</a:t>
            </a:r>
            <a:endParaRPr sz="1800">
              <a:latin typeface="Calibri"/>
              <a:cs typeface="Calibri"/>
            </a:endParaRPr>
          </a:p>
          <a:p>
            <a:pPr marL="892759" marR="48928" indent="-344423">
              <a:lnSpc>
                <a:spcPts val="2160"/>
              </a:lnSpc>
              <a:spcBef>
                <a:spcPts val="488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10" dirty="0" smtClean="0">
                <a:latin typeface="Calibri"/>
                <a:cs typeface="Calibri"/>
              </a:rPr>
              <a:t>Module Tests are designed to verify that all the modules function individually as desired within the systems</a:t>
            </a:r>
            <a:endParaRPr sz="1800">
              <a:latin typeface="Calibri"/>
              <a:cs typeface="Calibri"/>
            </a:endParaRPr>
          </a:p>
          <a:p>
            <a:pPr marL="892759" marR="49361" indent="-344423">
              <a:lnSpc>
                <a:spcPts val="2160"/>
              </a:lnSpc>
              <a:spcBef>
                <a:spcPts val="434"/>
              </a:spcBef>
              <a:tabLst>
                <a:tab pos="8890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6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175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he</a:t>
            </a:r>
            <a:r>
              <a:rPr sz="1800" spc="0" dirty="0" smtClean="0">
                <a:latin typeface="Calibri"/>
                <a:cs typeface="Calibri"/>
              </a:rPr>
              <a:t>re</a:t>
            </a:r>
            <a:r>
              <a:rPr sz="1800" spc="15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59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179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14" dirty="0" smtClean="0">
                <a:latin typeface="Calibri"/>
                <a:cs typeface="Calibri"/>
              </a:rPr>
              <a:t>u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5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169" dirty="0" smtClean="0">
                <a:latin typeface="Calibri"/>
                <a:cs typeface="Calibri"/>
              </a:rPr>
              <a:t> 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nd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v</a:t>
            </a:r>
            <a:r>
              <a:rPr sz="1800" spc="1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al</a:t>
            </a:r>
            <a:r>
              <a:rPr sz="1800" spc="17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du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16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14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6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re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y</a:t>
            </a:r>
            <a:r>
              <a:rPr sz="1800" spc="17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64" dirty="0" smtClean="0">
                <a:latin typeface="Calibri"/>
                <a:cs typeface="Calibri"/>
              </a:rPr>
              <a:t> 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h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350264" marR="48989" indent="-344728" algn="just">
              <a:lnSpc>
                <a:spcPts val="2160"/>
              </a:lnSpc>
              <a:spcBef>
                <a:spcPts val="434"/>
              </a:spcBef>
              <a:tabLst>
                <a:tab pos="1346200" algn="l"/>
              </a:tabLst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34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69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x</a:t>
            </a:r>
            <a:r>
              <a:rPr sz="1800" spc="0" dirty="0" smtClean="0">
                <a:latin typeface="Calibri"/>
                <a:cs typeface="Calibri"/>
              </a:rPr>
              <a:t>am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1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8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an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ne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75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6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9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-9" dirty="0" smtClean="0">
                <a:latin typeface="Calibri"/>
                <a:cs typeface="Calibri"/>
              </a:rPr>
              <a:t>u</a:t>
            </a:r>
            <a:r>
              <a:rPr sz="1800" spc="2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as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1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89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s,</a:t>
            </a:r>
            <a:r>
              <a:rPr sz="1800" spc="64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y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ll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14" dirty="0" smtClean="0">
                <a:latin typeface="Calibri"/>
                <a:cs typeface="Calibri"/>
              </a:rPr>
              <a:t>w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9" dirty="0" smtClean="0">
                <a:latin typeface="Calibri"/>
                <a:cs typeface="Calibri"/>
              </a:rPr>
              <a:t>up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-11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,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an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125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.</a:t>
            </a:r>
            <a:r>
              <a:rPr sz="1800" spc="216" dirty="0" smtClean="0">
                <a:latin typeface="Calibri"/>
                <a:cs typeface="Calibri"/>
              </a:rPr>
              <a:t> </a:t>
            </a:r>
            <a:r>
              <a:rPr sz="1800" spc="-154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are</a:t>
            </a:r>
            <a:r>
              <a:rPr sz="1800" spc="206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si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</a:t>
            </a:r>
            <a:r>
              <a:rPr sz="1800" spc="226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211" dirty="0" smtClean="0">
                <a:latin typeface="Calibri"/>
                <a:cs typeface="Calibri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of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1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-9" dirty="0" smtClean="0">
                <a:latin typeface="Calibri"/>
                <a:cs typeface="Calibri"/>
              </a:rPr>
              <a:t>un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" y="6298692"/>
            <a:ext cx="9156827" cy="26835"/>
          </a:xfrm>
          <a:custGeom>
            <a:avLst/>
            <a:gdLst/>
            <a:ahLst/>
            <a:cxnLst/>
            <a:rect l="l" t="t" r="r" b="b"/>
            <a:pathLst>
              <a:path w="9156827" h="26835">
                <a:moveTo>
                  <a:pt x="9142476" y="42"/>
                </a:moveTo>
                <a:lnTo>
                  <a:pt x="0" y="26835"/>
                </a:lnTo>
              </a:path>
              <a:path w="9156827" h="26835">
                <a:moveTo>
                  <a:pt x="0" y="26836"/>
                </a:moveTo>
                <a:lnTo>
                  <a:pt x="9142476" y="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96924"/>
            <a:ext cx="8570976" cy="4191000"/>
          </a:xfrm>
          <a:custGeom>
            <a:avLst/>
            <a:gdLst/>
            <a:ahLst/>
            <a:cxnLst/>
            <a:rect l="l" t="t" r="r" b="b"/>
            <a:pathLst>
              <a:path w="8570976" h="4191000">
                <a:moveTo>
                  <a:pt x="0" y="4191000"/>
                </a:moveTo>
                <a:lnTo>
                  <a:pt x="8570976" y="4191000"/>
                </a:lnTo>
                <a:lnTo>
                  <a:pt x="8570976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1" y="606551"/>
            <a:ext cx="8580120" cy="563880"/>
          </a:xfrm>
          <a:custGeom>
            <a:avLst/>
            <a:gdLst/>
            <a:ahLst/>
            <a:cxnLst/>
            <a:rect l="l" t="t" r="r" b="b"/>
            <a:pathLst>
              <a:path w="8580120" h="563880">
                <a:moveTo>
                  <a:pt x="0" y="563880"/>
                </a:moveTo>
                <a:lnTo>
                  <a:pt x="3048" y="560832"/>
                </a:lnTo>
                <a:lnTo>
                  <a:pt x="3048" y="3048"/>
                </a:lnTo>
                <a:lnTo>
                  <a:pt x="8577072" y="3048"/>
                </a:lnTo>
                <a:lnTo>
                  <a:pt x="8577072" y="560832"/>
                </a:lnTo>
                <a:lnTo>
                  <a:pt x="3048" y="560832"/>
                </a:lnTo>
                <a:lnTo>
                  <a:pt x="8580120" y="563880"/>
                </a:lnTo>
                <a:lnTo>
                  <a:pt x="8580120" y="0"/>
                </a:lnTo>
                <a:lnTo>
                  <a:pt x="0" y="0"/>
                </a:lnTo>
                <a:lnTo>
                  <a:pt x="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612648"/>
            <a:ext cx="8567928" cy="551688"/>
          </a:xfrm>
          <a:custGeom>
            <a:avLst/>
            <a:gdLst/>
            <a:ahLst/>
            <a:cxnLst/>
            <a:rect l="l" t="t" r="r" b="b"/>
            <a:pathLst>
              <a:path w="8567928" h="551688">
                <a:moveTo>
                  <a:pt x="0" y="551688"/>
                </a:moveTo>
                <a:lnTo>
                  <a:pt x="3048" y="548639"/>
                </a:lnTo>
                <a:lnTo>
                  <a:pt x="3048" y="3048"/>
                </a:lnTo>
                <a:lnTo>
                  <a:pt x="8564880" y="3048"/>
                </a:lnTo>
                <a:lnTo>
                  <a:pt x="8564880" y="548639"/>
                </a:lnTo>
                <a:lnTo>
                  <a:pt x="3048" y="548639"/>
                </a:lnTo>
                <a:lnTo>
                  <a:pt x="8567928" y="551688"/>
                </a:lnTo>
                <a:lnTo>
                  <a:pt x="856792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014" y="701906"/>
            <a:ext cx="2241105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Functionality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398" y="701906"/>
            <a:ext cx="930087" cy="406400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3000" b="1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166" y="6497496"/>
            <a:ext cx="3367094" cy="202184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algn="ctr">
              <a:lnSpc>
                <a:spcPts val="1320"/>
              </a:lnSpc>
            </a:pPr>
            <a:r>
              <a:rPr lang="en-US" sz="1400" spc="-3" dirty="0" smtClean="0">
                <a:cs typeface="Calibri"/>
              </a:rPr>
              <a:t>Software Quality Assurance &amp; Testing</a:t>
            </a:r>
            <a:endParaRPr lang="en-US" sz="1400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564" y="6523965"/>
            <a:ext cx="132645" cy="177800"/>
          </a:xfrm>
          <a:prstGeom prst="rect">
            <a:avLst/>
          </a:prstGeom>
        </p:spPr>
        <p:txBody>
          <a:bodyPr wrap="square" lIns="0" tIns="8509" rIns="0" bIns="0" rtlCol="0">
            <a:noAutofit/>
          </a:bodyPr>
          <a:lstStyle/>
          <a:p>
            <a:pPr marL="12700">
              <a:lnSpc>
                <a:spcPts val="1340"/>
              </a:lnSpc>
            </a:pPr>
            <a:r>
              <a:rPr sz="1200" dirty="0" smtClean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1296924"/>
            <a:ext cx="8570976" cy="4191000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marL="90830">
              <a:lnSpc>
                <a:spcPct val="95825"/>
              </a:lnSpc>
            </a:pPr>
            <a:r>
              <a:rPr sz="2150" spc="2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11" dirty="0" smtClean="0">
                <a:latin typeface="Calibri"/>
                <a:cs typeface="Calibri"/>
              </a:rPr>
              <a:t>Logging and Tracing Tests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spc="4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Calibri"/>
                <a:cs typeface="Calibri"/>
              </a:rPr>
              <a:t>Lo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4" dirty="0" smtClean="0">
                <a:latin typeface="Calibri"/>
                <a:cs typeface="Calibri"/>
              </a:rPr>
              <a:t>gi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 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   </a:t>
            </a:r>
            <a:r>
              <a:rPr sz="1800" spc="-84" dirty="0" smtClean="0">
                <a:latin typeface="Calibri"/>
                <a:cs typeface="Calibri"/>
              </a:rPr>
              <a:t>T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c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g   </a:t>
            </a:r>
            <a:r>
              <a:rPr sz="1800" spc="-154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1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s   a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  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de</a:t>
            </a:r>
            <a:r>
              <a:rPr sz="1800" spc="1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1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1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 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  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19" dirty="0" smtClean="0">
                <a:latin typeface="Calibri"/>
                <a:cs typeface="Calibri"/>
              </a:rPr>
              <a:t>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fy  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406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19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g</a:t>
            </a:r>
            <a:r>
              <a:rPr sz="1800" spc="9" dirty="0" smtClean="0">
                <a:latin typeface="Calibri"/>
                <a:cs typeface="Calibri"/>
              </a:rPr>
              <a:t>u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s  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25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892759">
              <a:lnSpc>
                <a:spcPts val="2160"/>
              </a:lnSpc>
              <a:spcBef>
                <a:spcPts val="108"/>
              </a:spcBef>
            </a:pPr>
            <a:r>
              <a:rPr sz="1800" spc="-1" dirty="0" smtClean="0">
                <a:latin typeface="Calibri"/>
                <a:cs typeface="Calibri"/>
              </a:rPr>
              <a:t>operations of logging and tracing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This also includes verification of “flight data recorder: non-volatile Flash memory”</a:t>
            </a:r>
            <a:endParaRPr sz="1800">
              <a:latin typeface="Calibri"/>
              <a:cs typeface="Calibri"/>
            </a:endParaRPr>
          </a:p>
          <a:p>
            <a:pPr marL="862891" marR="4849472" algn="ctr">
              <a:lnSpc>
                <a:spcPts val="2160"/>
              </a:lnSpc>
              <a:spcBef>
                <a:spcPts val="108"/>
              </a:spcBef>
            </a:pPr>
            <a:r>
              <a:rPr sz="1800" spc="-5" dirty="0" smtClean="0">
                <a:latin typeface="Calibri"/>
                <a:cs typeface="Calibri"/>
              </a:rPr>
              <a:t>logs when the system crashes.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7" dirty="0" smtClean="0">
                <a:latin typeface="Calibri"/>
                <a:cs typeface="Calibri"/>
              </a:rPr>
              <a:t>Element Management Systems (EMS) Tests</a:t>
            </a:r>
            <a:endParaRPr sz="1800">
              <a:latin typeface="Calibri"/>
              <a:cs typeface="Calibri"/>
            </a:endParaRPr>
          </a:p>
          <a:p>
            <a:pPr marL="892759" marR="51826" indent="-344423">
              <a:lnSpc>
                <a:spcPts val="2160"/>
              </a:lnSpc>
              <a:spcBef>
                <a:spcPts val="488"/>
              </a:spcBef>
              <a:tabLst>
                <a:tab pos="889000" algn="l"/>
              </a:tabLst>
            </a:pPr>
            <a:r>
              <a:rPr sz="2150" spc="2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20" dirty="0" smtClean="0">
                <a:latin typeface="Calibri"/>
                <a:cs typeface="Calibri"/>
              </a:rPr>
              <a:t>EMS tests verifies the main functionalities, which are to manage, monitor and upgrade the communication systems network elements(NEs)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41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It includes both EMS client and EMS servers functionalities</a:t>
            </a:r>
            <a:endParaRPr sz="1800">
              <a:latin typeface="Calibri"/>
              <a:cs typeface="Calibri"/>
            </a:endParaRPr>
          </a:p>
          <a:p>
            <a:pPr marL="90830">
              <a:lnSpc>
                <a:spcPct val="95825"/>
              </a:lnSpc>
              <a:spcBef>
                <a:spcPts val="105"/>
              </a:spcBef>
            </a:pPr>
            <a:r>
              <a:rPr sz="2150" spc="2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</a:t>
            </a:r>
            <a:r>
              <a:rPr sz="2150" spc="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150" spc="2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9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7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-44" dirty="0" smtClean="0">
                <a:latin typeface="Calibri"/>
                <a:cs typeface="Calibri"/>
              </a:rPr>
              <a:t>f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rm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4" dirty="0" smtClean="0">
                <a:latin typeface="Calibri"/>
                <a:cs typeface="Calibri"/>
              </a:rPr>
              <a:t>a</a:t>
            </a:r>
            <a:r>
              <a:rPr sz="1800" spc="-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MIB)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54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3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548335">
              <a:lnSpc>
                <a:spcPct val="95825"/>
              </a:lnSpc>
              <a:spcBef>
                <a:spcPts val="100"/>
              </a:spcBef>
            </a:pPr>
            <a:r>
              <a:rPr sz="2150" spc="2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2" dirty="0" smtClean="0">
                <a:latin typeface="Calibri"/>
                <a:cs typeface="Calibri"/>
              </a:rPr>
              <a:t>MIB tests are designed to verify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0" dirty="0" smtClean="0">
                <a:latin typeface="Calibri"/>
                <a:cs typeface="Calibri"/>
              </a:rPr>
              <a:t>Standard MIBs including MIB II</a:t>
            </a:r>
            <a:endParaRPr sz="1800">
              <a:latin typeface="Calibri"/>
              <a:cs typeface="Calibri"/>
            </a:endParaRPr>
          </a:p>
          <a:p>
            <a:pPr marL="1005535">
              <a:lnSpc>
                <a:spcPct val="95825"/>
              </a:lnSpc>
              <a:spcBef>
                <a:spcPts val="100"/>
              </a:spcBef>
            </a:pPr>
            <a:r>
              <a:rPr sz="2150" spc="2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▪  </a:t>
            </a:r>
            <a:r>
              <a:rPr sz="1800" spc="-4" dirty="0" smtClean="0">
                <a:latin typeface="Calibri"/>
                <a:cs typeface="Calibri"/>
              </a:rPr>
              <a:t>Enterprise MIBs specific to the system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1328</Words>
  <Application>Microsoft Office PowerPoint</Application>
  <PresentationFormat>On-screen Show (4:3)</PresentationFormat>
  <Paragraphs>356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14</cp:revision>
  <dcterms:modified xsi:type="dcterms:W3CDTF">2019-04-18T19:25:30Z</dcterms:modified>
</cp:coreProperties>
</file>