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Muli Heavy" charset="1" panose="00000A00000000000000"/>
      <p:regular r:id="rId11"/>
    </p:embeddedFont>
    <p:embeddedFont>
      <p:font typeface="TT Interphases Bold" charset="1" panose="02000803060000020004"/>
      <p:regular r:id="rId12"/>
    </p:embeddedFont>
    <p:embeddedFont>
      <p:font typeface="TT Interphases" charset="1" panose="02000503020000020004"/>
      <p:regular r:id="rId13"/>
    </p:embeddedFont>
    <p:embeddedFont>
      <p:font typeface="Montserrat" charset="1" panose="00000500000000000000"/>
      <p:regular r:id="rId14"/>
    </p:embeddedFont>
    <p:embeddedFont>
      <p:font typeface="Muli Ultra-Bold" charset="1" panose="000009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2376901">
            <a:off x="6025872" y="-1562825"/>
            <a:ext cx="13552631" cy="21642251"/>
            <a:chOff x="0" y="0"/>
            <a:chExt cx="3569417" cy="5700017"/>
          </a:xfrm>
        </p:grpSpPr>
        <p:sp>
          <p:nvSpPr>
            <p:cNvPr name="Freeform 4" id="4"/>
            <p:cNvSpPr/>
            <p:nvPr/>
          </p:nvSpPr>
          <p:spPr>
            <a:xfrm flipH="false" flipV="false" rot="0">
              <a:off x="0" y="0"/>
              <a:ext cx="3569417" cy="5700017"/>
            </a:xfrm>
            <a:custGeom>
              <a:avLst/>
              <a:gdLst/>
              <a:ahLst/>
              <a:cxnLst/>
              <a:rect r="r" b="b" t="t" l="l"/>
              <a:pathLst>
                <a:path h="5700017" w="3569417">
                  <a:moveTo>
                    <a:pt x="0" y="0"/>
                  </a:moveTo>
                  <a:lnTo>
                    <a:pt x="3569417" y="0"/>
                  </a:lnTo>
                  <a:lnTo>
                    <a:pt x="3569417" y="5700017"/>
                  </a:lnTo>
                  <a:lnTo>
                    <a:pt x="0" y="5700017"/>
                  </a:lnTo>
                  <a:close/>
                </a:path>
              </a:pathLst>
            </a:custGeom>
            <a:solidFill>
              <a:srgbClr val="000A1F">
                <a:alpha val="60000"/>
              </a:srgbClr>
            </a:solidFill>
          </p:spPr>
        </p:sp>
        <p:sp>
          <p:nvSpPr>
            <p:cNvPr name="TextBox 5" id="5"/>
            <p:cNvSpPr txBox="true"/>
            <p:nvPr/>
          </p:nvSpPr>
          <p:spPr>
            <a:xfrm>
              <a:off x="0" y="-38100"/>
              <a:ext cx="3569417" cy="5738117"/>
            </a:xfrm>
            <a:prstGeom prst="rect">
              <a:avLst/>
            </a:prstGeom>
          </p:spPr>
          <p:txBody>
            <a:bodyPr anchor="ctr" rtlCol="false" tIns="50800" lIns="50800" bIns="50800" rIns="50800"/>
            <a:lstStyle/>
            <a:p>
              <a:pPr algn="ctr">
                <a:lnSpc>
                  <a:spcPts val="1774"/>
                </a:lnSpc>
              </a:pPr>
            </a:p>
          </p:txBody>
        </p:sp>
      </p:grpSp>
      <p:grpSp>
        <p:nvGrpSpPr>
          <p:cNvPr name="Group 6" id="6"/>
          <p:cNvGrpSpPr/>
          <p:nvPr/>
        </p:nvGrpSpPr>
        <p:grpSpPr>
          <a:xfrm rot="0">
            <a:off x="5877931" y="6491638"/>
            <a:ext cx="2745202" cy="527075"/>
            <a:chOff x="0" y="0"/>
            <a:chExt cx="2116682" cy="406400"/>
          </a:xfrm>
        </p:grpSpPr>
        <p:sp>
          <p:nvSpPr>
            <p:cNvPr name="Freeform 7" id="7"/>
            <p:cNvSpPr/>
            <p:nvPr/>
          </p:nvSpPr>
          <p:spPr>
            <a:xfrm flipH="false" flipV="false" rot="0">
              <a:off x="0" y="0"/>
              <a:ext cx="2116682" cy="406400"/>
            </a:xfrm>
            <a:custGeom>
              <a:avLst/>
              <a:gdLst/>
              <a:ahLst/>
              <a:cxnLst/>
              <a:rect r="r" b="b" t="t" l="l"/>
              <a:pathLst>
                <a:path h="406400" w="2116682">
                  <a:moveTo>
                    <a:pt x="1913482" y="0"/>
                  </a:moveTo>
                  <a:cubicBezTo>
                    <a:pt x="2025706" y="0"/>
                    <a:pt x="2116682" y="90976"/>
                    <a:pt x="2116682" y="203200"/>
                  </a:cubicBezTo>
                  <a:cubicBezTo>
                    <a:pt x="2116682" y="315424"/>
                    <a:pt x="2025706" y="406400"/>
                    <a:pt x="1913482"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8" id="8"/>
            <p:cNvSpPr txBox="true"/>
            <p:nvPr/>
          </p:nvSpPr>
          <p:spPr>
            <a:xfrm>
              <a:off x="0" y="-38100"/>
              <a:ext cx="2116682" cy="444500"/>
            </a:xfrm>
            <a:prstGeom prst="rect">
              <a:avLst/>
            </a:prstGeom>
          </p:spPr>
          <p:txBody>
            <a:bodyPr anchor="ctr" rtlCol="false" tIns="50800" lIns="50800" bIns="50800" rIns="50800"/>
            <a:lstStyle/>
            <a:p>
              <a:pPr algn="ctr">
                <a:lnSpc>
                  <a:spcPts val="1774"/>
                </a:lnSpc>
              </a:pPr>
            </a:p>
          </p:txBody>
        </p:sp>
      </p:grpSp>
      <p:sp>
        <p:nvSpPr>
          <p:cNvPr name="Freeform 9" id="9"/>
          <p:cNvSpPr/>
          <p:nvPr/>
        </p:nvSpPr>
        <p:spPr>
          <a:xfrm flipH="false" flipV="false" rot="0">
            <a:off x="8167956" y="1701328"/>
            <a:ext cx="1952087" cy="1774880"/>
          </a:xfrm>
          <a:custGeom>
            <a:avLst/>
            <a:gdLst/>
            <a:ahLst/>
            <a:cxnLst/>
            <a:rect r="r" b="b" t="t" l="l"/>
            <a:pathLst>
              <a:path h="1774880" w="1952087">
                <a:moveTo>
                  <a:pt x="0" y="0"/>
                </a:moveTo>
                <a:lnTo>
                  <a:pt x="1952088" y="0"/>
                </a:lnTo>
                <a:lnTo>
                  <a:pt x="1952088" y="1774880"/>
                </a:lnTo>
                <a:lnTo>
                  <a:pt x="0" y="17748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3195769" y="3765283"/>
            <a:ext cx="11896462" cy="1254760"/>
          </a:xfrm>
          <a:prstGeom prst="rect">
            <a:avLst/>
          </a:prstGeom>
        </p:spPr>
        <p:txBody>
          <a:bodyPr anchor="t" rtlCol="false" tIns="0" lIns="0" bIns="0" rIns="0">
            <a:spAutoFit/>
          </a:bodyPr>
          <a:lstStyle/>
          <a:p>
            <a:pPr algn="ctr">
              <a:lnSpc>
                <a:spcPts val="9920"/>
              </a:lnSpc>
            </a:pPr>
            <a:r>
              <a:rPr lang="en-US" b="true" sz="8000" spc="152">
                <a:solidFill>
                  <a:srgbClr val="FFFFFF"/>
                </a:solidFill>
                <a:latin typeface="Muli Heavy"/>
                <a:ea typeface="Muli Heavy"/>
                <a:cs typeface="Muli Heavy"/>
                <a:sym typeface="Muli Heavy"/>
              </a:rPr>
              <a:t>TRABAJO PRACTCO 2</a:t>
            </a:r>
          </a:p>
        </p:txBody>
      </p:sp>
      <p:sp>
        <p:nvSpPr>
          <p:cNvPr name="TextBox 11" id="11"/>
          <p:cNvSpPr txBox="true"/>
          <p:nvPr/>
        </p:nvSpPr>
        <p:spPr>
          <a:xfrm rot="0">
            <a:off x="6086108" y="6566533"/>
            <a:ext cx="2328849" cy="339158"/>
          </a:xfrm>
          <a:prstGeom prst="rect">
            <a:avLst/>
          </a:prstGeom>
        </p:spPr>
        <p:txBody>
          <a:bodyPr anchor="t" rtlCol="false" tIns="0" lIns="0" bIns="0" rIns="0">
            <a:spAutoFit/>
          </a:bodyPr>
          <a:lstStyle/>
          <a:p>
            <a:pPr algn="ctr" marL="0" indent="0" lvl="0">
              <a:lnSpc>
                <a:spcPts val="2831"/>
              </a:lnSpc>
              <a:spcBef>
                <a:spcPct val="0"/>
              </a:spcBef>
            </a:pPr>
            <a:r>
              <a:rPr lang="en-US" b="true" sz="2022">
                <a:solidFill>
                  <a:srgbClr val="000A1F"/>
                </a:solidFill>
                <a:latin typeface="TT Interphases Bold"/>
                <a:ea typeface="TT Interphases Bold"/>
                <a:cs typeface="TT Interphases Bold"/>
                <a:sym typeface="TT Interphases Bold"/>
              </a:rPr>
              <a:t>Pascucci Agostina</a:t>
            </a:r>
          </a:p>
        </p:txBody>
      </p:sp>
      <p:sp>
        <p:nvSpPr>
          <p:cNvPr name="TextBox 12" id="12"/>
          <p:cNvSpPr txBox="true"/>
          <p:nvPr/>
        </p:nvSpPr>
        <p:spPr>
          <a:xfrm rot="0">
            <a:off x="5311002" y="5258168"/>
            <a:ext cx="7491186" cy="773201"/>
          </a:xfrm>
          <a:prstGeom prst="rect">
            <a:avLst/>
          </a:prstGeom>
        </p:spPr>
        <p:txBody>
          <a:bodyPr anchor="t" rtlCol="false" tIns="0" lIns="0" bIns="0" rIns="0">
            <a:spAutoFit/>
          </a:bodyPr>
          <a:lstStyle/>
          <a:p>
            <a:pPr algn="ctr">
              <a:lnSpc>
                <a:spcPts val="6327"/>
              </a:lnSpc>
            </a:pPr>
            <a:r>
              <a:rPr lang="en-US" sz="4519">
                <a:solidFill>
                  <a:srgbClr val="FFFFFF"/>
                </a:solidFill>
                <a:latin typeface="TT Interphases"/>
                <a:ea typeface="TT Interphases"/>
                <a:cs typeface="TT Interphases"/>
                <a:sym typeface="TT Interphases"/>
              </a:rPr>
              <a:t>Tecnologia y gestion web</a:t>
            </a:r>
          </a:p>
        </p:txBody>
      </p:sp>
      <p:grpSp>
        <p:nvGrpSpPr>
          <p:cNvPr name="Group 13" id="13"/>
          <p:cNvGrpSpPr/>
          <p:nvPr/>
        </p:nvGrpSpPr>
        <p:grpSpPr>
          <a:xfrm rot="0">
            <a:off x="5877931" y="7478981"/>
            <a:ext cx="2745202" cy="527075"/>
            <a:chOff x="0" y="0"/>
            <a:chExt cx="2116682" cy="406400"/>
          </a:xfrm>
        </p:grpSpPr>
        <p:sp>
          <p:nvSpPr>
            <p:cNvPr name="Freeform 14" id="14"/>
            <p:cNvSpPr/>
            <p:nvPr/>
          </p:nvSpPr>
          <p:spPr>
            <a:xfrm flipH="false" flipV="false" rot="0">
              <a:off x="0" y="0"/>
              <a:ext cx="2116682" cy="406400"/>
            </a:xfrm>
            <a:custGeom>
              <a:avLst/>
              <a:gdLst/>
              <a:ahLst/>
              <a:cxnLst/>
              <a:rect r="r" b="b" t="t" l="l"/>
              <a:pathLst>
                <a:path h="406400" w="2116682">
                  <a:moveTo>
                    <a:pt x="1913482" y="0"/>
                  </a:moveTo>
                  <a:cubicBezTo>
                    <a:pt x="2025706" y="0"/>
                    <a:pt x="2116682" y="90976"/>
                    <a:pt x="2116682" y="203200"/>
                  </a:cubicBezTo>
                  <a:cubicBezTo>
                    <a:pt x="2116682" y="315424"/>
                    <a:pt x="2025706" y="406400"/>
                    <a:pt x="1913482"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5" id="15"/>
            <p:cNvSpPr txBox="true"/>
            <p:nvPr/>
          </p:nvSpPr>
          <p:spPr>
            <a:xfrm>
              <a:off x="0" y="-38100"/>
              <a:ext cx="2116682" cy="444500"/>
            </a:xfrm>
            <a:prstGeom prst="rect">
              <a:avLst/>
            </a:prstGeom>
          </p:spPr>
          <p:txBody>
            <a:bodyPr anchor="ctr" rtlCol="false" tIns="50800" lIns="50800" bIns="50800" rIns="50800"/>
            <a:lstStyle/>
            <a:p>
              <a:pPr algn="ctr">
                <a:lnSpc>
                  <a:spcPts val="1774"/>
                </a:lnSpc>
              </a:pPr>
            </a:p>
          </p:txBody>
        </p:sp>
      </p:grpSp>
      <p:grpSp>
        <p:nvGrpSpPr>
          <p:cNvPr name="Group 16" id="16"/>
          <p:cNvGrpSpPr/>
          <p:nvPr/>
        </p:nvGrpSpPr>
        <p:grpSpPr>
          <a:xfrm rot="0">
            <a:off x="9428986" y="6491638"/>
            <a:ext cx="2745202" cy="527075"/>
            <a:chOff x="0" y="0"/>
            <a:chExt cx="2116682" cy="406400"/>
          </a:xfrm>
        </p:grpSpPr>
        <p:sp>
          <p:nvSpPr>
            <p:cNvPr name="Freeform 17" id="17"/>
            <p:cNvSpPr/>
            <p:nvPr/>
          </p:nvSpPr>
          <p:spPr>
            <a:xfrm flipH="false" flipV="false" rot="0">
              <a:off x="0" y="0"/>
              <a:ext cx="2116682" cy="406400"/>
            </a:xfrm>
            <a:custGeom>
              <a:avLst/>
              <a:gdLst/>
              <a:ahLst/>
              <a:cxnLst/>
              <a:rect r="r" b="b" t="t" l="l"/>
              <a:pathLst>
                <a:path h="406400" w="2116682">
                  <a:moveTo>
                    <a:pt x="1913482" y="0"/>
                  </a:moveTo>
                  <a:cubicBezTo>
                    <a:pt x="2025706" y="0"/>
                    <a:pt x="2116682" y="90976"/>
                    <a:pt x="2116682" y="203200"/>
                  </a:cubicBezTo>
                  <a:cubicBezTo>
                    <a:pt x="2116682" y="315424"/>
                    <a:pt x="2025706" y="406400"/>
                    <a:pt x="1913482"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18" id="18"/>
            <p:cNvSpPr txBox="true"/>
            <p:nvPr/>
          </p:nvSpPr>
          <p:spPr>
            <a:xfrm>
              <a:off x="0" y="-38100"/>
              <a:ext cx="2116682" cy="444500"/>
            </a:xfrm>
            <a:prstGeom prst="rect">
              <a:avLst/>
            </a:prstGeom>
          </p:spPr>
          <p:txBody>
            <a:bodyPr anchor="ctr" rtlCol="false" tIns="50800" lIns="50800" bIns="50800" rIns="50800"/>
            <a:lstStyle/>
            <a:p>
              <a:pPr algn="ctr">
                <a:lnSpc>
                  <a:spcPts val="1774"/>
                </a:lnSpc>
              </a:pPr>
            </a:p>
          </p:txBody>
        </p:sp>
      </p:grpSp>
      <p:grpSp>
        <p:nvGrpSpPr>
          <p:cNvPr name="Group 19" id="19"/>
          <p:cNvGrpSpPr/>
          <p:nvPr/>
        </p:nvGrpSpPr>
        <p:grpSpPr>
          <a:xfrm rot="0">
            <a:off x="9428986" y="7478981"/>
            <a:ext cx="2745202" cy="527075"/>
            <a:chOff x="0" y="0"/>
            <a:chExt cx="2116682" cy="406400"/>
          </a:xfrm>
        </p:grpSpPr>
        <p:sp>
          <p:nvSpPr>
            <p:cNvPr name="Freeform 20" id="20"/>
            <p:cNvSpPr/>
            <p:nvPr/>
          </p:nvSpPr>
          <p:spPr>
            <a:xfrm flipH="false" flipV="false" rot="0">
              <a:off x="0" y="0"/>
              <a:ext cx="2116682" cy="406400"/>
            </a:xfrm>
            <a:custGeom>
              <a:avLst/>
              <a:gdLst/>
              <a:ahLst/>
              <a:cxnLst/>
              <a:rect r="r" b="b" t="t" l="l"/>
              <a:pathLst>
                <a:path h="406400" w="2116682">
                  <a:moveTo>
                    <a:pt x="1913482" y="0"/>
                  </a:moveTo>
                  <a:cubicBezTo>
                    <a:pt x="2025706" y="0"/>
                    <a:pt x="2116682" y="90976"/>
                    <a:pt x="2116682" y="203200"/>
                  </a:cubicBezTo>
                  <a:cubicBezTo>
                    <a:pt x="2116682" y="315424"/>
                    <a:pt x="2025706" y="406400"/>
                    <a:pt x="1913482"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21" id="21"/>
            <p:cNvSpPr txBox="true"/>
            <p:nvPr/>
          </p:nvSpPr>
          <p:spPr>
            <a:xfrm>
              <a:off x="0" y="-38100"/>
              <a:ext cx="2116682" cy="444500"/>
            </a:xfrm>
            <a:prstGeom prst="rect">
              <a:avLst/>
            </a:prstGeom>
          </p:spPr>
          <p:txBody>
            <a:bodyPr anchor="ctr" rtlCol="false" tIns="50800" lIns="50800" bIns="50800" rIns="50800"/>
            <a:lstStyle/>
            <a:p>
              <a:pPr algn="ctr">
                <a:lnSpc>
                  <a:spcPts val="1774"/>
                </a:lnSpc>
              </a:pPr>
            </a:p>
          </p:txBody>
        </p:sp>
      </p:grpSp>
      <p:grpSp>
        <p:nvGrpSpPr>
          <p:cNvPr name="Group 22" id="22"/>
          <p:cNvGrpSpPr/>
          <p:nvPr/>
        </p:nvGrpSpPr>
        <p:grpSpPr>
          <a:xfrm rot="0">
            <a:off x="7683994" y="8463256"/>
            <a:ext cx="2745202" cy="527075"/>
            <a:chOff x="0" y="0"/>
            <a:chExt cx="2116682" cy="406400"/>
          </a:xfrm>
        </p:grpSpPr>
        <p:sp>
          <p:nvSpPr>
            <p:cNvPr name="Freeform 23" id="23"/>
            <p:cNvSpPr/>
            <p:nvPr/>
          </p:nvSpPr>
          <p:spPr>
            <a:xfrm flipH="false" flipV="false" rot="0">
              <a:off x="0" y="0"/>
              <a:ext cx="2116682" cy="406400"/>
            </a:xfrm>
            <a:custGeom>
              <a:avLst/>
              <a:gdLst/>
              <a:ahLst/>
              <a:cxnLst/>
              <a:rect r="r" b="b" t="t" l="l"/>
              <a:pathLst>
                <a:path h="406400" w="2116682">
                  <a:moveTo>
                    <a:pt x="1913482" y="0"/>
                  </a:moveTo>
                  <a:cubicBezTo>
                    <a:pt x="2025706" y="0"/>
                    <a:pt x="2116682" y="90976"/>
                    <a:pt x="2116682" y="203200"/>
                  </a:cubicBezTo>
                  <a:cubicBezTo>
                    <a:pt x="2116682" y="315424"/>
                    <a:pt x="2025706" y="406400"/>
                    <a:pt x="1913482"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24" id="24"/>
            <p:cNvSpPr txBox="true"/>
            <p:nvPr/>
          </p:nvSpPr>
          <p:spPr>
            <a:xfrm>
              <a:off x="0" y="-38100"/>
              <a:ext cx="2116682" cy="444500"/>
            </a:xfrm>
            <a:prstGeom prst="rect">
              <a:avLst/>
            </a:prstGeom>
          </p:spPr>
          <p:txBody>
            <a:bodyPr anchor="ctr" rtlCol="false" tIns="50800" lIns="50800" bIns="50800" rIns="50800"/>
            <a:lstStyle/>
            <a:p>
              <a:pPr algn="ctr">
                <a:lnSpc>
                  <a:spcPts val="1774"/>
                </a:lnSpc>
              </a:pPr>
            </a:p>
          </p:txBody>
        </p:sp>
      </p:grpSp>
      <p:sp>
        <p:nvSpPr>
          <p:cNvPr name="TextBox 25" id="25"/>
          <p:cNvSpPr txBox="true"/>
          <p:nvPr/>
        </p:nvSpPr>
        <p:spPr>
          <a:xfrm rot="0">
            <a:off x="9637163" y="6566546"/>
            <a:ext cx="2328849" cy="339158"/>
          </a:xfrm>
          <a:prstGeom prst="rect">
            <a:avLst/>
          </a:prstGeom>
        </p:spPr>
        <p:txBody>
          <a:bodyPr anchor="t" rtlCol="false" tIns="0" lIns="0" bIns="0" rIns="0">
            <a:spAutoFit/>
          </a:bodyPr>
          <a:lstStyle/>
          <a:p>
            <a:pPr algn="ctr" marL="0" indent="0" lvl="0">
              <a:lnSpc>
                <a:spcPts val="2831"/>
              </a:lnSpc>
              <a:spcBef>
                <a:spcPct val="0"/>
              </a:spcBef>
            </a:pPr>
            <a:r>
              <a:rPr lang="en-US" b="true" sz="2022">
                <a:solidFill>
                  <a:srgbClr val="000A1F"/>
                </a:solidFill>
                <a:latin typeface="TT Interphases Bold"/>
                <a:ea typeface="TT Interphases Bold"/>
                <a:cs typeface="TT Interphases Bold"/>
                <a:sym typeface="TT Interphases Bold"/>
              </a:rPr>
              <a:t>Perez Nicolas</a:t>
            </a:r>
          </a:p>
        </p:txBody>
      </p:sp>
      <p:sp>
        <p:nvSpPr>
          <p:cNvPr name="TextBox 26" id="26"/>
          <p:cNvSpPr txBox="true"/>
          <p:nvPr/>
        </p:nvSpPr>
        <p:spPr>
          <a:xfrm rot="0">
            <a:off x="6086108" y="7553890"/>
            <a:ext cx="2328849" cy="339158"/>
          </a:xfrm>
          <a:prstGeom prst="rect">
            <a:avLst/>
          </a:prstGeom>
        </p:spPr>
        <p:txBody>
          <a:bodyPr anchor="t" rtlCol="false" tIns="0" lIns="0" bIns="0" rIns="0">
            <a:spAutoFit/>
          </a:bodyPr>
          <a:lstStyle/>
          <a:p>
            <a:pPr algn="ctr" marL="0" indent="0" lvl="0">
              <a:lnSpc>
                <a:spcPts val="2831"/>
              </a:lnSpc>
              <a:spcBef>
                <a:spcPct val="0"/>
              </a:spcBef>
            </a:pPr>
            <a:r>
              <a:rPr lang="en-US" b="true" sz="2022">
                <a:solidFill>
                  <a:srgbClr val="000A1F"/>
                </a:solidFill>
                <a:latin typeface="TT Interphases Bold"/>
                <a:ea typeface="TT Interphases Bold"/>
                <a:cs typeface="TT Interphases Bold"/>
                <a:sym typeface="TT Interphases Bold"/>
              </a:rPr>
              <a:t>Egüen Agustina</a:t>
            </a:r>
          </a:p>
        </p:txBody>
      </p:sp>
      <p:sp>
        <p:nvSpPr>
          <p:cNvPr name="TextBox 27" id="27"/>
          <p:cNvSpPr txBox="true"/>
          <p:nvPr/>
        </p:nvSpPr>
        <p:spPr>
          <a:xfrm rot="0">
            <a:off x="9637163" y="7553890"/>
            <a:ext cx="2328849" cy="339158"/>
          </a:xfrm>
          <a:prstGeom prst="rect">
            <a:avLst/>
          </a:prstGeom>
        </p:spPr>
        <p:txBody>
          <a:bodyPr anchor="t" rtlCol="false" tIns="0" lIns="0" bIns="0" rIns="0">
            <a:spAutoFit/>
          </a:bodyPr>
          <a:lstStyle/>
          <a:p>
            <a:pPr algn="ctr" marL="0" indent="0" lvl="0">
              <a:lnSpc>
                <a:spcPts val="2831"/>
              </a:lnSpc>
              <a:spcBef>
                <a:spcPct val="0"/>
              </a:spcBef>
            </a:pPr>
            <a:r>
              <a:rPr lang="en-US" b="true" sz="2022">
                <a:solidFill>
                  <a:srgbClr val="000A1F"/>
                </a:solidFill>
                <a:latin typeface="TT Interphases Bold"/>
                <a:ea typeface="TT Interphases Bold"/>
                <a:cs typeface="TT Interphases Bold"/>
                <a:sym typeface="TT Interphases Bold"/>
              </a:rPr>
              <a:t>Talavera Santiago</a:t>
            </a:r>
          </a:p>
        </p:txBody>
      </p:sp>
      <p:sp>
        <p:nvSpPr>
          <p:cNvPr name="TextBox 28" id="28"/>
          <p:cNvSpPr txBox="true"/>
          <p:nvPr/>
        </p:nvSpPr>
        <p:spPr>
          <a:xfrm rot="0">
            <a:off x="7892170" y="8538165"/>
            <a:ext cx="2328849" cy="339158"/>
          </a:xfrm>
          <a:prstGeom prst="rect">
            <a:avLst/>
          </a:prstGeom>
        </p:spPr>
        <p:txBody>
          <a:bodyPr anchor="t" rtlCol="false" tIns="0" lIns="0" bIns="0" rIns="0">
            <a:spAutoFit/>
          </a:bodyPr>
          <a:lstStyle/>
          <a:p>
            <a:pPr algn="ctr" marL="0" indent="0" lvl="0">
              <a:lnSpc>
                <a:spcPts val="2831"/>
              </a:lnSpc>
              <a:spcBef>
                <a:spcPct val="0"/>
              </a:spcBef>
            </a:pPr>
            <a:r>
              <a:rPr lang="en-US" b="true" sz="2022">
                <a:solidFill>
                  <a:srgbClr val="000A1F"/>
                </a:solidFill>
                <a:latin typeface="TT Interphases Bold"/>
                <a:ea typeface="TT Interphases Bold"/>
                <a:cs typeface="TT Interphases Bold"/>
                <a:sym typeface="TT Interphases Bold"/>
              </a:rPr>
              <a:t>Smith Justina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5400000">
            <a:off x="5315925" y="-5226033"/>
            <a:ext cx="7656149" cy="20739065"/>
            <a:chOff x="0" y="0"/>
            <a:chExt cx="2016434" cy="5462141"/>
          </a:xfrm>
        </p:grpSpPr>
        <p:sp>
          <p:nvSpPr>
            <p:cNvPr name="Freeform 4" id="4"/>
            <p:cNvSpPr/>
            <p:nvPr/>
          </p:nvSpPr>
          <p:spPr>
            <a:xfrm flipH="false" flipV="false" rot="0">
              <a:off x="0" y="0"/>
              <a:ext cx="2016434" cy="5462141"/>
            </a:xfrm>
            <a:custGeom>
              <a:avLst/>
              <a:gdLst/>
              <a:ahLst/>
              <a:cxnLst/>
              <a:rect r="r" b="b" t="t" l="l"/>
              <a:pathLst>
                <a:path h="5462141" w="2016434">
                  <a:moveTo>
                    <a:pt x="28314" y="0"/>
                  </a:moveTo>
                  <a:lnTo>
                    <a:pt x="1988121" y="0"/>
                  </a:lnTo>
                  <a:cubicBezTo>
                    <a:pt x="1995630" y="0"/>
                    <a:pt x="2002832" y="2983"/>
                    <a:pt x="2008142" y="8293"/>
                  </a:cubicBezTo>
                  <a:cubicBezTo>
                    <a:pt x="2013452" y="13603"/>
                    <a:pt x="2016434" y="20804"/>
                    <a:pt x="2016434" y="28314"/>
                  </a:cubicBezTo>
                  <a:lnTo>
                    <a:pt x="2016434" y="5433827"/>
                  </a:lnTo>
                  <a:cubicBezTo>
                    <a:pt x="2016434" y="5441336"/>
                    <a:pt x="2013452" y="5448538"/>
                    <a:pt x="2008142" y="5453848"/>
                  </a:cubicBezTo>
                  <a:cubicBezTo>
                    <a:pt x="2002832" y="5459157"/>
                    <a:pt x="1995630" y="5462141"/>
                    <a:pt x="1988121" y="5462141"/>
                  </a:cubicBezTo>
                  <a:lnTo>
                    <a:pt x="28314" y="5462141"/>
                  </a:lnTo>
                  <a:cubicBezTo>
                    <a:pt x="20804" y="5462141"/>
                    <a:pt x="13603" y="5459157"/>
                    <a:pt x="8293" y="5453848"/>
                  </a:cubicBezTo>
                  <a:cubicBezTo>
                    <a:pt x="2983" y="5448538"/>
                    <a:pt x="0" y="5441336"/>
                    <a:pt x="0" y="5433827"/>
                  </a:cubicBezTo>
                  <a:lnTo>
                    <a:pt x="0" y="28314"/>
                  </a:lnTo>
                  <a:cubicBezTo>
                    <a:pt x="0" y="20804"/>
                    <a:pt x="2983" y="13603"/>
                    <a:pt x="8293" y="8293"/>
                  </a:cubicBezTo>
                  <a:cubicBezTo>
                    <a:pt x="13603" y="2983"/>
                    <a:pt x="20804" y="0"/>
                    <a:pt x="28314" y="0"/>
                  </a:cubicBezTo>
                  <a:close/>
                </a:path>
              </a:pathLst>
            </a:custGeom>
            <a:solidFill>
              <a:srgbClr val="000A1F">
                <a:alpha val="60000"/>
              </a:srgbClr>
            </a:solidFill>
          </p:spPr>
        </p:sp>
        <p:sp>
          <p:nvSpPr>
            <p:cNvPr name="TextBox 5" id="5"/>
            <p:cNvSpPr txBox="true"/>
            <p:nvPr/>
          </p:nvSpPr>
          <p:spPr>
            <a:xfrm>
              <a:off x="0" y="-38100"/>
              <a:ext cx="2016434" cy="5500241"/>
            </a:xfrm>
            <a:prstGeom prst="rect">
              <a:avLst/>
            </a:prstGeom>
          </p:spPr>
          <p:txBody>
            <a:bodyPr anchor="ctr" rtlCol="false" tIns="50800" lIns="50800" bIns="50800" rIns="50800"/>
            <a:lstStyle/>
            <a:p>
              <a:pPr algn="ctr">
                <a:lnSpc>
                  <a:spcPts val="1774"/>
                </a:lnSpc>
              </a:pPr>
            </a:p>
          </p:txBody>
        </p:sp>
      </p:grpSp>
      <p:sp>
        <p:nvSpPr>
          <p:cNvPr name="Freeform 6" id="6"/>
          <p:cNvSpPr/>
          <p:nvPr/>
        </p:nvSpPr>
        <p:spPr>
          <a:xfrm flipH="false" flipV="false" rot="0">
            <a:off x="9536070" y="2158165"/>
            <a:ext cx="7960894" cy="5970671"/>
          </a:xfrm>
          <a:custGeom>
            <a:avLst/>
            <a:gdLst/>
            <a:ahLst/>
            <a:cxnLst/>
            <a:rect r="r" b="b" t="t" l="l"/>
            <a:pathLst>
              <a:path h="5970671" w="7960894">
                <a:moveTo>
                  <a:pt x="0" y="0"/>
                </a:moveTo>
                <a:lnTo>
                  <a:pt x="7960894" y="0"/>
                </a:lnTo>
                <a:lnTo>
                  <a:pt x="7960894" y="5970670"/>
                </a:lnTo>
                <a:lnTo>
                  <a:pt x="0" y="5970670"/>
                </a:lnTo>
                <a:lnTo>
                  <a:pt x="0" y="0"/>
                </a:lnTo>
                <a:close/>
              </a:path>
            </a:pathLst>
          </a:custGeom>
          <a:blipFill>
            <a:blip r:embed="rId3"/>
            <a:stretch>
              <a:fillRect l="0" t="0" r="0" b="0"/>
            </a:stretch>
          </a:blipFill>
        </p:spPr>
      </p:sp>
      <p:sp>
        <p:nvSpPr>
          <p:cNvPr name="TextBox 7" id="7"/>
          <p:cNvSpPr txBox="true"/>
          <p:nvPr/>
        </p:nvSpPr>
        <p:spPr>
          <a:xfrm rot="0">
            <a:off x="-1225533" y="668995"/>
            <a:ext cx="11896462" cy="1254760"/>
          </a:xfrm>
          <a:prstGeom prst="rect">
            <a:avLst/>
          </a:prstGeom>
        </p:spPr>
        <p:txBody>
          <a:bodyPr anchor="t" rtlCol="false" tIns="0" lIns="0" bIns="0" rIns="0">
            <a:spAutoFit/>
          </a:bodyPr>
          <a:lstStyle/>
          <a:p>
            <a:pPr algn="ctr">
              <a:lnSpc>
                <a:spcPts val="9920"/>
              </a:lnSpc>
            </a:pPr>
            <a:r>
              <a:rPr lang="en-US" b="true" sz="8000" spc="152">
                <a:solidFill>
                  <a:srgbClr val="FFFFFF"/>
                </a:solidFill>
                <a:latin typeface="Muli Heavy"/>
                <a:ea typeface="Muli Heavy"/>
                <a:cs typeface="Muli Heavy"/>
                <a:sym typeface="Muli Heavy"/>
              </a:rPr>
              <a:t>OBJETIVO</a:t>
            </a:r>
          </a:p>
        </p:txBody>
      </p:sp>
      <p:sp>
        <p:nvSpPr>
          <p:cNvPr name="TextBox 8" id="8"/>
          <p:cNvSpPr txBox="true"/>
          <p:nvPr/>
        </p:nvSpPr>
        <p:spPr>
          <a:xfrm rot="0">
            <a:off x="1070749" y="2437017"/>
            <a:ext cx="7303899" cy="3322301"/>
          </a:xfrm>
          <a:prstGeom prst="rect">
            <a:avLst/>
          </a:prstGeom>
        </p:spPr>
        <p:txBody>
          <a:bodyPr anchor="t" rtlCol="false" tIns="0" lIns="0" bIns="0" rIns="0">
            <a:spAutoFit/>
          </a:bodyPr>
          <a:lstStyle/>
          <a:p>
            <a:pPr algn="l">
              <a:lnSpc>
                <a:spcPts val="3753"/>
              </a:lnSpc>
            </a:pPr>
            <a:r>
              <a:rPr lang="en-US" sz="2865">
                <a:solidFill>
                  <a:srgbClr val="FFFFFF"/>
                </a:solidFill>
                <a:latin typeface="Montserrat"/>
                <a:ea typeface="Montserrat"/>
                <a:cs typeface="Montserrat"/>
                <a:sym typeface="Montserrat"/>
              </a:rPr>
              <a:t>Obtener 10 películas dónde haya actuado Tom Cruise y guardar: </a:t>
            </a:r>
          </a:p>
          <a:p>
            <a:pPr algn="l" marL="618558" indent="-309279" lvl="1">
              <a:lnSpc>
                <a:spcPts val="3753"/>
              </a:lnSpc>
              <a:buFont typeface="Arial"/>
              <a:buChar char="•"/>
            </a:pPr>
            <a:r>
              <a:rPr lang="en-US" sz="2865">
                <a:solidFill>
                  <a:srgbClr val="FFFFFF"/>
                </a:solidFill>
                <a:latin typeface="Montserrat"/>
                <a:ea typeface="Montserrat"/>
                <a:cs typeface="Montserrat"/>
                <a:sym typeface="Montserrat"/>
              </a:rPr>
              <a:t>Título </a:t>
            </a:r>
          </a:p>
          <a:p>
            <a:pPr algn="l" marL="618558" indent="-309279" lvl="1">
              <a:lnSpc>
                <a:spcPts val="3753"/>
              </a:lnSpc>
              <a:buFont typeface="Arial"/>
              <a:buChar char="•"/>
            </a:pPr>
            <a:r>
              <a:rPr lang="en-US" sz="2865">
                <a:solidFill>
                  <a:srgbClr val="FFFFFF"/>
                </a:solidFill>
                <a:latin typeface="Montserrat"/>
                <a:ea typeface="Montserrat"/>
                <a:cs typeface="Montserrat"/>
                <a:sym typeface="Montserrat"/>
              </a:rPr>
              <a:t>S</a:t>
            </a:r>
            <a:r>
              <a:rPr lang="en-US" sz="2865">
                <a:solidFill>
                  <a:srgbClr val="FFFFFF"/>
                </a:solidFill>
                <a:latin typeface="Montserrat"/>
                <a:ea typeface="Montserrat"/>
                <a:cs typeface="Montserrat"/>
                <a:sym typeface="Montserrat"/>
              </a:rPr>
              <a:t>inopsis</a:t>
            </a:r>
          </a:p>
          <a:p>
            <a:pPr algn="l" marL="618558" indent="-309279" lvl="1">
              <a:lnSpc>
                <a:spcPts val="3753"/>
              </a:lnSpc>
              <a:buFont typeface="Arial"/>
              <a:buChar char="•"/>
            </a:pPr>
            <a:r>
              <a:rPr lang="en-US" sz="2865">
                <a:solidFill>
                  <a:srgbClr val="FFFFFF"/>
                </a:solidFill>
                <a:latin typeface="Montserrat"/>
                <a:ea typeface="Montserrat"/>
                <a:cs typeface="Montserrat"/>
                <a:sym typeface="Montserrat"/>
              </a:rPr>
              <a:t>G</a:t>
            </a:r>
            <a:r>
              <a:rPr lang="en-US" sz="2865">
                <a:solidFill>
                  <a:srgbClr val="FFFFFF"/>
                </a:solidFill>
                <a:latin typeface="Montserrat"/>
                <a:ea typeface="Montserrat"/>
                <a:cs typeface="Montserrat"/>
                <a:sym typeface="Montserrat"/>
              </a:rPr>
              <a:t>énero/s</a:t>
            </a:r>
          </a:p>
          <a:p>
            <a:pPr algn="l" marL="618558" indent="-309279" lvl="1">
              <a:lnSpc>
                <a:spcPts val="3753"/>
              </a:lnSpc>
              <a:buFont typeface="Arial"/>
              <a:buChar char="•"/>
            </a:pPr>
            <a:r>
              <a:rPr lang="en-US" sz="2865">
                <a:solidFill>
                  <a:srgbClr val="FFFFFF"/>
                </a:solidFill>
                <a:latin typeface="Montserrat"/>
                <a:ea typeface="Montserrat"/>
                <a:cs typeface="Montserrat"/>
                <a:sym typeface="Montserrat"/>
              </a:rPr>
              <a:t>C</a:t>
            </a:r>
            <a:r>
              <a:rPr lang="en-US" sz="2865">
                <a:solidFill>
                  <a:srgbClr val="FFFFFF"/>
                </a:solidFill>
                <a:latin typeface="Montserrat"/>
                <a:ea typeface="Montserrat"/>
                <a:cs typeface="Montserrat"/>
                <a:sym typeface="Montserrat"/>
              </a:rPr>
              <a:t>antidad de votos</a:t>
            </a:r>
          </a:p>
          <a:p>
            <a:pPr algn="l" marL="618558" indent="-309279" lvl="1">
              <a:lnSpc>
                <a:spcPts val="3753"/>
              </a:lnSpc>
              <a:buFont typeface="Arial"/>
              <a:buChar char="•"/>
            </a:pPr>
            <a:r>
              <a:rPr lang="en-US" sz="2865">
                <a:solidFill>
                  <a:srgbClr val="FFFFFF"/>
                </a:solidFill>
                <a:latin typeface="Montserrat"/>
                <a:ea typeface="Montserrat"/>
                <a:cs typeface="Montserrat"/>
                <a:sym typeface="Montserrat"/>
              </a:rPr>
              <a:t>P</a:t>
            </a:r>
            <a:r>
              <a:rPr lang="en-US" sz="2865">
                <a:solidFill>
                  <a:srgbClr val="FFFFFF"/>
                </a:solidFill>
                <a:latin typeface="Montserrat"/>
                <a:ea typeface="Montserrat"/>
                <a:cs typeface="Montserrat"/>
                <a:sym typeface="Montserrat"/>
              </a:rPr>
              <a:t>romedio de votos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2206218">
            <a:off x="6682429" y="2830662"/>
            <a:ext cx="475882" cy="47588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FFFFFF"/>
            </a:solidFill>
          </p:spPr>
        </p:sp>
        <p:sp>
          <p:nvSpPr>
            <p:cNvPr name="TextBox 5" id="5"/>
            <p:cNvSpPr txBox="true"/>
            <p:nvPr/>
          </p:nvSpPr>
          <p:spPr>
            <a:xfrm>
              <a:off x="101600" y="165100"/>
              <a:ext cx="711200" cy="444500"/>
            </a:xfrm>
            <a:prstGeom prst="rect">
              <a:avLst/>
            </a:prstGeom>
          </p:spPr>
          <p:txBody>
            <a:bodyPr anchor="ctr" rtlCol="false" tIns="50800" lIns="50800" bIns="50800" rIns="50800"/>
            <a:lstStyle/>
            <a:p>
              <a:pPr algn="ctr">
                <a:lnSpc>
                  <a:spcPts val="1774"/>
                </a:lnSpc>
              </a:pPr>
            </a:p>
          </p:txBody>
        </p:sp>
      </p:grpSp>
      <p:grpSp>
        <p:nvGrpSpPr>
          <p:cNvPr name="Group 6" id="6"/>
          <p:cNvGrpSpPr/>
          <p:nvPr/>
        </p:nvGrpSpPr>
        <p:grpSpPr>
          <a:xfrm rot="-2207999">
            <a:off x="6684950" y="6405967"/>
            <a:ext cx="488371" cy="48837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FFFFFF"/>
            </a:solidFill>
          </p:spPr>
        </p:sp>
        <p:sp>
          <p:nvSpPr>
            <p:cNvPr name="TextBox 8" id="8"/>
            <p:cNvSpPr txBox="true"/>
            <p:nvPr/>
          </p:nvSpPr>
          <p:spPr>
            <a:xfrm>
              <a:off x="101600" y="165100"/>
              <a:ext cx="711200" cy="444500"/>
            </a:xfrm>
            <a:prstGeom prst="rect">
              <a:avLst/>
            </a:prstGeom>
          </p:spPr>
          <p:txBody>
            <a:bodyPr anchor="ctr" rtlCol="false" tIns="50800" lIns="50800" bIns="50800" rIns="50800"/>
            <a:lstStyle/>
            <a:p>
              <a:pPr algn="ctr">
                <a:lnSpc>
                  <a:spcPts val="1774"/>
                </a:lnSpc>
              </a:pPr>
            </a:p>
          </p:txBody>
        </p:sp>
      </p:grpSp>
      <p:grpSp>
        <p:nvGrpSpPr>
          <p:cNvPr name="Group 9" id="9"/>
          <p:cNvGrpSpPr/>
          <p:nvPr/>
        </p:nvGrpSpPr>
        <p:grpSpPr>
          <a:xfrm rot="-8593781">
            <a:off x="10898803" y="6422681"/>
            <a:ext cx="474463" cy="47446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FFFFFF"/>
            </a:solidFill>
          </p:spPr>
        </p:sp>
        <p:sp>
          <p:nvSpPr>
            <p:cNvPr name="TextBox 11" id="11"/>
            <p:cNvSpPr txBox="true"/>
            <p:nvPr/>
          </p:nvSpPr>
          <p:spPr>
            <a:xfrm>
              <a:off x="101600" y="165100"/>
              <a:ext cx="711200" cy="444500"/>
            </a:xfrm>
            <a:prstGeom prst="rect">
              <a:avLst/>
            </a:prstGeom>
          </p:spPr>
          <p:txBody>
            <a:bodyPr anchor="ctr" rtlCol="false" tIns="50800" lIns="50800" bIns="50800" rIns="50800"/>
            <a:lstStyle/>
            <a:p>
              <a:pPr algn="ctr">
                <a:lnSpc>
                  <a:spcPts val="1774"/>
                </a:lnSpc>
              </a:pPr>
            </a:p>
          </p:txBody>
        </p:sp>
      </p:grpSp>
      <p:grpSp>
        <p:nvGrpSpPr>
          <p:cNvPr name="Group 12" id="12"/>
          <p:cNvGrpSpPr/>
          <p:nvPr/>
        </p:nvGrpSpPr>
        <p:grpSpPr>
          <a:xfrm rot="8592000">
            <a:off x="10898779" y="2832636"/>
            <a:ext cx="474216" cy="47421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FFFFFF"/>
            </a:solidFill>
          </p:spPr>
        </p:sp>
        <p:sp>
          <p:nvSpPr>
            <p:cNvPr name="TextBox 14" id="14"/>
            <p:cNvSpPr txBox="true"/>
            <p:nvPr/>
          </p:nvSpPr>
          <p:spPr>
            <a:xfrm>
              <a:off x="101600" y="165100"/>
              <a:ext cx="711200" cy="444500"/>
            </a:xfrm>
            <a:prstGeom prst="rect">
              <a:avLst/>
            </a:prstGeom>
          </p:spPr>
          <p:txBody>
            <a:bodyPr anchor="ctr" rtlCol="false" tIns="50800" lIns="50800" bIns="50800" rIns="50800"/>
            <a:lstStyle/>
            <a:p>
              <a:pPr algn="ctr">
                <a:lnSpc>
                  <a:spcPts val="1774"/>
                </a:lnSpc>
              </a:pPr>
            </a:p>
          </p:txBody>
        </p:sp>
      </p:grpSp>
      <p:grpSp>
        <p:nvGrpSpPr>
          <p:cNvPr name="Group 15" id="15"/>
          <p:cNvGrpSpPr/>
          <p:nvPr/>
        </p:nvGrpSpPr>
        <p:grpSpPr>
          <a:xfrm rot="0">
            <a:off x="5370056" y="4687117"/>
            <a:ext cx="473427" cy="47342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FFFFFF"/>
            </a:solidFill>
          </p:spPr>
        </p:sp>
        <p:sp>
          <p:nvSpPr>
            <p:cNvPr name="TextBox 17" id="17"/>
            <p:cNvSpPr txBox="true"/>
            <p:nvPr/>
          </p:nvSpPr>
          <p:spPr>
            <a:xfrm>
              <a:off x="101600" y="165100"/>
              <a:ext cx="711200" cy="444500"/>
            </a:xfrm>
            <a:prstGeom prst="rect">
              <a:avLst/>
            </a:prstGeom>
          </p:spPr>
          <p:txBody>
            <a:bodyPr anchor="ctr" rtlCol="false" tIns="50800" lIns="50800" bIns="50800" rIns="50800"/>
            <a:lstStyle/>
            <a:p>
              <a:pPr algn="ctr">
                <a:lnSpc>
                  <a:spcPts val="1774"/>
                </a:lnSpc>
              </a:pPr>
            </a:p>
          </p:txBody>
        </p:sp>
      </p:grpSp>
      <p:grpSp>
        <p:nvGrpSpPr>
          <p:cNvPr name="Group 18" id="18"/>
          <p:cNvGrpSpPr/>
          <p:nvPr/>
        </p:nvGrpSpPr>
        <p:grpSpPr>
          <a:xfrm rot="-10800000">
            <a:off x="12231421" y="4738966"/>
            <a:ext cx="432106" cy="432106"/>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FFFFFF"/>
            </a:solidFill>
          </p:spPr>
        </p:sp>
        <p:sp>
          <p:nvSpPr>
            <p:cNvPr name="TextBox 20" id="20"/>
            <p:cNvSpPr txBox="true"/>
            <p:nvPr/>
          </p:nvSpPr>
          <p:spPr>
            <a:xfrm>
              <a:off x="101600" y="165100"/>
              <a:ext cx="711200" cy="444500"/>
            </a:xfrm>
            <a:prstGeom prst="rect">
              <a:avLst/>
            </a:prstGeom>
          </p:spPr>
          <p:txBody>
            <a:bodyPr anchor="ctr" rtlCol="false" tIns="50800" lIns="50800" bIns="50800" rIns="50800"/>
            <a:lstStyle/>
            <a:p>
              <a:pPr algn="ctr">
                <a:lnSpc>
                  <a:spcPts val="1774"/>
                </a:lnSpc>
              </a:pPr>
            </a:p>
          </p:txBody>
        </p:sp>
      </p:grpSp>
      <p:sp>
        <p:nvSpPr>
          <p:cNvPr name="TextBox 21" id="21"/>
          <p:cNvSpPr txBox="true"/>
          <p:nvPr/>
        </p:nvSpPr>
        <p:spPr>
          <a:xfrm rot="0">
            <a:off x="5409018" y="3967520"/>
            <a:ext cx="7496155" cy="1884045"/>
          </a:xfrm>
          <a:prstGeom prst="rect">
            <a:avLst/>
          </a:prstGeom>
        </p:spPr>
        <p:txBody>
          <a:bodyPr anchor="t" rtlCol="false" tIns="0" lIns="0" bIns="0" rIns="0">
            <a:spAutoFit/>
          </a:bodyPr>
          <a:lstStyle/>
          <a:p>
            <a:pPr algn="ctr" marL="0" indent="0" lvl="0">
              <a:lnSpc>
                <a:spcPts val="7440"/>
              </a:lnSpc>
              <a:spcBef>
                <a:spcPct val="0"/>
              </a:spcBef>
            </a:pPr>
            <a:r>
              <a:rPr lang="en-US" b="true" sz="6000" spc="113">
                <a:solidFill>
                  <a:srgbClr val="FFFFFF"/>
                </a:solidFill>
                <a:latin typeface="Muli Heavy"/>
                <a:ea typeface="Muli Heavy"/>
                <a:cs typeface="Muli Heavy"/>
                <a:sym typeface="Muli Heavy"/>
              </a:rPr>
              <a:t>DIVISION DE TAREAS</a:t>
            </a:r>
          </a:p>
        </p:txBody>
      </p:sp>
      <p:sp>
        <p:nvSpPr>
          <p:cNvPr name="TextBox 22" id="22"/>
          <p:cNvSpPr txBox="true"/>
          <p:nvPr/>
        </p:nvSpPr>
        <p:spPr>
          <a:xfrm rot="0">
            <a:off x="1215250" y="4245944"/>
            <a:ext cx="3644053" cy="1638969"/>
          </a:xfrm>
          <a:prstGeom prst="rect">
            <a:avLst/>
          </a:prstGeom>
        </p:spPr>
        <p:txBody>
          <a:bodyPr anchor="t" rtlCol="false" tIns="0" lIns="0" bIns="0" rIns="0">
            <a:spAutoFit/>
          </a:bodyPr>
          <a:lstStyle/>
          <a:p>
            <a:pPr algn="ctr" marL="0" indent="0" lvl="0">
              <a:lnSpc>
                <a:spcPts val="2678"/>
              </a:lnSpc>
              <a:spcBef>
                <a:spcPct val="0"/>
              </a:spcBef>
            </a:pPr>
            <a:r>
              <a:rPr lang="en-US" sz="1674">
                <a:solidFill>
                  <a:srgbClr val="FFFFFF"/>
                </a:solidFill>
                <a:latin typeface="TT Interphases"/>
                <a:ea typeface="TT Interphases"/>
                <a:cs typeface="TT Interphases"/>
                <a:sym typeface="TT Interphases"/>
              </a:rPr>
              <a:t>La investigación del sitio TMDB, en búsqueda del conocimiento de la información acerca de Tom Cruise fue realizado por Egüen Agustina, Pascucci Agostina y Smith Justina </a:t>
            </a:r>
          </a:p>
        </p:txBody>
      </p:sp>
      <p:sp>
        <p:nvSpPr>
          <p:cNvPr name="TextBox 23" id="23"/>
          <p:cNvSpPr txBox="true"/>
          <p:nvPr/>
        </p:nvSpPr>
        <p:spPr>
          <a:xfrm rot="0">
            <a:off x="12678720" y="1494189"/>
            <a:ext cx="3644053" cy="972219"/>
          </a:xfrm>
          <a:prstGeom prst="rect">
            <a:avLst/>
          </a:prstGeom>
        </p:spPr>
        <p:txBody>
          <a:bodyPr anchor="t" rtlCol="false" tIns="0" lIns="0" bIns="0" rIns="0">
            <a:spAutoFit/>
          </a:bodyPr>
          <a:lstStyle/>
          <a:p>
            <a:pPr algn="ctr" marL="0" indent="0" lvl="0">
              <a:lnSpc>
                <a:spcPts val="2678"/>
              </a:lnSpc>
              <a:spcBef>
                <a:spcPct val="0"/>
              </a:spcBef>
            </a:pPr>
            <a:r>
              <a:rPr lang="en-US" sz="1674">
                <a:solidFill>
                  <a:srgbClr val="FFFFFF"/>
                </a:solidFill>
                <a:latin typeface="TT Interphases"/>
                <a:ea typeface="TT Interphases"/>
                <a:cs typeface="TT Interphases"/>
                <a:sym typeface="TT Interphases"/>
              </a:rPr>
              <a:t>El bosquejo del frontend, guiado por el  layout propuesto por la catedra fue realizado por todos los integrantes</a:t>
            </a:r>
          </a:p>
        </p:txBody>
      </p:sp>
      <p:sp>
        <p:nvSpPr>
          <p:cNvPr name="TextBox 24" id="24"/>
          <p:cNvSpPr txBox="true"/>
          <p:nvPr/>
        </p:nvSpPr>
        <p:spPr>
          <a:xfrm rot="0">
            <a:off x="13349719" y="4294265"/>
            <a:ext cx="3644053" cy="1638969"/>
          </a:xfrm>
          <a:prstGeom prst="rect">
            <a:avLst/>
          </a:prstGeom>
        </p:spPr>
        <p:txBody>
          <a:bodyPr anchor="t" rtlCol="false" tIns="0" lIns="0" bIns="0" rIns="0">
            <a:spAutoFit/>
          </a:bodyPr>
          <a:lstStyle/>
          <a:p>
            <a:pPr algn="ctr" marL="0" indent="0" lvl="0">
              <a:lnSpc>
                <a:spcPts val="2678"/>
              </a:lnSpc>
              <a:spcBef>
                <a:spcPct val="0"/>
              </a:spcBef>
            </a:pPr>
            <a:r>
              <a:rPr lang="en-US" sz="1674">
                <a:solidFill>
                  <a:srgbClr val="FFFFFF"/>
                </a:solidFill>
                <a:latin typeface="TT Interphases"/>
                <a:ea typeface="TT Interphases"/>
                <a:cs typeface="TT Interphases"/>
                <a:sym typeface="TT Interphases"/>
              </a:rPr>
              <a:t>Se selecciono la logica en base a los datos proporcionados por la API para evitar el uso de datos simulados. Fue realizada por Egüen Agustina, Pérez Nicolás y Talavera Santiago</a:t>
            </a:r>
          </a:p>
        </p:txBody>
      </p:sp>
      <p:sp>
        <p:nvSpPr>
          <p:cNvPr name="TextBox 25" id="25"/>
          <p:cNvSpPr txBox="true"/>
          <p:nvPr/>
        </p:nvSpPr>
        <p:spPr>
          <a:xfrm rot="0">
            <a:off x="12586369" y="8178798"/>
            <a:ext cx="3644053" cy="638844"/>
          </a:xfrm>
          <a:prstGeom prst="rect">
            <a:avLst/>
          </a:prstGeom>
        </p:spPr>
        <p:txBody>
          <a:bodyPr anchor="t" rtlCol="false" tIns="0" lIns="0" bIns="0" rIns="0">
            <a:spAutoFit/>
          </a:bodyPr>
          <a:lstStyle/>
          <a:p>
            <a:pPr algn="ctr" marL="0" indent="0" lvl="0">
              <a:lnSpc>
                <a:spcPts val="2678"/>
              </a:lnSpc>
              <a:spcBef>
                <a:spcPct val="0"/>
              </a:spcBef>
            </a:pPr>
            <a:r>
              <a:rPr lang="en-US" sz="1674">
                <a:solidFill>
                  <a:srgbClr val="FFFFFF"/>
                </a:solidFill>
                <a:latin typeface="TT Interphases"/>
                <a:ea typeface="TT Interphases"/>
                <a:cs typeface="TT Interphases"/>
                <a:sym typeface="TT Interphases"/>
              </a:rPr>
              <a:t>Realizado por Smith Justina y Pascucci Agostina</a:t>
            </a:r>
          </a:p>
        </p:txBody>
      </p:sp>
      <p:grpSp>
        <p:nvGrpSpPr>
          <p:cNvPr name="Group 26" id="26"/>
          <p:cNvGrpSpPr/>
          <p:nvPr/>
        </p:nvGrpSpPr>
        <p:grpSpPr>
          <a:xfrm rot="0">
            <a:off x="12905173" y="3440999"/>
            <a:ext cx="4354127" cy="691342"/>
            <a:chOff x="0" y="0"/>
            <a:chExt cx="2559540" cy="406400"/>
          </a:xfrm>
        </p:grpSpPr>
        <p:sp>
          <p:nvSpPr>
            <p:cNvPr name="Freeform 27" id="27"/>
            <p:cNvSpPr/>
            <p:nvPr/>
          </p:nvSpPr>
          <p:spPr>
            <a:xfrm flipH="false" flipV="false" rot="0">
              <a:off x="0" y="0"/>
              <a:ext cx="2559540" cy="406400"/>
            </a:xfrm>
            <a:custGeom>
              <a:avLst/>
              <a:gdLst/>
              <a:ahLst/>
              <a:cxnLst/>
              <a:rect r="r" b="b" t="t" l="l"/>
              <a:pathLst>
                <a:path h="406400" w="2559540">
                  <a:moveTo>
                    <a:pt x="2356340" y="0"/>
                  </a:moveTo>
                  <a:cubicBezTo>
                    <a:pt x="2468564" y="0"/>
                    <a:pt x="2559540" y="90976"/>
                    <a:pt x="2559540" y="203200"/>
                  </a:cubicBezTo>
                  <a:cubicBezTo>
                    <a:pt x="2559540" y="315424"/>
                    <a:pt x="2468564" y="406400"/>
                    <a:pt x="2356340"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28" id="28"/>
            <p:cNvSpPr txBox="true"/>
            <p:nvPr/>
          </p:nvSpPr>
          <p:spPr>
            <a:xfrm>
              <a:off x="0" y="-28575"/>
              <a:ext cx="2559540" cy="434975"/>
            </a:xfrm>
            <a:prstGeom prst="rect">
              <a:avLst/>
            </a:prstGeom>
          </p:spPr>
          <p:txBody>
            <a:bodyPr anchor="ctr" rtlCol="false" tIns="50800" lIns="50800" bIns="50800" rIns="50800"/>
            <a:lstStyle/>
            <a:p>
              <a:pPr algn="ctr">
                <a:lnSpc>
                  <a:spcPts val="1384"/>
                </a:lnSpc>
              </a:pPr>
            </a:p>
          </p:txBody>
        </p:sp>
      </p:grpSp>
      <p:sp>
        <p:nvSpPr>
          <p:cNvPr name="TextBox 29" id="29"/>
          <p:cNvSpPr txBox="true"/>
          <p:nvPr/>
        </p:nvSpPr>
        <p:spPr>
          <a:xfrm rot="0">
            <a:off x="13103109" y="3568151"/>
            <a:ext cx="3958255" cy="389412"/>
          </a:xfrm>
          <a:prstGeom prst="rect">
            <a:avLst/>
          </a:prstGeom>
        </p:spPr>
        <p:txBody>
          <a:bodyPr anchor="t" rtlCol="false" tIns="0" lIns="0" bIns="0" rIns="0">
            <a:spAutoFit/>
          </a:bodyPr>
          <a:lstStyle/>
          <a:p>
            <a:pPr algn="ctr" marL="0" indent="0" lvl="0">
              <a:lnSpc>
                <a:spcPts val="3211"/>
              </a:lnSpc>
              <a:spcBef>
                <a:spcPct val="0"/>
              </a:spcBef>
            </a:pPr>
            <a:r>
              <a:rPr lang="en-US" b="true" sz="2293">
                <a:solidFill>
                  <a:srgbClr val="000A1F"/>
                </a:solidFill>
                <a:latin typeface="Muli Ultra-Bold"/>
                <a:ea typeface="Muli Ultra-Bold"/>
                <a:cs typeface="Muli Ultra-Bold"/>
                <a:sym typeface="Muli Ultra-Bold"/>
              </a:rPr>
              <a:t>Logica de negocio a aplicar</a:t>
            </a:r>
          </a:p>
        </p:txBody>
      </p:sp>
      <p:grpSp>
        <p:nvGrpSpPr>
          <p:cNvPr name="Group 30" id="30"/>
          <p:cNvGrpSpPr/>
          <p:nvPr/>
        </p:nvGrpSpPr>
        <p:grpSpPr>
          <a:xfrm rot="0">
            <a:off x="2526452" y="846963"/>
            <a:ext cx="3605740" cy="607982"/>
            <a:chOff x="0" y="0"/>
            <a:chExt cx="2410223" cy="406400"/>
          </a:xfrm>
        </p:grpSpPr>
        <p:sp>
          <p:nvSpPr>
            <p:cNvPr name="Freeform 31" id="31"/>
            <p:cNvSpPr/>
            <p:nvPr/>
          </p:nvSpPr>
          <p:spPr>
            <a:xfrm flipH="false" flipV="false" rot="0">
              <a:off x="0" y="0"/>
              <a:ext cx="2410223" cy="406400"/>
            </a:xfrm>
            <a:custGeom>
              <a:avLst/>
              <a:gdLst/>
              <a:ahLst/>
              <a:cxnLst/>
              <a:rect r="r" b="b" t="t" l="l"/>
              <a:pathLst>
                <a:path h="406400" w="2410223">
                  <a:moveTo>
                    <a:pt x="2207023" y="0"/>
                  </a:moveTo>
                  <a:cubicBezTo>
                    <a:pt x="2319247" y="0"/>
                    <a:pt x="2410223" y="90976"/>
                    <a:pt x="2410223" y="203200"/>
                  </a:cubicBezTo>
                  <a:cubicBezTo>
                    <a:pt x="2410223" y="315424"/>
                    <a:pt x="2319247" y="406400"/>
                    <a:pt x="2207023"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32" id="32"/>
            <p:cNvSpPr txBox="true"/>
            <p:nvPr/>
          </p:nvSpPr>
          <p:spPr>
            <a:xfrm>
              <a:off x="0" y="-28575"/>
              <a:ext cx="2410223" cy="434975"/>
            </a:xfrm>
            <a:prstGeom prst="rect">
              <a:avLst/>
            </a:prstGeom>
          </p:spPr>
          <p:txBody>
            <a:bodyPr anchor="ctr" rtlCol="false" tIns="50800" lIns="50800" bIns="50800" rIns="50800"/>
            <a:lstStyle/>
            <a:p>
              <a:pPr algn="ctr">
                <a:lnSpc>
                  <a:spcPts val="1384"/>
                </a:lnSpc>
              </a:pPr>
            </a:p>
          </p:txBody>
        </p:sp>
      </p:grpSp>
      <p:sp>
        <p:nvSpPr>
          <p:cNvPr name="TextBox 33" id="33"/>
          <p:cNvSpPr txBox="true"/>
          <p:nvPr/>
        </p:nvSpPr>
        <p:spPr>
          <a:xfrm rot="0">
            <a:off x="2703427" y="913444"/>
            <a:ext cx="3251788" cy="389412"/>
          </a:xfrm>
          <a:prstGeom prst="rect">
            <a:avLst/>
          </a:prstGeom>
        </p:spPr>
        <p:txBody>
          <a:bodyPr anchor="t" rtlCol="false" tIns="0" lIns="0" bIns="0" rIns="0">
            <a:spAutoFit/>
          </a:bodyPr>
          <a:lstStyle/>
          <a:p>
            <a:pPr algn="ctr" marL="0" indent="0" lvl="0">
              <a:lnSpc>
                <a:spcPts val="3211"/>
              </a:lnSpc>
              <a:spcBef>
                <a:spcPct val="0"/>
              </a:spcBef>
            </a:pPr>
            <a:r>
              <a:rPr lang="en-US" b="true" sz="2293">
                <a:solidFill>
                  <a:srgbClr val="000A1F"/>
                </a:solidFill>
                <a:latin typeface="Muli Ultra-Bold"/>
                <a:ea typeface="Muli Ultra-Bold"/>
                <a:cs typeface="Muli Ultra-Bold"/>
                <a:sym typeface="Muli Ultra-Bold"/>
              </a:rPr>
              <a:t>Documento Entrega</a:t>
            </a:r>
          </a:p>
        </p:txBody>
      </p:sp>
      <p:sp>
        <p:nvSpPr>
          <p:cNvPr name="TextBox 34" id="34"/>
          <p:cNvSpPr txBox="true"/>
          <p:nvPr/>
        </p:nvSpPr>
        <p:spPr>
          <a:xfrm rot="0">
            <a:off x="2551428" y="1616871"/>
            <a:ext cx="3644053" cy="638844"/>
          </a:xfrm>
          <a:prstGeom prst="rect">
            <a:avLst/>
          </a:prstGeom>
        </p:spPr>
        <p:txBody>
          <a:bodyPr anchor="t" rtlCol="false" tIns="0" lIns="0" bIns="0" rIns="0">
            <a:spAutoFit/>
          </a:bodyPr>
          <a:lstStyle/>
          <a:p>
            <a:pPr algn="ctr" marL="0" indent="0" lvl="0">
              <a:lnSpc>
                <a:spcPts val="2678"/>
              </a:lnSpc>
              <a:spcBef>
                <a:spcPct val="0"/>
              </a:spcBef>
            </a:pPr>
            <a:r>
              <a:rPr lang="en-US" sz="1674">
                <a:solidFill>
                  <a:srgbClr val="FFFFFF"/>
                </a:solidFill>
                <a:latin typeface="TT Interphases"/>
                <a:ea typeface="TT Interphases"/>
                <a:cs typeface="TT Interphases"/>
                <a:sym typeface="TT Interphases"/>
              </a:rPr>
              <a:t>Realizado por Pérez Nicolás y Talavera Santiago</a:t>
            </a:r>
          </a:p>
        </p:txBody>
      </p:sp>
      <p:grpSp>
        <p:nvGrpSpPr>
          <p:cNvPr name="Group 35" id="35"/>
          <p:cNvGrpSpPr/>
          <p:nvPr/>
        </p:nvGrpSpPr>
        <p:grpSpPr>
          <a:xfrm rot="0">
            <a:off x="11685926" y="7415393"/>
            <a:ext cx="5591327" cy="607982"/>
            <a:chOff x="0" y="0"/>
            <a:chExt cx="3737470" cy="406400"/>
          </a:xfrm>
        </p:grpSpPr>
        <p:sp>
          <p:nvSpPr>
            <p:cNvPr name="Freeform 36" id="36"/>
            <p:cNvSpPr/>
            <p:nvPr/>
          </p:nvSpPr>
          <p:spPr>
            <a:xfrm flipH="false" flipV="false" rot="0">
              <a:off x="0" y="0"/>
              <a:ext cx="3737470" cy="406400"/>
            </a:xfrm>
            <a:custGeom>
              <a:avLst/>
              <a:gdLst/>
              <a:ahLst/>
              <a:cxnLst/>
              <a:rect r="r" b="b" t="t" l="l"/>
              <a:pathLst>
                <a:path h="406400" w="3737470">
                  <a:moveTo>
                    <a:pt x="3534270" y="0"/>
                  </a:moveTo>
                  <a:cubicBezTo>
                    <a:pt x="3646494" y="0"/>
                    <a:pt x="3737470" y="90976"/>
                    <a:pt x="3737470" y="203200"/>
                  </a:cubicBezTo>
                  <a:cubicBezTo>
                    <a:pt x="3737470" y="315424"/>
                    <a:pt x="3646494" y="406400"/>
                    <a:pt x="3534270"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37" id="37"/>
            <p:cNvSpPr txBox="true"/>
            <p:nvPr/>
          </p:nvSpPr>
          <p:spPr>
            <a:xfrm>
              <a:off x="0" y="-28575"/>
              <a:ext cx="3737470" cy="434975"/>
            </a:xfrm>
            <a:prstGeom prst="rect">
              <a:avLst/>
            </a:prstGeom>
          </p:spPr>
          <p:txBody>
            <a:bodyPr anchor="ctr" rtlCol="false" tIns="50800" lIns="50800" bIns="50800" rIns="50800"/>
            <a:lstStyle/>
            <a:p>
              <a:pPr algn="ctr">
                <a:lnSpc>
                  <a:spcPts val="1384"/>
                </a:lnSpc>
              </a:pPr>
            </a:p>
          </p:txBody>
        </p:sp>
      </p:grpSp>
      <p:sp>
        <p:nvSpPr>
          <p:cNvPr name="TextBox 38" id="38"/>
          <p:cNvSpPr txBox="true"/>
          <p:nvPr/>
        </p:nvSpPr>
        <p:spPr>
          <a:xfrm rot="0">
            <a:off x="11905944" y="7500866"/>
            <a:ext cx="5187054" cy="389412"/>
          </a:xfrm>
          <a:prstGeom prst="rect">
            <a:avLst/>
          </a:prstGeom>
        </p:spPr>
        <p:txBody>
          <a:bodyPr anchor="t" rtlCol="false" tIns="0" lIns="0" bIns="0" rIns="0">
            <a:spAutoFit/>
          </a:bodyPr>
          <a:lstStyle/>
          <a:p>
            <a:pPr algn="ctr" marL="0" indent="0" lvl="0">
              <a:lnSpc>
                <a:spcPts val="3211"/>
              </a:lnSpc>
              <a:spcBef>
                <a:spcPct val="0"/>
              </a:spcBef>
            </a:pPr>
            <a:r>
              <a:rPr lang="en-US" b="true" sz="2293">
                <a:solidFill>
                  <a:srgbClr val="000A1F"/>
                </a:solidFill>
                <a:latin typeface="Muli Ultra-Bold"/>
                <a:ea typeface="Muli Ultra-Bold"/>
                <a:cs typeface="Muli Ultra-Bold"/>
                <a:sym typeface="Muli Ultra-Bold"/>
              </a:rPr>
              <a:t>Creacion de Cuenta y Autenticacion</a:t>
            </a:r>
          </a:p>
        </p:txBody>
      </p:sp>
      <p:grpSp>
        <p:nvGrpSpPr>
          <p:cNvPr name="Group 39" id="39"/>
          <p:cNvGrpSpPr/>
          <p:nvPr/>
        </p:nvGrpSpPr>
        <p:grpSpPr>
          <a:xfrm rot="0">
            <a:off x="3056434" y="7415393"/>
            <a:ext cx="3605740" cy="607982"/>
            <a:chOff x="0" y="0"/>
            <a:chExt cx="2410223" cy="406400"/>
          </a:xfrm>
        </p:grpSpPr>
        <p:sp>
          <p:nvSpPr>
            <p:cNvPr name="Freeform 40" id="40"/>
            <p:cNvSpPr/>
            <p:nvPr/>
          </p:nvSpPr>
          <p:spPr>
            <a:xfrm flipH="false" flipV="false" rot="0">
              <a:off x="0" y="0"/>
              <a:ext cx="2410223" cy="406400"/>
            </a:xfrm>
            <a:custGeom>
              <a:avLst/>
              <a:gdLst/>
              <a:ahLst/>
              <a:cxnLst/>
              <a:rect r="r" b="b" t="t" l="l"/>
              <a:pathLst>
                <a:path h="406400" w="2410223">
                  <a:moveTo>
                    <a:pt x="2207023" y="0"/>
                  </a:moveTo>
                  <a:cubicBezTo>
                    <a:pt x="2319247" y="0"/>
                    <a:pt x="2410223" y="90976"/>
                    <a:pt x="2410223" y="203200"/>
                  </a:cubicBezTo>
                  <a:cubicBezTo>
                    <a:pt x="2410223" y="315424"/>
                    <a:pt x="2319247" y="406400"/>
                    <a:pt x="2207023"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41" id="41"/>
            <p:cNvSpPr txBox="true"/>
            <p:nvPr/>
          </p:nvSpPr>
          <p:spPr>
            <a:xfrm>
              <a:off x="0" y="-28575"/>
              <a:ext cx="2410223" cy="434975"/>
            </a:xfrm>
            <a:prstGeom prst="rect">
              <a:avLst/>
            </a:prstGeom>
          </p:spPr>
          <p:txBody>
            <a:bodyPr anchor="ctr" rtlCol="false" tIns="50800" lIns="50800" bIns="50800" rIns="50800"/>
            <a:lstStyle/>
            <a:p>
              <a:pPr algn="ctr">
                <a:lnSpc>
                  <a:spcPts val="1384"/>
                </a:lnSpc>
              </a:pPr>
            </a:p>
          </p:txBody>
        </p:sp>
      </p:grpSp>
      <p:sp>
        <p:nvSpPr>
          <p:cNvPr name="TextBox 42" id="42"/>
          <p:cNvSpPr txBox="true"/>
          <p:nvPr/>
        </p:nvSpPr>
        <p:spPr>
          <a:xfrm rot="0">
            <a:off x="3233410" y="7481874"/>
            <a:ext cx="3251788" cy="389412"/>
          </a:xfrm>
          <a:prstGeom prst="rect">
            <a:avLst/>
          </a:prstGeom>
        </p:spPr>
        <p:txBody>
          <a:bodyPr anchor="t" rtlCol="false" tIns="0" lIns="0" bIns="0" rIns="0">
            <a:spAutoFit/>
          </a:bodyPr>
          <a:lstStyle/>
          <a:p>
            <a:pPr algn="ctr" marL="0" indent="0" lvl="0">
              <a:lnSpc>
                <a:spcPts val="3211"/>
              </a:lnSpc>
              <a:spcBef>
                <a:spcPct val="0"/>
              </a:spcBef>
            </a:pPr>
            <a:r>
              <a:rPr lang="en-US" b="true" sz="2293">
                <a:solidFill>
                  <a:srgbClr val="000A1F"/>
                </a:solidFill>
                <a:latin typeface="Muli Ultra-Bold"/>
                <a:ea typeface="Muli Ultra-Bold"/>
                <a:cs typeface="Muli Ultra-Bold"/>
                <a:sym typeface="Muli Ultra-Bold"/>
              </a:rPr>
              <a:t>Relevamiento APIs</a:t>
            </a:r>
          </a:p>
        </p:txBody>
      </p:sp>
      <p:grpSp>
        <p:nvGrpSpPr>
          <p:cNvPr name="Group 43" id="43"/>
          <p:cNvGrpSpPr/>
          <p:nvPr/>
        </p:nvGrpSpPr>
        <p:grpSpPr>
          <a:xfrm rot="0">
            <a:off x="1234407" y="3476464"/>
            <a:ext cx="3605740" cy="607982"/>
            <a:chOff x="0" y="0"/>
            <a:chExt cx="2410223" cy="406400"/>
          </a:xfrm>
        </p:grpSpPr>
        <p:sp>
          <p:nvSpPr>
            <p:cNvPr name="Freeform 44" id="44"/>
            <p:cNvSpPr/>
            <p:nvPr/>
          </p:nvSpPr>
          <p:spPr>
            <a:xfrm flipH="false" flipV="false" rot="0">
              <a:off x="0" y="0"/>
              <a:ext cx="2410223" cy="406400"/>
            </a:xfrm>
            <a:custGeom>
              <a:avLst/>
              <a:gdLst/>
              <a:ahLst/>
              <a:cxnLst/>
              <a:rect r="r" b="b" t="t" l="l"/>
              <a:pathLst>
                <a:path h="406400" w="2410223">
                  <a:moveTo>
                    <a:pt x="2207023" y="0"/>
                  </a:moveTo>
                  <a:cubicBezTo>
                    <a:pt x="2319247" y="0"/>
                    <a:pt x="2410223" y="90976"/>
                    <a:pt x="2410223" y="203200"/>
                  </a:cubicBezTo>
                  <a:cubicBezTo>
                    <a:pt x="2410223" y="315424"/>
                    <a:pt x="2319247" y="406400"/>
                    <a:pt x="2207023"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45" id="45"/>
            <p:cNvSpPr txBox="true"/>
            <p:nvPr/>
          </p:nvSpPr>
          <p:spPr>
            <a:xfrm>
              <a:off x="0" y="-28575"/>
              <a:ext cx="2410223" cy="434975"/>
            </a:xfrm>
            <a:prstGeom prst="rect">
              <a:avLst/>
            </a:prstGeom>
          </p:spPr>
          <p:txBody>
            <a:bodyPr anchor="ctr" rtlCol="false" tIns="50800" lIns="50800" bIns="50800" rIns="50800"/>
            <a:lstStyle/>
            <a:p>
              <a:pPr algn="ctr">
                <a:lnSpc>
                  <a:spcPts val="1384"/>
                </a:lnSpc>
              </a:pPr>
            </a:p>
          </p:txBody>
        </p:sp>
      </p:grpSp>
      <p:grpSp>
        <p:nvGrpSpPr>
          <p:cNvPr name="Group 46" id="46"/>
          <p:cNvGrpSpPr/>
          <p:nvPr/>
        </p:nvGrpSpPr>
        <p:grpSpPr>
          <a:xfrm rot="0">
            <a:off x="12678720" y="724709"/>
            <a:ext cx="3605740" cy="607982"/>
            <a:chOff x="0" y="0"/>
            <a:chExt cx="2410223" cy="406400"/>
          </a:xfrm>
        </p:grpSpPr>
        <p:sp>
          <p:nvSpPr>
            <p:cNvPr name="Freeform 47" id="47"/>
            <p:cNvSpPr/>
            <p:nvPr/>
          </p:nvSpPr>
          <p:spPr>
            <a:xfrm flipH="false" flipV="false" rot="0">
              <a:off x="0" y="0"/>
              <a:ext cx="2410223" cy="406400"/>
            </a:xfrm>
            <a:custGeom>
              <a:avLst/>
              <a:gdLst/>
              <a:ahLst/>
              <a:cxnLst/>
              <a:rect r="r" b="b" t="t" l="l"/>
              <a:pathLst>
                <a:path h="406400" w="2410223">
                  <a:moveTo>
                    <a:pt x="2207023" y="0"/>
                  </a:moveTo>
                  <a:cubicBezTo>
                    <a:pt x="2319247" y="0"/>
                    <a:pt x="2410223" y="90976"/>
                    <a:pt x="2410223" y="203200"/>
                  </a:cubicBezTo>
                  <a:cubicBezTo>
                    <a:pt x="2410223" y="315424"/>
                    <a:pt x="2319247" y="406400"/>
                    <a:pt x="2207023" y="406400"/>
                  </a:cubicBezTo>
                  <a:lnTo>
                    <a:pt x="203200" y="406400"/>
                  </a:lnTo>
                  <a:cubicBezTo>
                    <a:pt x="90976" y="406400"/>
                    <a:pt x="0" y="315424"/>
                    <a:pt x="0" y="203200"/>
                  </a:cubicBezTo>
                  <a:cubicBezTo>
                    <a:pt x="0" y="90976"/>
                    <a:pt x="90976" y="0"/>
                    <a:pt x="203200" y="0"/>
                  </a:cubicBezTo>
                  <a:close/>
                </a:path>
              </a:pathLst>
            </a:custGeom>
            <a:solidFill>
              <a:srgbClr val="FFFFFF"/>
            </a:solidFill>
          </p:spPr>
        </p:sp>
        <p:sp>
          <p:nvSpPr>
            <p:cNvPr name="TextBox 48" id="48"/>
            <p:cNvSpPr txBox="true"/>
            <p:nvPr/>
          </p:nvSpPr>
          <p:spPr>
            <a:xfrm>
              <a:off x="0" y="-28575"/>
              <a:ext cx="2410223" cy="434975"/>
            </a:xfrm>
            <a:prstGeom prst="rect">
              <a:avLst/>
            </a:prstGeom>
          </p:spPr>
          <p:txBody>
            <a:bodyPr anchor="ctr" rtlCol="false" tIns="50800" lIns="50800" bIns="50800" rIns="50800"/>
            <a:lstStyle/>
            <a:p>
              <a:pPr algn="ctr">
                <a:lnSpc>
                  <a:spcPts val="1384"/>
                </a:lnSpc>
              </a:pPr>
            </a:p>
          </p:txBody>
        </p:sp>
      </p:grpSp>
      <p:sp>
        <p:nvSpPr>
          <p:cNvPr name="TextBox 49" id="49"/>
          <p:cNvSpPr txBox="true"/>
          <p:nvPr/>
        </p:nvSpPr>
        <p:spPr>
          <a:xfrm rot="0">
            <a:off x="12855695" y="802470"/>
            <a:ext cx="3251788" cy="389412"/>
          </a:xfrm>
          <a:prstGeom prst="rect">
            <a:avLst/>
          </a:prstGeom>
        </p:spPr>
        <p:txBody>
          <a:bodyPr anchor="t" rtlCol="false" tIns="0" lIns="0" bIns="0" rIns="0">
            <a:spAutoFit/>
          </a:bodyPr>
          <a:lstStyle/>
          <a:p>
            <a:pPr algn="ctr" marL="0" indent="0" lvl="0">
              <a:lnSpc>
                <a:spcPts val="3211"/>
              </a:lnSpc>
              <a:spcBef>
                <a:spcPct val="0"/>
              </a:spcBef>
            </a:pPr>
            <a:r>
              <a:rPr lang="en-US" b="true" sz="2293">
                <a:solidFill>
                  <a:srgbClr val="000A1F"/>
                </a:solidFill>
                <a:latin typeface="Muli Ultra-Bold"/>
                <a:ea typeface="Muli Ultra-Bold"/>
                <a:cs typeface="Muli Ultra-Bold"/>
                <a:sym typeface="Muli Ultra-Bold"/>
              </a:rPr>
              <a:t>Frontend</a:t>
            </a:r>
          </a:p>
        </p:txBody>
      </p:sp>
      <p:sp>
        <p:nvSpPr>
          <p:cNvPr name="TextBox 50" id="50"/>
          <p:cNvSpPr txBox="true"/>
          <p:nvPr/>
        </p:nvSpPr>
        <p:spPr>
          <a:xfrm rot="0">
            <a:off x="1411383" y="3554224"/>
            <a:ext cx="3251788" cy="389412"/>
          </a:xfrm>
          <a:prstGeom prst="rect">
            <a:avLst/>
          </a:prstGeom>
        </p:spPr>
        <p:txBody>
          <a:bodyPr anchor="t" rtlCol="false" tIns="0" lIns="0" bIns="0" rIns="0">
            <a:spAutoFit/>
          </a:bodyPr>
          <a:lstStyle/>
          <a:p>
            <a:pPr algn="ctr" marL="0" indent="0" lvl="0">
              <a:lnSpc>
                <a:spcPts val="3211"/>
              </a:lnSpc>
              <a:spcBef>
                <a:spcPct val="0"/>
              </a:spcBef>
            </a:pPr>
            <a:r>
              <a:rPr lang="en-US" b="true" sz="2293">
                <a:solidFill>
                  <a:srgbClr val="000A1F"/>
                </a:solidFill>
                <a:latin typeface="Muli Ultra-Bold"/>
                <a:ea typeface="Muli Ultra-Bold"/>
                <a:cs typeface="Muli Ultra-Bold"/>
                <a:sym typeface="Muli Ultra-Bold"/>
              </a:rPr>
              <a:t>Investigacion del sitio</a:t>
            </a:r>
          </a:p>
        </p:txBody>
      </p:sp>
      <p:sp>
        <p:nvSpPr>
          <p:cNvPr name="TextBox 51" id="51"/>
          <p:cNvSpPr txBox="true"/>
          <p:nvPr/>
        </p:nvSpPr>
        <p:spPr>
          <a:xfrm rot="0">
            <a:off x="3018120" y="8187407"/>
            <a:ext cx="3644053" cy="638844"/>
          </a:xfrm>
          <a:prstGeom prst="rect">
            <a:avLst/>
          </a:prstGeom>
        </p:spPr>
        <p:txBody>
          <a:bodyPr anchor="t" rtlCol="false" tIns="0" lIns="0" bIns="0" rIns="0">
            <a:spAutoFit/>
          </a:bodyPr>
          <a:lstStyle/>
          <a:p>
            <a:pPr algn="ctr" marL="0" indent="0" lvl="0">
              <a:lnSpc>
                <a:spcPts val="2678"/>
              </a:lnSpc>
              <a:spcBef>
                <a:spcPct val="0"/>
              </a:spcBef>
            </a:pPr>
            <a:r>
              <a:rPr lang="en-US" sz="1674">
                <a:solidFill>
                  <a:srgbClr val="FFFFFF"/>
                </a:solidFill>
                <a:latin typeface="TT Interphases"/>
                <a:ea typeface="TT Interphases"/>
                <a:cs typeface="TT Interphases"/>
                <a:sym typeface="TT Interphases"/>
              </a:rPr>
              <a:t>Realizado por Smith Justina, Egüen Agustina y Pascucci Agostina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5400000">
            <a:off x="-83846" y="3917342"/>
            <a:ext cx="4742240" cy="4925202"/>
            <a:chOff x="0" y="0"/>
            <a:chExt cx="1248985" cy="1297173"/>
          </a:xfrm>
        </p:grpSpPr>
        <p:sp>
          <p:nvSpPr>
            <p:cNvPr name="Freeform 4" id="4"/>
            <p:cNvSpPr/>
            <p:nvPr/>
          </p:nvSpPr>
          <p:spPr>
            <a:xfrm flipH="false" flipV="false" rot="0">
              <a:off x="0" y="0"/>
              <a:ext cx="1248985" cy="1297173"/>
            </a:xfrm>
            <a:custGeom>
              <a:avLst/>
              <a:gdLst/>
              <a:ahLst/>
              <a:cxnLst/>
              <a:rect r="r" b="b" t="t" l="l"/>
              <a:pathLst>
                <a:path h="1297173" w="1248985">
                  <a:moveTo>
                    <a:pt x="45711" y="0"/>
                  </a:moveTo>
                  <a:lnTo>
                    <a:pt x="1203274" y="0"/>
                  </a:lnTo>
                  <a:cubicBezTo>
                    <a:pt x="1215397" y="0"/>
                    <a:pt x="1227024" y="4816"/>
                    <a:pt x="1235597" y="13389"/>
                  </a:cubicBezTo>
                  <a:cubicBezTo>
                    <a:pt x="1244169" y="21961"/>
                    <a:pt x="1248985" y="33588"/>
                    <a:pt x="1248985" y="45711"/>
                  </a:cubicBezTo>
                  <a:lnTo>
                    <a:pt x="1248985" y="1251461"/>
                  </a:lnTo>
                  <a:cubicBezTo>
                    <a:pt x="1248985" y="1276707"/>
                    <a:pt x="1228519" y="1297173"/>
                    <a:pt x="1203274" y="1297173"/>
                  </a:cubicBezTo>
                  <a:lnTo>
                    <a:pt x="45711" y="1297173"/>
                  </a:lnTo>
                  <a:cubicBezTo>
                    <a:pt x="33588" y="1297173"/>
                    <a:pt x="21961" y="1292357"/>
                    <a:pt x="13389" y="1283784"/>
                  </a:cubicBezTo>
                  <a:cubicBezTo>
                    <a:pt x="4816" y="1275212"/>
                    <a:pt x="0" y="1263585"/>
                    <a:pt x="0" y="1251461"/>
                  </a:cubicBezTo>
                  <a:lnTo>
                    <a:pt x="0" y="45711"/>
                  </a:lnTo>
                  <a:cubicBezTo>
                    <a:pt x="0" y="33588"/>
                    <a:pt x="4816" y="21961"/>
                    <a:pt x="13389" y="13389"/>
                  </a:cubicBezTo>
                  <a:cubicBezTo>
                    <a:pt x="21961" y="4816"/>
                    <a:pt x="33588" y="0"/>
                    <a:pt x="45711" y="0"/>
                  </a:cubicBezTo>
                  <a:close/>
                </a:path>
              </a:pathLst>
            </a:custGeom>
            <a:solidFill>
              <a:srgbClr val="000A1F">
                <a:alpha val="60000"/>
              </a:srgbClr>
            </a:solidFill>
          </p:spPr>
        </p:sp>
        <p:sp>
          <p:nvSpPr>
            <p:cNvPr name="TextBox 5" id="5"/>
            <p:cNvSpPr txBox="true"/>
            <p:nvPr/>
          </p:nvSpPr>
          <p:spPr>
            <a:xfrm>
              <a:off x="0" y="-38100"/>
              <a:ext cx="1248985" cy="1335273"/>
            </a:xfrm>
            <a:prstGeom prst="rect">
              <a:avLst/>
            </a:prstGeom>
          </p:spPr>
          <p:txBody>
            <a:bodyPr anchor="ctr" rtlCol="false" tIns="50800" lIns="50800" bIns="50800" rIns="50800"/>
            <a:lstStyle/>
            <a:p>
              <a:pPr algn="ctr">
                <a:lnSpc>
                  <a:spcPts val="1774"/>
                </a:lnSpc>
              </a:pPr>
            </a:p>
          </p:txBody>
        </p:sp>
      </p:grpSp>
      <p:grpSp>
        <p:nvGrpSpPr>
          <p:cNvPr name="Group 6" id="6"/>
          <p:cNvGrpSpPr/>
          <p:nvPr/>
        </p:nvGrpSpPr>
        <p:grpSpPr>
          <a:xfrm rot="5400000">
            <a:off x="7195601" y="-9447390"/>
            <a:ext cx="4061258" cy="19349547"/>
            <a:chOff x="0" y="0"/>
            <a:chExt cx="1069632" cy="5096177"/>
          </a:xfrm>
        </p:grpSpPr>
        <p:sp>
          <p:nvSpPr>
            <p:cNvPr name="Freeform 7" id="7"/>
            <p:cNvSpPr/>
            <p:nvPr/>
          </p:nvSpPr>
          <p:spPr>
            <a:xfrm flipH="false" flipV="false" rot="0">
              <a:off x="0" y="0"/>
              <a:ext cx="1069632" cy="5096177"/>
            </a:xfrm>
            <a:custGeom>
              <a:avLst/>
              <a:gdLst/>
              <a:ahLst/>
              <a:cxnLst/>
              <a:rect r="r" b="b" t="t" l="l"/>
              <a:pathLst>
                <a:path h="5096177" w="1069632">
                  <a:moveTo>
                    <a:pt x="53376" y="0"/>
                  </a:moveTo>
                  <a:lnTo>
                    <a:pt x="1016256" y="0"/>
                  </a:lnTo>
                  <a:cubicBezTo>
                    <a:pt x="1030412" y="0"/>
                    <a:pt x="1043988" y="5624"/>
                    <a:pt x="1053998" y="15633"/>
                  </a:cubicBezTo>
                  <a:cubicBezTo>
                    <a:pt x="1064008" y="25643"/>
                    <a:pt x="1069632" y="39220"/>
                    <a:pt x="1069632" y="53376"/>
                  </a:cubicBezTo>
                  <a:lnTo>
                    <a:pt x="1069632" y="5042801"/>
                  </a:lnTo>
                  <a:cubicBezTo>
                    <a:pt x="1069632" y="5072280"/>
                    <a:pt x="1045734" y="5096177"/>
                    <a:pt x="1016256" y="5096177"/>
                  </a:cubicBezTo>
                  <a:lnTo>
                    <a:pt x="53376" y="5096177"/>
                  </a:lnTo>
                  <a:cubicBezTo>
                    <a:pt x="39220" y="5096177"/>
                    <a:pt x="25643" y="5090553"/>
                    <a:pt x="15633" y="5080543"/>
                  </a:cubicBezTo>
                  <a:cubicBezTo>
                    <a:pt x="5624" y="5070534"/>
                    <a:pt x="0" y="5056957"/>
                    <a:pt x="0" y="5042801"/>
                  </a:cubicBezTo>
                  <a:lnTo>
                    <a:pt x="0" y="53376"/>
                  </a:lnTo>
                  <a:cubicBezTo>
                    <a:pt x="0" y="39220"/>
                    <a:pt x="5624" y="25643"/>
                    <a:pt x="15633" y="15633"/>
                  </a:cubicBezTo>
                  <a:cubicBezTo>
                    <a:pt x="25643" y="5624"/>
                    <a:pt x="39220" y="0"/>
                    <a:pt x="53376" y="0"/>
                  </a:cubicBezTo>
                  <a:close/>
                </a:path>
              </a:pathLst>
            </a:custGeom>
            <a:solidFill>
              <a:srgbClr val="000A1F">
                <a:alpha val="60000"/>
              </a:srgbClr>
            </a:solidFill>
          </p:spPr>
        </p:sp>
        <p:sp>
          <p:nvSpPr>
            <p:cNvPr name="TextBox 8" id="8"/>
            <p:cNvSpPr txBox="true"/>
            <p:nvPr/>
          </p:nvSpPr>
          <p:spPr>
            <a:xfrm>
              <a:off x="0" y="-38100"/>
              <a:ext cx="1069632" cy="5134277"/>
            </a:xfrm>
            <a:prstGeom prst="rect">
              <a:avLst/>
            </a:prstGeom>
          </p:spPr>
          <p:txBody>
            <a:bodyPr anchor="ctr" rtlCol="false" tIns="50800" lIns="50800" bIns="50800" rIns="50800"/>
            <a:lstStyle/>
            <a:p>
              <a:pPr algn="ctr">
                <a:lnSpc>
                  <a:spcPts val="1774"/>
                </a:lnSpc>
              </a:pPr>
            </a:p>
          </p:txBody>
        </p:sp>
      </p:grpSp>
      <p:sp>
        <p:nvSpPr>
          <p:cNvPr name="Freeform 9" id="9"/>
          <p:cNvSpPr/>
          <p:nvPr/>
        </p:nvSpPr>
        <p:spPr>
          <a:xfrm flipH="false" flipV="false" rot="0">
            <a:off x="4889535" y="3811764"/>
            <a:ext cx="13189952" cy="5136356"/>
          </a:xfrm>
          <a:custGeom>
            <a:avLst/>
            <a:gdLst/>
            <a:ahLst/>
            <a:cxnLst/>
            <a:rect r="r" b="b" t="t" l="l"/>
            <a:pathLst>
              <a:path h="5136356" w="13189952">
                <a:moveTo>
                  <a:pt x="0" y="0"/>
                </a:moveTo>
                <a:lnTo>
                  <a:pt x="13189952" y="0"/>
                </a:lnTo>
                <a:lnTo>
                  <a:pt x="13189952" y="5136357"/>
                </a:lnTo>
                <a:lnTo>
                  <a:pt x="0" y="5136357"/>
                </a:lnTo>
                <a:lnTo>
                  <a:pt x="0" y="0"/>
                </a:lnTo>
                <a:close/>
              </a:path>
            </a:pathLst>
          </a:custGeom>
          <a:blipFill>
            <a:blip r:embed="rId3"/>
            <a:stretch>
              <a:fillRect l="-1238" t="0" r="-1238" b="0"/>
            </a:stretch>
          </a:blipFill>
        </p:spPr>
      </p:sp>
      <p:sp>
        <p:nvSpPr>
          <p:cNvPr name="TextBox 10" id="10"/>
          <p:cNvSpPr txBox="true"/>
          <p:nvPr/>
        </p:nvSpPr>
        <p:spPr>
          <a:xfrm rot="0">
            <a:off x="2074763" y="530596"/>
            <a:ext cx="14302934" cy="967632"/>
          </a:xfrm>
          <a:prstGeom prst="rect">
            <a:avLst/>
          </a:prstGeom>
        </p:spPr>
        <p:txBody>
          <a:bodyPr anchor="t" rtlCol="false" tIns="0" lIns="0" bIns="0" rIns="0">
            <a:spAutoFit/>
          </a:bodyPr>
          <a:lstStyle/>
          <a:p>
            <a:pPr algn="ctr" marL="0" indent="0" lvl="0">
              <a:lnSpc>
                <a:spcPts val="7641"/>
              </a:lnSpc>
              <a:spcBef>
                <a:spcPct val="0"/>
              </a:spcBef>
            </a:pPr>
            <a:r>
              <a:rPr lang="en-US" b="true" sz="6162" spc="117">
                <a:solidFill>
                  <a:srgbClr val="FFFFFF"/>
                </a:solidFill>
                <a:latin typeface="Muli Heavy"/>
                <a:ea typeface="Muli Heavy"/>
                <a:cs typeface="Muli Heavy"/>
                <a:sym typeface="Muli Heavy"/>
              </a:rPr>
              <a:t>LOGICA DE NEGOCIO APLICADA</a:t>
            </a:r>
          </a:p>
        </p:txBody>
      </p:sp>
      <p:sp>
        <p:nvSpPr>
          <p:cNvPr name="TextBox 11" id="11"/>
          <p:cNvSpPr txBox="true"/>
          <p:nvPr/>
        </p:nvSpPr>
        <p:spPr>
          <a:xfrm rot="0">
            <a:off x="329200" y="4431794"/>
            <a:ext cx="4169629" cy="3791521"/>
          </a:xfrm>
          <a:prstGeom prst="rect">
            <a:avLst/>
          </a:prstGeom>
        </p:spPr>
        <p:txBody>
          <a:bodyPr anchor="t" rtlCol="false" tIns="0" lIns="0" bIns="0" rIns="0">
            <a:spAutoFit/>
          </a:bodyPr>
          <a:lstStyle/>
          <a:p>
            <a:pPr algn="ctr">
              <a:lnSpc>
                <a:spcPts val="3811"/>
              </a:lnSpc>
            </a:pPr>
            <a:r>
              <a:rPr lang="en-US" sz="2367">
                <a:solidFill>
                  <a:srgbClr val="FFFFFF"/>
                </a:solidFill>
                <a:latin typeface="TT Interphases"/>
                <a:ea typeface="TT Interphases"/>
                <a:cs typeface="TT Interphases"/>
                <a:sym typeface="TT Interphases"/>
              </a:rPr>
              <a:t>A partir de la información proporcionada por la API, guardada en Strapi para 10 películas elegidas aleatoriamente, se visualiza un grafico que muestra un top 10 ordenado por la nota promedio de las películas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2376901">
            <a:off x="6025872" y="-1562825"/>
            <a:ext cx="13552631" cy="21642251"/>
            <a:chOff x="0" y="0"/>
            <a:chExt cx="3569417" cy="5700017"/>
          </a:xfrm>
        </p:grpSpPr>
        <p:sp>
          <p:nvSpPr>
            <p:cNvPr name="Freeform 4" id="4"/>
            <p:cNvSpPr/>
            <p:nvPr/>
          </p:nvSpPr>
          <p:spPr>
            <a:xfrm flipH="false" flipV="false" rot="0">
              <a:off x="0" y="0"/>
              <a:ext cx="3569417" cy="5700017"/>
            </a:xfrm>
            <a:custGeom>
              <a:avLst/>
              <a:gdLst/>
              <a:ahLst/>
              <a:cxnLst/>
              <a:rect r="r" b="b" t="t" l="l"/>
              <a:pathLst>
                <a:path h="5700017" w="3569417">
                  <a:moveTo>
                    <a:pt x="0" y="0"/>
                  </a:moveTo>
                  <a:lnTo>
                    <a:pt x="3569417" y="0"/>
                  </a:lnTo>
                  <a:lnTo>
                    <a:pt x="3569417" y="5700017"/>
                  </a:lnTo>
                  <a:lnTo>
                    <a:pt x="0" y="5700017"/>
                  </a:lnTo>
                  <a:close/>
                </a:path>
              </a:pathLst>
            </a:custGeom>
            <a:solidFill>
              <a:srgbClr val="000A1F">
                <a:alpha val="60000"/>
              </a:srgbClr>
            </a:solidFill>
          </p:spPr>
        </p:sp>
        <p:sp>
          <p:nvSpPr>
            <p:cNvPr name="TextBox 5" id="5"/>
            <p:cNvSpPr txBox="true"/>
            <p:nvPr/>
          </p:nvSpPr>
          <p:spPr>
            <a:xfrm>
              <a:off x="0" y="-38100"/>
              <a:ext cx="3569417" cy="5738117"/>
            </a:xfrm>
            <a:prstGeom prst="rect">
              <a:avLst/>
            </a:prstGeom>
          </p:spPr>
          <p:txBody>
            <a:bodyPr anchor="ctr" rtlCol="false" tIns="50800" lIns="50800" bIns="50800" rIns="50800"/>
            <a:lstStyle/>
            <a:p>
              <a:pPr algn="ctr">
                <a:lnSpc>
                  <a:spcPts val="1774"/>
                </a:lnSpc>
              </a:pPr>
            </a:p>
          </p:txBody>
        </p:sp>
      </p:grpSp>
      <p:sp>
        <p:nvSpPr>
          <p:cNvPr name="Freeform 6" id="6"/>
          <p:cNvSpPr/>
          <p:nvPr/>
        </p:nvSpPr>
        <p:spPr>
          <a:xfrm flipH="false" flipV="false" rot="0">
            <a:off x="6331814" y="2571109"/>
            <a:ext cx="5179899" cy="7715891"/>
          </a:xfrm>
          <a:custGeom>
            <a:avLst/>
            <a:gdLst/>
            <a:ahLst/>
            <a:cxnLst/>
            <a:rect r="r" b="b" t="t" l="l"/>
            <a:pathLst>
              <a:path h="7715891" w="5179899">
                <a:moveTo>
                  <a:pt x="0" y="0"/>
                </a:moveTo>
                <a:lnTo>
                  <a:pt x="5179899" y="0"/>
                </a:lnTo>
                <a:lnTo>
                  <a:pt x="5179899" y="7715891"/>
                </a:lnTo>
                <a:lnTo>
                  <a:pt x="0" y="7715891"/>
                </a:lnTo>
                <a:lnTo>
                  <a:pt x="0" y="0"/>
                </a:lnTo>
                <a:close/>
              </a:path>
            </a:pathLst>
          </a:custGeom>
          <a:blipFill>
            <a:blip r:embed="rId3"/>
            <a:stretch>
              <a:fillRect l="0" t="0" r="0" b="0"/>
            </a:stretch>
          </a:blipFill>
        </p:spPr>
      </p:sp>
      <p:sp>
        <p:nvSpPr>
          <p:cNvPr name="TextBox 7" id="7"/>
          <p:cNvSpPr txBox="true"/>
          <p:nvPr/>
        </p:nvSpPr>
        <p:spPr>
          <a:xfrm rot="0">
            <a:off x="4653275" y="503299"/>
            <a:ext cx="8536978" cy="1727693"/>
          </a:xfrm>
          <a:prstGeom prst="rect">
            <a:avLst/>
          </a:prstGeom>
        </p:spPr>
        <p:txBody>
          <a:bodyPr anchor="t" rtlCol="false" tIns="0" lIns="0" bIns="0" rIns="0">
            <a:spAutoFit/>
          </a:bodyPr>
          <a:lstStyle/>
          <a:p>
            <a:pPr algn="ctr">
              <a:lnSpc>
                <a:spcPts val="13684"/>
              </a:lnSpc>
            </a:pPr>
            <a:r>
              <a:rPr lang="en-US" b="true" sz="11035" spc="209">
                <a:solidFill>
                  <a:srgbClr val="FFFFFF"/>
                </a:solidFill>
                <a:latin typeface="Muli Heavy"/>
                <a:ea typeface="Muli Heavy"/>
                <a:cs typeface="Muli Heavy"/>
                <a:sym typeface="Muli Heavy"/>
              </a:rPr>
              <a:t>GRACIAS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DAGsyTnTkGA</dc:identifier>
  <dcterms:modified xsi:type="dcterms:W3CDTF">2011-08-01T06:04:30Z</dcterms:modified>
  <cp:revision>1</cp:revision>
  <dc:title>Trabajo practco 2</dc:title>
</cp:coreProperties>
</file>