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8" r:id="rId1"/>
  </p:sldMasterIdLst>
  <p:notesMasterIdLst>
    <p:notesMasterId r:id="rId8"/>
  </p:notesMasterIdLst>
  <p:handoutMasterIdLst>
    <p:handoutMasterId r:id="rId9"/>
  </p:handoutMasterIdLst>
  <p:sldIdLst>
    <p:sldId id="277" r:id="rId2"/>
    <p:sldId id="351" r:id="rId3"/>
    <p:sldId id="352" r:id="rId4"/>
    <p:sldId id="354" r:id="rId5"/>
    <p:sldId id="355" r:id="rId6"/>
    <p:sldId id="356" r:id="rId7"/>
  </p:sldIdLst>
  <p:sldSz cx="12192000" cy="6858000"/>
  <p:notesSz cx="6797675" cy="9926638"/>
  <p:defaultTextStyle>
    <a:defPPr>
      <a:defRPr lang="de-DE"/>
    </a:defPPr>
    <a:lvl1pPr marL="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hn, Sebastian [BW]" initials="KS[" lastIdx="2" clrIdx="0">
    <p:extLst>
      <p:ext uri="{19B8F6BF-5375-455C-9EA6-DF929625EA0E}">
        <p15:presenceInfo xmlns:p15="http://schemas.microsoft.com/office/powerpoint/2012/main" userId="S::Sebastian.Kuhn@bw.aok.de::cf374966-471f-4c32-baf0-1b30eb23670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973" autoAdjust="0"/>
  </p:normalViewPr>
  <p:slideViewPr>
    <p:cSldViewPr snapToObjects="1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51F751-236F-4C11-B9BF-FE5FC9086DB9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1B58E686-1485-43C1-A4F9-BEF4C41F5936}">
      <dgm:prSet phldrT="[Text]"/>
      <dgm:spPr/>
      <dgm:t>
        <a:bodyPr/>
        <a:lstStyle/>
        <a:p>
          <a:r>
            <a:rPr lang="de-DE" dirty="0" err="1"/>
            <a:t>Coordinate</a:t>
          </a:r>
          <a:r>
            <a:rPr lang="de-DE" dirty="0"/>
            <a:t> </a:t>
          </a:r>
          <a:r>
            <a:rPr lang="de-DE" dirty="0" err="1"/>
            <a:t>system</a:t>
          </a:r>
          <a:endParaRPr lang="de-DE" dirty="0"/>
        </a:p>
      </dgm:t>
    </dgm:pt>
    <dgm:pt modelId="{5B6A39AE-2516-4CC2-A06B-B596880456F9}" type="parTrans" cxnId="{2FF20F3B-218F-4B75-9BA7-C7D942707932}">
      <dgm:prSet/>
      <dgm:spPr/>
      <dgm:t>
        <a:bodyPr/>
        <a:lstStyle/>
        <a:p>
          <a:endParaRPr lang="de-DE"/>
        </a:p>
      </dgm:t>
    </dgm:pt>
    <dgm:pt modelId="{2626B9CE-4C7F-4603-BA89-141DEB6E3FDA}" type="sibTrans" cxnId="{2FF20F3B-218F-4B75-9BA7-C7D942707932}">
      <dgm:prSet/>
      <dgm:spPr/>
      <dgm:t>
        <a:bodyPr/>
        <a:lstStyle/>
        <a:p>
          <a:endParaRPr lang="de-DE"/>
        </a:p>
      </dgm:t>
    </dgm:pt>
    <dgm:pt modelId="{6DCC34C4-9103-4BB6-A37D-7917A019A60D}">
      <dgm:prSet phldrT="[Text]"/>
      <dgm:spPr/>
      <dgm:t>
        <a:bodyPr/>
        <a:lstStyle/>
        <a:p>
          <a:r>
            <a:rPr lang="de-DE" dirty="0" err="1"/>
            <a:t>Scale</a:t>
          </a:r>
          <a:endParaRPr lang="de-DE" dirty="0"/>
        </a:p>
      </dgm:t>
    </dgm:pt>
    <dgm:pt modelId="{661ED1CE-1A61-48A3-A238-6758300507A3}" type="parTrans" cxnId="{0924F748-E28F-4BD5-A306-7267B2E412AB}">
      <dgm:prSet/>
      <dgm:spPr/>
      <dgm:t>
        <a:bodyPr/>
        <a:lstStyle/>
        <a:p>
          <a:endParaRPr lang="de-DE"/>
        </a:p>
      </dgm:t>
    </dgm:pt>
    <dgm:pt modelId="{DDDFD27F-9041-477A-A02D-E4CC076BBFFC}" type="sibTrans" cxnId="{0924F748-E28F-4BD5-A306-7267B2E412AB}">
      <dgm:prSet/>
      <dgm:spPr/>
      <dgm:t>
        <a:bodyPr/>
        <a:lstStyle/>
        <a:p>
          <a:endParaRPr lang="de-DE"/>
        </a:p>
      </dgm:t>
    </dgm:pt>
    <dgm:pt modelId="{EE8F6DDF-1AE2-4452-9B8D-0AF3C6AA26BD}">
      <dgm:prSet phldrT="[Text]"/>
      <dgm:spPr/>
      <dgm:t>
        <a:bodyPr/>
        <a:lstStyle/>
        <a:p>
          <a:r>
            <a:rPr lang="de-DE" b="1" dirty="0"/>
            <a:t>Data</a:t>
          </a:r>
        </a:p>
      </dgm:t>
    </dgm:pt>
    <dgm:pt modelId="{46343948-7A55-436F-AC4B-A9B8DDE61C07}" type="parTrans" cxnId="{309C4447-3A17-4570-BAAB-731F457C705F}">
      <dgm:prSet/>
      <dgm:spPr/>
      <dgm:t>
        <a:bodyPr/>
        <a:lstStyle/>
        <a:p>
          <a:endParaRPr lang="de-DE"/>
        </a:p>
      </dgm:t>
    </dgm:pt>
    <dgm:pt modelId="{DF2EEC19-6C25-4ECB-B394-172877EBF2A8}" type="sibTrans" cxnId="{309C4447-3A17-4570-BAAB-731F457C705F}">
      <dgm:prSet/>
      <dgm:spPr/>
      <dgm:t>
        <a:bodyPr/>
        <a:lstStyle/>
        <a:p>
          <a:endParaRPr lang="de-DE"/>
        </a:p>
      </dgm:t>
    </dgm:pt>
    <dgm:pt modelId="{E6BDF2A2-1732-4492-ABE8-04C4CE9BE542}">
      <dgm:prSet phldrT="[Text]"/>
      <dgm:spPr/>
      <dgm:t>
        <a:bodyPr/>
        <a:lstStyle/>
        <a:p>
          <a:r>
            <a:rPr lang="de-DE" b="1" dirty="0" err="1"/>
            <a:t>Geometric</a:t>
          </a:r>
          <a:r>
            <a:rPr lang="de-DE" b="1" dirty="0"/>
            <a:t> </a:t>
          </a:r>
          <a:r>
            <a:rPr lang="de-DE" b="1" dirty="0" err="1"/>
            <a:t>objects</a:t>
          </a:r>
          <a:endParaRPr lang="de-DE" b="1" dirty="0"/>
        </a:p>
      </dgm:t>
    </dgm:pt>
    <dgm:pt modelId="{40791FEA-92DA-47E7-A887-6A0C029655F3}" type="parTrans" cxnId="{B6CC97F7-81FE-44F0-84A9-DDC4058B90EE}">
      <dgm:prSet/>
      <dgm:spPr/>
      <dgm:t>
        <a:bodyPr/>
        <a:lstStyle/>
        <a:p>
          <a:endParaRPr lang="de-DE"/>
        </a:p>
      </dgm:t>
    </dgm:pt>
    <dgm:pt modelId="{60902C9B-6694-40F6-8A7F-0E530A15315A}" type="sibTrans" cxnId="{B6CC97F7-81FE-44F0-84A9-DDC4058B90EE}">
      <dgm:prSet/>
      <dgm:spPr/>
      <dgm:t>
        <a:bodyPr/>
        <a:lstStyle/>
        <a:p>
          <a:endParaRPr lang="de-DE"/>
        </a:p>
      </dgm:t>
    </dgm:pt>
    <dgm:pt modelId="{2D2641F0-76B3-4D6E-998A-4F7C41CEA034}">
      <dgm:prSet phldrT="[Text]"/>
      <dgm:spPr/>
      <dgm:t>
        <a:bodyPr/>
        <a:lstStyle/>
        <a:p>
          <a:r>
            <a:rPr lang="de-DE" dirty="0" err="1"/>
            <a:t>Facets</a:t>
          </a:r>
          <a:endParaRPr lang="de-DE" dirty="0"/>
        </a:p>
      </dgm:t>
    </dgm:pt>
    <dgm:pt modelId="{1CAB9D2F-4A85-4407-8F56-0D0AB0A0A791}" type="parTrans" cxnId="{321977BA-0155-4C8F-B3B3-E65729340E19}">
      <dgm:prSet/>
      <dgm:spPr/>
      <dgm:t>
        <a:bodyPr/>
        <a:lstStyle/>
        <a:p>
          <a:endParaRPr lang="de-DE"/>
        </a:p>
      </dgm:t>
    </dgm:pt>
    <dgm:pt modelId="{269D653D-6A6C-4FED-91FD-FA23998D6696}" type="sibTrans" cxnId="{321977BA-0155-4C8F-B3B3-E65729340E19}">
      <dgm:prSet/>
      <dgm:spPr/>
      <dgm:t>
        <a:bodyPr/>
        <a:lstStyle/>
        <a:p>
          <a:endParaRPr lang="de-DE"/>
        </a:p>
      </dgm:t>
    </dgm:pt>
    <dgm:pt modelId="{BD2C24B3-73A0-4783-B0F6-8D47C5B9EFDD}">
      <dgm:prSet phldrT="[Text]"/>
      <dgm:spPr/>
      <dgm:t>
        <a:bodyPr/>
        <a:lstStyle/>
        <a:p>
          <a:r>
            <a:rPr lang="de-DE" dirty="0" err="1"/>
            <a:t>Statistics</a:t>
          </a:r>
          <a:endParaRPr lang="de-DE" dirty="0"/>
        </a:p>
      </dgm:t>
    </dgm:pt>
    <dgm:pt modelId="{CA362BAE-9E6B-42D5-8BE5-B313559A458E}" type="parTrans" cxnId="{4A05A43C-AC03-4D62-8FC2-FCAE365CC5E2}">
      <dgm:prSet/>
      <dgm:spPr/>
      <dgm:t>
        <a:bodyPr/>
        <a:lstStyle/>
        <a:p>
          <a:endParaRPr lang="de-DE"/>
        </a:p>
      </dgm:t>
    </dgm:pt>
    <dgm:pt modelId="{91CA7895-EC22-4323-95CA-07EB0AC5C34A}" type="sibTrans" cxnId="{4A05A43C-AC03-4D62-8FC2-FCAE365CC5E2}">
      <dgm:prSet/>
      <dgm:spPr/>
      <dgm:t>
        <a:bodyPr/>
        <a:lstStyle/>
        <a:p>
          <a:endParaRPr lang="de-DE"/>
        </a:p>
      </dgm:t>
    </dgm:pt>
    <dgm:pt modelId="{9FF5E2FC-5A78-4623-B6FD-7DFE76B7F996}">
      <dgm:prSet phldrT="[Text]"/>
      <dgm:spPr/>
      <dgm:t>
        <a:bodyPr/>
        <a:lstStyle/>
        <a:p>
          <a:r>
            <a:rPr lang="de-DE" b="1" dirty="0" err="1"/>
            <a:t>Aesthetics</a:t>
          </a:r>
          <a:endParaRPr lang="de-DE" b="1" dirty="0"/>
        </a:p>
      </dgm:t>
    </dgm:pt>
    <dgm:pt modelId="{1764251A-95F9-4073-A120-C19187D2020D}" type="parTrans" cxnId="{CC2727F1-499F-41E4-8F33-26C2F0359560}">
      <dgm:prSet/>
      <dgm:spPr/>
      <dgm:t>
        <a:bodyPr/>
        <a:lstStyle/>
        <a:p>
          <a:endParaRPr lang="de-DE"/>
        </a:p>
      </dgm:t>
    </dgm:pt>
    <dgm:pt modelId="{3D29400C-703D-4B93-B390-C31134E47986}" type="sibTrans" cxnId="{CC2727F1-499F-41E4-8F33-26C2F0359560}">
      <dgm:prSet/>
      <dgm:spPr/>
      <dgm:t>
        <a:bodyPr/>
        <a:lstStyle/>
        <a:p>
          <a:endParaRPr lang="de-DE"/>
        </a:p>
      </dgm:t>
    </dgm:pt>
    <dgm:pt modelId="{143A63B9-8538-4AAE-A4E5-CC0AAC645EE1}" type="pres">
      <dgm:prSet presAssocID="{4551F751-236F-4C11-B9BF-FE5FC9086DB9}" presName="compositeShape" presStyleCnt="0">
        <dgm:presLayoutVars>
          <dgm:dir/>
          <dgm:resizeHandles/>
        </dgm:presLayoutVars>
      </dgm:prSet>
      <dgm:spPr/>
    </dgm:pt>
    <dgm:pt modelId="{D0104990-7923-42F8-B3E3-81528032773E}" type="pres">
      <dgm:prSet presAssocID="{4551F751-236F-4C11-B9BF-FE5FC9086DB9}" presName="pyramid" presStyleLbl="node1" presStyleIdx="0" presStyleCnt="1" custLinFactNeighborX="-15081" custLinFactNeighborY="763"/>
      <dgm:spPr/>
    </dgm:pt>
    <dgm:pt modelId="{71995A3B-EAED-4CEF-A075-2EA8ACDF87F5}" type="pres">
      <dgm:prSet presAssocID="{4551F751-236F-4C11-B9BF-FE5FC9086DB9}" presName="theList" presStyleCnt="0"/>
      <dgm:spPr/>
    </dgm:pt>
    <dgm:pt modelId="{A263C91D-6D90-4602-AF87-8708B48D8EBB}" type="pres">
      <dgm:prSet presAssocID="{1B58E686-1485-43C1-A4F9-BEF4C41F5936}" presName="aNode" presStyleLbl="fgAcc1" presStyleIdx="0" presStyleCnt="7">
        <dgm:presLayoutVars>
          <dgm:bulletEnabled val="1"/>
        </dgm:presLayoutVars>
      </dgm:prSet>
      <dgm:spPr/>
    </dgm:pt>
    <dgm:pt modelId="{978CE32C-52EB-4D0F-9376-207E5013A071}" type="pres">
      <dgm:prSet presAssocID="{1B58E686-1485-43C1-A4F9-BEF4C41F5936}" presName="aSpace" presStyleCnt="0"/>
      <dgm:spPr/>
    </dgm:pt>
    <dgm:pt modelId="{46AAB723-8774-476B-AB6A-C39E567B149B}" type="pres">
      <dgm:prSet presAssocID="{2D2641F0-76B3-4D6E-998A-4F7C41CEA034}" presName="aNode" presStyleLbl="fgAcc1" presStyleIdx="1" presStyleCnt="7">
        <dgm:presLayoutVars>
          <dgm:bulletEnabled val="1"/>
        </dgm:presLayoutVars>
      </dgm:prSet>
      <dgm:spPr/>
    </dgm:pt>
    <dgm:pt modelId="{78631443-11EB-4EBB-B619-5DA4F3D21470}" type="pres">
      <dgm:prSet presAssocID="{2D2641F0-76B3-4D6E-998A-4F7C41CEA034}" presName="aSpace" presStyleCnt="0"/>
      <dgm:spPr/>
    </dgm:pt>
    <dgm:pt modelId="{0692D12E-58CA-45FC-BD08-AD7C7883FDD9}" type="pres">
      <dgm:prSet presAssocID="{BD2C24B3-73A0-4783-B0F6-8D47C5B9EFDD}" presName="aNode" presStyleLbl="fgAcc1" presStyleIdx="2" presStyleCnt="7">
        <dgm:presLayoutVars>
          <dgm:bulletEnabled val="1"/>
        </dgm:presLayoutVars>
      </dgm:prSet>
      <dgm:spPr/>
    </dgm:pt>
    <dgm:pt modelId="{94DAF859-839C-4EC7-8D3E-1528F284AC05}" type="pres">
      <dgm:prSet presAssocID="{BD2C24B3-73A0-4783-B0F6-8D47C5B9EFDD}" presName="aSpace" presStyleCnt="0"/>
      <dgm:spPr/>
    </dgm:pt>
    <dgm:pt modelId="{873441AD-9F5D-4C28-99D7-0ED204921722}" type="pres">
      <dgm:prSet presAssocID="{E6BDF2A2-1732-4492-ABE8-04C4CE9BE542}" presName="aNode" presStyleLbl="fgAcc1" presStyleIdx="3" presStyleCnt="7">
        <dgm:presLayoutVars>
          <dgm:bulletEnabled val="1"/>
        </dgm:presLayoutVars>
      </dgm:prSet>
      <dgm:spPr/>
    </dgm:pt>
    <dgm:pt modelId="{4F19F491-BC24-4E60-80DA-A8928E7AB8B3}" type="pres">
      <dgm:prSet presAssocID="{E6BDF2A2-1732-4492-ABE8-04C4CE9BE542}" presName="aSpace" presStyleCnt="0"/>
      <dgm:spPr/>
    </dgm:pt>
    <dgm:pt modelId="{F362CEFB-C326-4B82-A9C9-E6E7BCB8A64E}" type="pres">
      <dgm:prSet presAssocID="{6DCC34C4-9103-4BB6-A37D-7917A019A60D}" presName="aNode" presStyleLbl="fgAcc1" presStyleIdx="4" presStyleCnt="7">
        <dgm:presLayoutVars>
          <dgm:bulletEnabled val="1"/>
        </dgm:presLayoutVars>
      </dgm:prSet>
      <dgm:spPr/>
    </dgm:pt>
    <dgm:pt modelId="{C10FFC82-5493-41F1-BAE7-EB4E854DBB1B}" type="pres">
      <dgm:prSet presAssocID="{6DCC34C4-9103-4BB6-A37D-7917A019A60D}" presName="aSpace" presStyleCnt="0"/>
      <dgm:spPr/>
    </dgm:pt>
    <dgm:pt modelId="{395DC07E-BF34-425F-8C8A-064C03F3277B}" type="pres">
      <dgm:prSet presAssocID="{9FF5E2FC-5A78-4623-B6FD-7DFE76B7F996}" presName="aNode" presStyleLbl="fgAcc1" presStyleIdx="5" presStyleCnt="7">
        <dgm:presLayoutVars>
          <dgm:bulletEnabled val="1"/>
        </dgm:presLayoutVars>
      </dgm:prSet>
      <dgm:spPr/>
    </dgm:pt>
    <dgm:pt modelId="{4C03B775-2034-4C1D-AB58-663C66B24F31}" type="pres">
      <dgm:prSet presAssocID="{9FF5E2FC-5A78-4623-B6FD-7DFE76B7F996}" presName="aSpace" presStyleCnt="0"/>
      <dgm:spPr/>
    </dgm:pt>
    <dgm:pt modelId="{F4D66BE3-A016-40B3-8CB7-C03069EDA705}" type="pres">
      <dgm:prSet presAssocID="{EE8F6DDF-1AE2-4452-9B8D-0AF3C6AA26BD}" presName="aNode" presStyleLbl="fgAcc1" presStyleIdx="6" presStyleCnt="7">
        <dgm:presLayoutVars>
          <dgm:bulletEnabled val="1"/>
        </dgm:presLayoutVars>
      </dgm:prSet>
      <dgm:spPr/>
    </dgm:pt>
    <dgm:pt modelId="{8D2D316F-EC70-4BC0-99BA-EADD28B30F89}" type="pres">
      <dgm:prSet presAssocID="{EE8F6DDF-1AE2-4452-9B8D-0AF3C6AA26BD}" presName="aSpace" presStyleCnt="0"/>
      <dgm:spPr/>
    </dgm:pt>
  </dgm:ptLst>
  <dgm:cxnLst>
    <dgm:cxn modelId="{4DB29014-D096-4D94-9E0D-EC12BC6B8BD2}" type="presOf" srcId="{BD2C24B3-73A0-4783-B0F6-8D47C5B9EFDD}" destId="{0692D12E-58CA-45FC-BD08-AD7C7883FDD9}" srcOrd="0" destOrd="0" presId="urn:microsoft.com/office/officeart/2005/8/layout/pyramid2"/>
    <dgm:cxn modelId="{31F7AC14-F5D6-47EA-97C1-6EEDB47579F3}" type="presOf" srcId="{2D2641F0-76B3-4D6E-998A-4F7C41CEA034}" destId="{46AAB723-8774-476B-AB6A-C39E567B149B}" srcOrd="0" destOrd="0" presId="urn:microsoft.com/office/officeart/2005/8/layout/pyramid2"/>
    <dgm:cxn modelId="{05A18E15-77D2-4DF3-9BEB-160D97530BD4}" type="presOf" srcId="{EE8F6DDF-1AE2-4452-9B8D-0AF3C6AA26BD}" destId="{F4D66BE3-A016-40B3-8CB7-C03069EDA705}" srcOrd="0" destOrd="0" presId="urn:microsoft.com/office/officeart/2005/8/layout/pyramid2"/>
    <dgm:cxn modelId="{3E2ACE1E-39FE-4742-AC66-DF6B768F2BBD}" type="presOf" srcId="{E6BDF2A2-1732-4492-ABE8-04C4CE9BE542}" destId="{873441AD-9F5D-4C28-99D7-0ED204921722}" srcOrd="0" destOrd="0" presId="urn:microsoft.com/office/officeart/2005/8/layout/pyramid2"/>
    <dgm:cxn modelId="{2FF20F3B-218F-4B75-9BA7-C7D942707932}" srcId="{4551F751-236F-4C11-B9BF-FE5FC9086DB9}" destId="{1B58E686-1485-43C1-A4F9-BEF4C41F5936}" srcOrd="0" destOrd="0" parTransId="{5B6A39AE-2516-4CC2-A06B-B596880456F9}" sibTransId="{2626B9CE-4C7F-4603-BA89-141DEB6E3FDA}"/>
    <dgm:cxn modelId="{4A05A43C-AC03-4D62-8FC2-FCAE365CC5E2}" srcId="{4551F751-236F-4C11-B9BF-FE5FC9086DB9}" destId="{BD2C24B3-73A0-4783-B0F6-8D47C5B9EFDD}" srcOrd="2" destOrd="0" parTransId="{CA362BAE-9E6B-42D5-8BE5-B313559A458E}" sibTransId="{91CA7895-EC22-4323-95CA-07EB0AC5C34A}"/>
    <dgm:cxn modelId="{309C4447-3A17-4570-BAAB-731F457C705F}" srcId="{4551F751-236F-4C11-B9BF-FE5FC9086DB9}" destId="{EE8F6DDF-1AE2-4452-9B8D-0AF3C6AA26BD}" srcOrd="6" destOrd="0" parTransId="{46343948-7A55-436F-AC4B-A9B8DDE61C07}" sibTransId="{DF2EEC19-6C25-4ECB-B394-172877EBF2A8}"/>
    <dgm:cxn modelId="{0924F748-E28F-4BD5-A306-7267B2E412AB}" srcId="{4551F751-236F-4C11-B9BF-FE5FC9086DB9}" destId="{6DCC34C4-9103-4BB6-A37D-7917A019A60D}" srcOrd="4" destOrd="0" parTransId="{661ED1CE-1A61-48A3-A238-6758300507A3}" sibTransId="{DDDFD27F-9041-477A-A02D-E4CC076BBFFC}"/>
    <dgm:cxn modelId="{C6B2B97C-3F53-4657-97DF-8E3C907CB040}" type="presOf" srcId="{9FF5E2FC-5A78-4623-B6FD-7DFE76B7F996}" destId="{395DC07E-BF34-425F-8C8A-064C03F3277B}" srcOrd="0" destOrd="0" presId="urn:microsoft.com/office/officeart/2005/8/layout/pyramid2"/>
    <dgm:cxn modelId="{A02CB181-B006-47D9-91CF-028EFD046073}" type="presOf" srcId="{4551F751-236F-4C11-B9BF-FE5FC9086DB9}" destId="{143A63B9-8538-4AAE-A4E5-CC0AAC645EE1}" srcOrd="0" destOrd="0" presId="urn:microsoft.com/office/officeart/2005/8/layout/pyramid2"/>
    <dgm:cxn modelId="{34DA848B-05E0-4D47-B112-B5A5173DCECD}" type="presOf" srcId="{1B58E686-1485-43C1-A4F9-BEF4C41F5936}" destId="{A263C91D-6D90-4602-AF87-8708B48D8EBB}" srcOrd="0" destOrd="0" presId="urn:microsoft.com/office/officeart/2005/8/layout/pyramid2"/>
    <dgm:cxn modelId="{E029A59D-D073-465F-A893-B2A5AD2ED5BB}" type="presOf" srcId="{6DCC34C4-9103-4BB6-A37D-7917A019A60D}" destId="{F362CEFB-C326-4B82-A9C9-E6E7BCB8A64E}" srcOrd="0" destOrd="0" presId="urn:microsoft.com/office/officeart/2005/8/layout/pyramid2"/>
    <dgm:cxn modelId="{321977BA-0155-4C8F-B3B3-E65729340E19}" srcId="{4551F751-236F-4C11-B9BF-FE5FC9086DB9}" destId="{2D2641F0-76B3-4D6E-998A-4F7C41CEA034}" srcOrd="1" destOrd="0" parTransId="{1CAB9D2F-4A85-4407-8F56-0D0AB0A0A791}" sibTransId="{269D653D-6A6C-4FED-91FD-FA23998D6696}"/>
    <dgm:cxn modelId="{CC2727F1-499F-41E4-8F33-26C2F0359560}" srcId="{4551F751-236F-4C11-B9BF-FE5FC9086DB9}" destId="{9FF5E2FC-5A78-4623-B6FD-7DFE76B7F996}" srcOrd="5" destOrd="0" parTransId="{1764251A-95F9-4073-A120-C19187D2020D}" sibTransId="{3D29400C-703D-4B93-B390-C31134E47986}"/>
    <dgm:cxn modelId="{B6CC97F7-81FE-44F0-84A9-DDC4058B90EE}" srcId="{4551F751-236F-4C11-B9BF-FE5FC9086DB9}" destId="{E6BDF2A2-1732-4492-ABE8-04C4CE9BE542}" srcOrd="3" destOrd="0" parTransId="{40791FEA-92DA-47E7-A887-6A0C029655F3}" sibTransId="{60902C9B-6694-40F6-8A7F-0E530A15315A}"/>
    <dgm:cxn modelId="{13578632-FC68-40BA-A0FD-B11CEE80D1B9}" type="presParOf" srcId="{143A63B9-8538-4AAE-A4E5-CC0AAC645EE1}" destId="{D0104990-7923-42F8-B3E3-81528032773E}" srcOrd="0" destOrd="0" presId="urn:microsoft.com/office/officeart/2005/8/layout/pyramid2"/>
    <dgm:cxn modelId="{3568D498-5010-4AE6-BACB-6AE404CA5EF7}" type="presParOf" srcId="{143A63B9-8538-4AAE-A4E5-CC0AAC645EE1}" destId="{71995A3B-EAED-4CEF-A075-2EA8ACDF87F5}" srcOrd="1" destOrd="0" presId="urn:microsoft.com/office/officeart/2005/8/layout/pyramid2"/>
    <dgm:cxn modelId="{7324464B-E015-4D8A-B337-CADFE59E4E56}" type="presParOf" srcId="{71995A3B-EAED-4CEF-A075-2EA8ACDF87F5}" destId="{A263C91D-6D90-4602-AF87-8708B48D8EBB}" srcOrd="0" destOrd="0" presId="urn:microsoft.com/office/officeart/2005/8/layout/pyramid2"/>
    <dgm:cxn modelId="{A4DFC157-5E58-410A-B481-099CAC091384}" type="presParOf" srcId="{71995A3B-EAED-4CEF-A075-2EA8ACDF87F5}" destId="{978CE32C-52EB-4D0F-9376-207E5013A071}" srcOrd="1" destOrd="0" presId="urn:microsoft.com/office/officeart/2005/8/layout/pyramid2"/>
    <dgm:cxn modelId="{D50BC46B-E9DD-4A1A-8C7F-A6E7C03996DA}" type="presParOf" srcId="{71995A3B-EAED-4CEF-A075-2EA8ACDF87F5}" destId="{46AAB723-8774-476B-AB6A-C39E567B149B}" srcOrd="2" destOrd="0" presId="urn:microsoft.com/office/officeart/2005/8/layout/pyramid2"/>
    <dgm:cxn modelId="{242D0F58-F133-451F-9E98-75E4E8671F2D}" type="presParOf" srcId="{71995A3B-EAED-4CEF-A075-2EA8ACDF87F5}" destId="{78631443-11EB-4EBB-B619-5DA4F3D21470}" srcOrd="3" destOrd="0" presId="urn:microsoft.com/office/officeart/2005/8/layout/pyramid2"/>
    <dgm:cxn modelId="{26ABA1E2-FEBA-4229-A88D-608768D72731}" type="presParOf" srcId="{71995A3B-EAED-4CEF-A075-2EA8ACDF87F5}" destId="{0692D12E-58CA-45FC-BD08-AD7C7883FDD9}" srcOrd="4" destOrd="0" presId="urn:microsoft.com/office/officeart/2005/8/layout/pyramid2"/>
    <dgm:cxn modelId="{58933090-B5FC-4E43-BB28-0AF7C92758ED}" type="presParOf" srcId="{71995A3B-EAED-4CEF-A075-2EA8ACDF87F5}" destId="{94DAF859-839C-4EC7-8D3E-1528F284AC05}" srcOrd="5" destOrd="0" presId="urn:microsoft.com/office/officeart/2005/8/layout/pyramid2"/>
    <dgm:cxn modelId="{4F3C0067-51B0-48D2-9C29-1239CDC4CBE3}" type="presParOf" srcId="{71995A3B-EAED-4CEF-A075-2EA8ACDF87F5}" destId="{873441AD-9F5D-4C28-99D7-0ED204921722}" srcOrd="6" destOrd="0" presId="urn:microsoft.com/office/officeart/2005/8/layout/pyramid2"/>
    <dgm:cxn modelId="{38DF7115-77C7-4E24-9115-EC83A19706C6}" type="presParOf" srcId="{71995A3B-EAED-4CEF-A075-2EA8ACDF87F5}" destId="{4F19F491-BC24-4E60-80DA-A8928E7AB8B3}" srcOrd="7" destOrd="0" presId="urn:microsoft.com/office/officeart/2005/8/layout/pyramid2"/>
    <dgm:cxn modelId="{A4E7F390-88D2-48D4-AC27-9DDA4927CE61}" type="presParOf" srcId="{71995A3B-EAED-4CEF-A075-2EA8ACDF87F5}" destId="{F362CEFB-C326-4B82-A9C9-E6E7BCB8A64E}" srcOrd="8" destOrd="0" presId="urn:microsoft.com/office/officeart/2005/8/layout/pyramid2"/>
    <dgm:cxn modelId="{C22EDD48-0D29-48A8-B20C-ED26527CF6C7}" type="presParOf" srcId="{71995A3B-EAED-4CEF-A075-2EA8ACDF87F5}" destId="{C10FFC82-5493-41F1-BAE7-EB4E854DBB1B}" srcOrd="9" destOrd="0" presId="urn:microsoft.com/office/officeart/2005/8/layout/pyramid2"/>
    <dgm:cxn modelId="{F182964E-86DE-4649-B7A4-DA5E3DA4A01F}" type="presParOf" srcId="{71995A3B-EAED-4CEF-A075-2EA8ACDF87F5}" destId="{395DC07E-BF34-425F-8C8A-064C03F3277B}" srcOrd="10" destOrd="0" presId="urn:microsoft.com/office/officeart/2005/8/layout/pyramid2"/>
    <dgm:cxn modelId="{0905A5C3-6FB6-43B0-9D3A-2B45C9EE675B}" type="presParOf" srcId="{71995A3B-EAED-4CEF-A075-2EA8ACDF87F5}" destId="{4C03B775-2034-4C1D-AB58-663C66B24F31}" srcOrd="11" destOrd="0" presId="urn:microsoft.com/office/officeart/2005/8/layout/pyramid2"/>
    <dgm:cxn modelId="{526E2B3E-6852-43C7-BD85-7667359C7F66}" type="presParOf" srcId="{71995A3B-EAED-4CEF-A075-2EA8ACDF87F5}" destId="{F4D66BE3-A016-40B3-8CB7-C03069EDA705}" srcOrd="12" destOrd="0" presId="urn:microsoft.com/office/officeart/2005/8/layout/pyramid2"/>
    <dgm:cxn modelId="{79FF9975-DF15-40B5-B7E5-7844548CF554}" type="presParOf" srcId="{71995A3B-EAED-4CEF-A075-2EA8ACDF87F5}" destId="{8D2D316F-EC70-4BC0-99BA-EADD28B30F89}" srcOrd="1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04990-7923-42F8-B3E3-81528032773E}">
      <dsp:nvSpPr>
        <dsp:cNvPr id="0" name=""/>
        <dsp:cNvSpPr/>
      </dsp:nvSpPr>
      <dsp:spPr>
        <a:xfrm>
          <a:off x="0" y="0"/>
          <a:ext cx="4392613" cy="439261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3C91D-6D90-4602-AF87-8708B48D8EBB}">
      <dsp:nvSpPr>
        <dsp:cNvPr id="0" name=""/>
        <dsp:cNvSpPr/>
      </dsp:nvSpPr>
      <dsp:spPr>
        <a:xfrm>
          <a:off x="2214870" y="439690"/>
          <a:ext cx="2855198" cy="44612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Coordinate</a:t>
          </a:r>
          <a:r>
            <a:rPr lang="de-DE" sz="1800" kern="1200" dirty="0"/>
            <a:t> </a:t>
          </a:r>
          <a:r>
            <a:rPr lang="de-DE" sz="1800" kern="1200" dirty="0" err="1"/>
            <a:t>system</a:t>
          </a:r>
          <a:endParaRPr lang="de-DE" sz="1800" kern="1200" dirty="0"/>
        </a:p>
      </dsp:txBody>
      <dsp:txXfrm>
        <a:off x="2236648" y="461468"/>
        <a:ext cx="2811642" cy="402568"/>
      </dsp:txXfrm>
    </dsp:sp>
    <dsp:sp modelId="{46AAB723-8774-476B-AB6A-C39E567B149B}">
      <dsp:nvSpPr>
        <dsp:cNvPr id="0" name=""/>
        <dsp:cNvSpPr/>
      </dsp:nvSpPr>
      <dsp:spPr>
        <a:xfrm>
          <a:off x="2214870" y="941580"/>
          <a:ext cx="2855198" cy="44612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Facets</a:t>
          </a:r>
          <a:endParaRPr lang="de-DE" sz="1800" kern="1200" dirty="0"/>
        </a:p>
      </dsp:txBody>
      <dsp:txXfrm>
        <a:off x="2236648" y="963358"/>
        <a:ext cx="2811642" cy="402568"/>
      </dsp:txXfrm>
    </dsp:sp>
    <dsp:sp modelId="{0692D12E-58CA-45FC-BD08-AD7C7883FDD9}">
      <dsp:nvSpPr>
        <dsp:cNvPr id="0" name=""/>
        <dsp:cNvSpPr/>
      </dsp:nvSpPr>
      <dsp:spPr>
        <a:xfrm>
          <a:off x="2214870" y="1443470"/>
          <a:ext cx="2855198" cy="44612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Statistics</a:t>
          </a:r>
          <a:endParaRPr lang="de-DE" sz="1800" kern="1200" dirty="0"/>
        </a:p>
      </dsp:txBody>
      <dsp:txXfrm>
        <a:off x="2236648" y="1465248"/>
        <a:ext cx="2811642" cy="402568"/>
      </dsp:txXfrm>
    </dsp:sp>
    <dsp:sp modelId="{873441AD-9F5D-4C28-99D7-0ED204921722}">
      <dsp:nvSpPr>
        <dsp:cNvPr id="0" name=""/>
        <dsp:cNvSpPr/>
      </dsp:nvSpPr>
      <dsp:spPr>
        <a:xfrm>
          <a:off x="2214870" y="1945361"/>
          <a:ext cx="2855198" cy="44612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 err="1"/>
            <a:t>Geometric</a:t>
          </a:r>
          <a:r>
            <a:rPr lang="de-DE" sz="1800" b="1" kern="1200" dirty="0"/>
            <a:t> </a:t>
          </a:r>
          <a:r>
            <a:rPr lang="de-DE" sz="1800" b="1" kern="1200" dirty="0" err="1"/>
            <a:t>objects</a:t>
          </a:r>
          <a:endParaRPr lang="de-DE" sz="1800" b="1" kern="1200" dirty="0"/>
        </a:p>
      </dsp:txBody>
      <dsp:txXfrm>
        <a:off x="2236648" y="1967139"/>
        <a:ext cx="2811642" cy="402568"/>
      </dsp:txXfrm>
    </dsp:sp>
    <dsp:sp modelId="{F362CEFB-C326-4B82-A9C9-E6E7BCB8A64E}">
      <dsp:nvSpPr>
        <dsp:cNvPr id="0" name=""/>
        <dsp:cNvSpPr/>
      </dsp:nvSpPr>
      <dsp:spPr>
        <a:xfrm>
          <a:off x="2214870" y="2447251"/>
          <a:ext cx="2855198" cy="44612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Scale</a:t>
          </a:r>
          <a:endParaRPr lang="de-DE" sz="1800" kern="1200" dirty="0"/>
        </a:p>
      </dsp:txBody>
      <dsp:txXfrm>
        <a:off x="2236648" y="2469029"/>
        <a:ext cx="2811642" cy="402568"/>
      </dsp:txXfrm>
    </dsp:sp>
    <dsp:sp modelId="{395DC07E-BF34-425F-8C8A-064C03F3277B}">
      <dsp:nvSpPr>
        <dsp:cNvPr id="0" name=""/>
        <dsp:cNvSpPr/>
      </dsp:nvSpPr>
      <dsp:spPr>
        <a:xfrm>
          <a:off x="2214870" y="2949142"/>
          <a:ext cx="2855198" cy="44612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 err="1"/>
            <a:t>Aesthetics</a:t>
          </a:r>
          <a:endParaRPr lang="de-DE" sz="1800" b="1" kern="1200" dirty="0"/>
        </a:p>
      </dsp:txBody>
      <dsp:txXfrm>
        <a:off x="2236648" y="2970920"/>
        <a:ext cx="2811642" cy="402568"/>
      </dsp:txXfrm>
    </dsp:sp>
    <dsp:sp modelId="{F4D66BE3-A016-40B3-8CB7-C03069EDA705}">
      <dsp:nvSpPr>
        <dsp:cNvPr id="0" name=""/>
        <dsp:cNvSpPr/>
      </dsp:nvSpPr>
      <dsp:spPr>
        <a:xfrm>
          <a:off x="2214870" y="3451032"/>
          <a:ext cx="2855198" cy="44612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/>
            <a:t>Data</a:t>
          </a:r>
        </a:p>
      </dsp:txBody>
      <dsp:txXfrm>
        <a:off x="2236648" y="3472810"/>
        <a:ext cx="2811642" cy="402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6400" cy="4968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9" y="2"/>
            <a:ext cx="2946400" cy="4968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B45920B4-334F-4B81-A797-717A473DE2D4}" type="datetimeFigureOut">
              <a:rPr lang="de-DE" smtClean="0"/>
              <a:t>30.09.2021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29751"/>
            <a:ext cx="2946400" cy="496888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9" y="9429751"/>
            <a:ext cx="2946400" cy="496888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2FEEEDD7-4E47-4DDF-93B1-C14AD3157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9324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659" cy="496332"/>
          </a:xfrm>
          <a:prstGeom prst="rect">
            <a:avLst/>
          </a:prstGeom>
        </p:spPr>
        <p:txBody>
          <a:bodyPr vert="horz" lIns="95554" tIns="47777" rIns="95554" bIns="47777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3"/>
            <a:ext cx="2945659" cy="496332"/>
          </a:xfrm>
          <a:prstGeom prst="rect">
            <a:avLst/>
          </a:prstGeom>
        </p:spPr>
        <p:txBody>
          <a:bodyPr vert="horz" lIns="95554" tIns="47777" rIns="95554" bIns="47777" rtlCol="0"/>
          <a:lstStyle>
            <a:lvl1pPr algn="r">
              <a:defRPr sz="1300"/>
            </a:lvl1pPr>
          </a:lstStyle>
          <a:p>
            <a:fld id="{FDCDBCAC-5F00-47F0-BBE7-4862A47AF8BE}" type="datetimeFigureOut">
              <a:rPr lang="de-DE" smtClean="0"/>
              <a:t>30.09.2021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2950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4" tIns="47777" rIns="95554" bIns="47777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7"/>
          </a:xfrm>
          <a:prstGeom prst="rect">
            <a:avLst/>
          </a:prstGeom>
        </p:spPr>
        <p:txBody>
          <a:bodyPr vert="horz" lIns="95554" tIns="47777" rIns="95554" bIns="47777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8586"/>
            <a:ext cx="2945659" cy="496332"/>
          </a:xfrm>
          <a:prstGeom prst="rect">
            <a:avLst/>
          </a:prstGeom>
        </p:spPr>
        <p:txBody>
          <a:bodyPr vert="horz" lIns="95554" tIns="47777" rIns="95554" bIns="47777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428586"/>
            <a:ext cx="2945659" cy="496332"/>
          </a:xfrm>
          <a:prstGeom prst="rect">
            <a:avLst/>
          </a:prstGeom>
        </p:spPr>
        <p:txBody>
          <a:bodyPr vert="horz" lIns="95554" tIns="47777" rIns="95554" bIns="47777" rtlCol="0" anchor="b"/>
          <a:lstStyle>
            <a:lvl1pPr algn="r">
              <a:defRPr sz="1300"/>
            </a:lvl1pPr>
          </a:lstStyle>
          <a:p>
            <a:fld id="{C899ADF2-3AF6-4B39-998B-734B61508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6659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Liebe Studierende, herzlich willkommen</a:t>
            </a:r>
            <a:r>
              <a:rPr lang="de-DE" baseline="0" dirty="0"/>
              <a:t> zu diesem Vodcast. In diesem Vodcast möchte ich Ihnen die Programme R und R-Studio vorstellen sowie einige Argumente nennen, warum R sich großer Beliebtheit erfreut.</a:t>
            </a:r>
          </a:p>
        </p:txBody>
      </p:sp>
    </p:spTree>
    <p:extLst>
      <p:ext uri="{BB962C8B-B14F-4D97-AF65-F5344CB8AC3E}">
        <p14:creationId xmlns:p14="http://schemas.microsoft.com/office/powerpoint/2010/main" val="306949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SW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433576" y="3600001"/>
            <a:ext cx="7995224" cy="1125144"/>
          </a:xfrm>
        </p:spPr>
        <p:txBody>
          <a:bodyPr/>
          <a:lstStyle>
            <a:lvl1pPr>
              <a:defRPr sz="3400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431704" y="4770000"/>
            <a:ext cx="7997096" cy="108750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accent3"/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576000" y="6361833"/>
            <a:ext cx="4464049" cy="160512"/>
          </a:xfrm>
        </p:spPr>
        <p:txBody>
          <a:bodyPr/>
          <a:lstStyle>
            <a:lvl1pPr marL="0" indent="0" algn="l">
              <a:buNone/>
              <a:defRPr sz="1000" b="1" cap="all" baseline="0">
                <a:solidFill>
                  <a:schemeClr val="accent3"/>
                </a:solidFill>
              </a:defRPr>
            </a:lvl1pPr>
          </a:lstStyle>
          <a:p>
            <a:r>
              <a:rPr lang="de-DE" b="0" cap="none" dirty="0"/>
              <a:t>Arbeitsstelle Quantitative Methoden</a:t>
            </a:r>
            <a:endParaRPr lang="de-DE" cap="non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428801" cy="305305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" y="1522800"/>
            <a:ext cx="2088000" cy="20880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000" y="6176734"/>
            <a:ext cx="2476800" cy="44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8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SW_Inhalt_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6000" y="1145047"/>
            <a:ext cx="10224000" cy="394032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96000" y="1628800"/>
            <a:ext cx="10224000" cy="439248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1pPr>
            <a:lvl2pPr marL="457631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2pPr>
            <a:lvl3pPr marL="914354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3pPr>
            <a:lvl4pPr marL="1371530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4pPr>
            <a:lvl5pPr marL="1828707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632997" y="6426003"/>
            <a:ext cx="7890576" cy="241001"/>
          </a:xfrm>
        </p:spPr>
        <p:txBody>
          <a:bodyPr/>
          <a:lstStyle/>
          <a:p>
            <a:r>
              <a:rPr lang="de-DE"/>
              <a:t>Sebastian Kuhn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16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SW_Inhalt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6000" y="1156723"/>
            <a:ext cx="10224000" cy="394032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96000" y="1628800"/>
            <a:ext cx="10224000" cy="4392487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1200"/>
              </a:spcAft>
              <a:defRPr/>
            </a:lvl2pPr>
            <a:lvl3pPr>
              <a:spcBef>
                <a:spcPts val="0"/>
              </a:spcBef>
              <a:spcAft>
                <a:spcPts val="1200"/>
              </a:spcAft>
              <a:defRPr/>
            </a:lvl3pPr>
            <a:lvl4pPr>
              <a:spcBef>
                <a:spcPts val="0"/>
              </a:spcBef>
              <a:spcAft>
                <a:spcPts val="1200"/>
              </a:spcAft>
              <a:defRPr/>
            </a:lvl4pPr>
            <a:lvl5pPr>
              <a:spcBef>
                <a:spcPts val="0"/>
              </a:spcBef>
              <a:spcAft>
                <a:spcPts val="1200"/>
              </a:spcAft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629424" y="6426003"/>
            <a:ext cx="7890576" cy="241001"/>
          </a:xfrm>
        </p:spPr>
        <p:txBody>
          <a:bodyPr/>
          <a:lstStyle/>
          <a:p>
            <a:r>
              <a:rPr lang="de-DE"/>
              <a:t>Sebastian Kuhn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948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96000" y="1141837"/>
            <a:ext cx="10224000" cy="3940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6000" y="1649592"/>
            <a:ext cx="10224000" cy="43716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629424" y="6426003"/>
            <a:ext cx="7890576" cy="24100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1">
                <a:solidFill>
                  <a:schemeClr val="accent3"/>
                </a:solidFill>
              </a:defRPr>
            </a:lvl1pPr>
          </a:lstStyle>
          <a:p>
            <a:r>
              <a:rPr lang="de-DE"/>
              <a:t>Sebastian Kuhn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440" y="6426003"/>
            <a:ext cx="553693" cy="24100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chemeClr val="accent3"/>
                </a:solidFill>
              </a:defRPr>
            </a:lvl1pPr>
          </a:lstStyle>
          <a:p>
            <a:fld id="{242EEE4B-4F13-4B3B-896D-98344C2D1A3F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1296000" y="997834"/>
            <a:ext cx="10224000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>
            <a:off x="720000" y="6282000"/>
            <a:ext cx="10800000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liennummernplatzhalter 5"/>
          <p:cNvSpPr txBox="1">
            <a:spLocks/>
          </p:cNvSpPr>
          <p:nvPr userDrawn="1"/>
        </p:nvSpPr>
        <p:spPr>
          <a:xfrm>
            <a:off x="715567" y="6426003"/>
            <a:ext cx="431456" cy="24100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914353" rtl="0" eaLnBrk="1" latinLnBrk="0" hangingPunct="1">
              <a:defRPr sz="9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177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0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6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0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36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dirty="0">
                <a:solidFill>
                  <a:schemeClr val="accent3"/>
                </a:solidFill>
              </a:rPr>
              <a:t>Folie</a:t>
            </a:r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579276"/>
            <a:ext cx="2476800" cy="448838"/>
          </a:xfrm>
          <a:prstGeom prst="rect">
            <a:avLst/>
          </a:prstGeom>
        </p:spPr>
      </p:pic>
      <p:sp>
        <p:nvSpPr>
          <p:cNvPr id="12" name="Textplatzhalter 7"/>
          <p:cNvSpPr txBox="1">
            <a:spLocks/>
          </p:cNvSpPr>
          <p:nvPr userDrawn="1"/>
        </p:nvSpPr>
        <p:spPr>
          <a:xfrm>
            <a:off x="6945452" y="759510"/>
            <a:ext cx="4561681" cy="216322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914353" rtl="0" eaLnBrk="1" latinLnBrk="0" hangingPunct="1">
              <a:spcBef>
                <a:spcPct val="20000"/>
              </a:spcBef>
              <a:buClr>
                <a:schemeClr val="accent3"/>
              </a:buClr>
              <a:buFont typeface="Symbol" panose="05050102010706020507" pitchFamily="18" charset="2"/>
              <a:buNone/>
              <a:defRPr sz="1000" b="1" kern="1200" cap="none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93143" indent="-235512" algn="l" defTabSz="914353" rtl="0" eaLnBrk="1" latinLnBrk="0" hangingPunct="1">
              <a:spcBef>
                <a:spcPct val="20000"/>
              </a:spcBef>
              <a:buClr>
                <a:schemeClr val="accent3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spcBef>
                <a:spcPct val="20000"/>
              </a:spcBef>
              <a:buClr>
                <a:schemeClr val="accent3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spcBef>
                <a:spcPct val="20000"/>
              </a:spcBef>
              <a:buClr>
                <a:schemeClr val="accent3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spcBef>
                <a:spcPct val="20000"/>
              </a:spcBef>
              <a:buClr>
                <a:schemeClr val="accent3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0"/>
              <a:t>Fakultät für </a:t>
            </a:r>
            <a:r>
              <a:rPr lang="de-DE"/>
              <a:t>Kultur- und Sozialwissenschaften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98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353" rtl="0" eaLnBrk="1" latinLnBrk="0" hangingPunct="1">
        <a:spcBef>
          <a:spcPct val="0"/>
        </a:spcBef>
        <a:buNone/>
        <a:defRPr sz="2200" b="1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50022" indent="-250022" algn="l" defTabSz="914353" rtl="0" eaLnBrk="1" latinLnBrk="0" hangingPunct="1">
        <a:spcBef>
          <a:spcPct val="20000"/>
        </a:spcBef>
        <a:buClr>
          <a:schemeClr val="accent3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693143" indent="-235512" algn="l" defTabSz="914353" rtl="0" eaLnBrk="1" latinLnBrk="0" hangingPunct="1">
        <a:spcBef>
          <a:spcPct val="20000"/>
        </a:spcBef>
        <a:buClr>
          <a:schemeClr val="accent3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8" algn="l" defTabSz="914353" rtl="0" eaLnBrk="1" latinLnBrk="0" hangingPunct="1">
        <a:spcBef>
          <a:spcPct val="20000"/>
        </a:spcBef>
        <a:buClr>
          <a:schemeClr val="accent3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8" indent="-228588" algn="l" defTabSz="914353" rtl="0" eaLnBrk="1" latinLnBrk="0" hangingPunct="1">
        <a:spcBef>
          <a:spcPct val="20000"/>
        </a:spcBef>
        <a:buClr>
          <a:schemeClr val="accent3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5" indent="-228588" algn="l" defTabSz="914353" rtl="0" eaLnBrk="1" latinLnBrk="0" hangingPunct="1">
        <a:spcBef>
          <a:spcPct val="20000"/>
        </a:spcBef>
        <a:buClr>
          <a:schemeClr val="accent3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idyvers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s://uc-r.github.io/ggplot_intro" TargetMode="External"/><Relationship Id="rId7" Type="http://schemas.openxmlformats.org/officeDocument/2006/relationships/image" Target="../media/image9.jpeg"/><Relationship Id="rId2" Type="http://schemas.openxmlformats.org/officeDocument/2006/relationships/hyperlink" Target="https://www.r-graph-galler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edricscherer.com/2021/01/01/review-2020-personal-dataviz-highlights/" TargetMode="External"/><Relationship Id="rId5" Type="http://schemas.openxmlformats.org/officeDocument/2006/relationships/image" Target="../media/image8.jpeg"/><Relationship Id="rId4" Type="http://schemas.openxmlformats.org/officeDocument/2006/relationships/hyperlink" Target="https://www.cedricscherer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hyperlink" Target="https://ggplot2.tidyvers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426312" y="3254308"/>
            <a:ext cx="7062176" cy="534732"/>
          </a:xfrm>
        </p:spPr>
        <p:txBody>
          <a:bodyPr/>
          <a:lstStyle/>
          <a:p>
            <a:r>
              <a:rPr lang="de-DE" dirty="0"/>
              <a:t>Datenvisualisierung mit ggplot2 | </a:t>
            </a:r>
            <a:r>
              <a:rPr lang="de-DE" dirty="0">
                <a:solidFill>
                  <a:schemeClr val="accent3"/>
                </a:solidFill>
              </a:rPr>
              <a:t>Teil 1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431704" y="3861048"/>
            <a:ext cx="7997096" cy="432048"/>
          </a:xfrm>
        </p:spPr>
        <p:txBody>
          <a:bodyPr/>
          <a:lstStyle/>
          <a:p>
            <a:r>
              <a:rPr lang="de-DE" dirty="0"/>
              <a:t>mit Sebastian Kuhn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607061" y="6453336"/>
            <a:ext cx="2826515" cy="160512"/>
          </a:xfrm>
        </p:spPr>
        <p:txBody>
          <a:bodyPr/>
          <a:lstStyle/>
          <a:p>
            <a:r>
              <a:rPr lang="de-DE" b="0" cap="none" dirty="0"/>
              <a:t>Arbeitsstelle Quantitative Methoden</a:t>
            </a:r>
            <a:endParaRPr lang="de-DE" cap="none" dirty="0"/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4714" y="4343766"/>
            <a:ext cx="1280660" cy="1705731"/>
          </a:xfrm>
          <a:prstGeom prst="rect">
            <a:avLst/>
          </a:prstGeom>
        </p:spPr>
      </p:pic>
      <p:cxnSp>
        <p:nvCxnSpPr>
          <p:cNvPr id="8" name="Gerader Verbinder 7"/>
          <p:cNvCxnSpPr/>
          <p:nvPr/>
        </p:nvCxnSpPr>
        <p:spPr>
          <a:xfrm>
            <a:off x="4862196" y="4365104"/>
            <a:ext cx="39604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V="1">
            <a:off x="4854245" y="6029400"/>
            <a:ext cx="3978059" cy="79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Untertitel 2"/>
          <p:cNvSpPr txBox="1">
            <a:spLocks/>
          </p:cNvSpPr>
          <p:nvPr/>
        </p:nvSpPr>
        <p:spPr>
          <a:xfrm>
            <a:off x="4862196" y="4420655"/>
            <a:ext cx="3960440" cy="160063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53" rtl="0" eaLnBrk="1" latinLnBrk="0" hangingPunct="1">
              <a:spcBef>
                <a:spcPct val="20000"/>
              </a:spcBef>
              <a:buClr>
                <a:schemeClr val="accent3"/>
              </a:buClr>
              <a:buFont typeface="Symbol" panose="05050102010706020507" pitchFamily="18" charset="2"/>
              <a:buNone/>
              <a:defRPr sz="2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177" indent="0" algn="ctr" defTabSz="914353" rtl="0" eaLnBrk="1" latinLnBrk="0" hangingPunct="1">
              <a:spcBef>
                <a:spcPct val="20000"/>
              </a:spcBef>
              <a:buClr>
                <a:schemeClr val="accent3"/>
              </a:buClr>
              <a:buFont typeface="Symbol" panose="05050102010706020507" pitchFamily="18" charset="2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3" indent="0" algn="ctr" defTabSz="914353" rtl="0" eaLnBrk="1" latinLnBrk="0" hangingPunct="1">
              <a:spcBef>
                <a:spcPct val="20000"/>
              </a:spcBef>
              <a:buClr>
                <a:schemeClr val="accent3"/>
              </a:buClr>
              <a:buFont typeface="Symbol" panose="05050102010706020507" pitchFamily="18" charset="2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0" indent="0" algn="ctr" defTabSz="914353" rtl="0" eaLnBrk="1" latinLnBrk="0" hangingPunct="1">
              <a:spcBef>
                <a:spcPct val="20000"/>
              </a:spcBef>
              <a:buClr>
                <a:schemeClr val="accent3"/>
              </a:buClr>
              <a:buFont typeface="Symbol" panose="05050102010706020507" pitchFamily="18" charset="2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6" indent="0" algn="ctr" defTabSz="914353" rtl="0" eaLnBrk="1" latinLnBrk="0" hangingPunct="1">
              <a:spcBef>
                <a:spcPct val="20000"/>
              </a:spcBef>
              <a:buClr>
                <a:schemeClr val="accent3"/>
              </a:buClr>
              <a:buFont typeface="Symbol" panose="05050102010706020507" pitchFamily="18" charset="2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3" indent="0" algn="ctr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0" indent="0" algn="ctr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36" indent="0" algn="ctr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3" indent="0" algn="ctr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Themen</a:t>
            </a:r>
          </a:p>
          <a:p>
            <a:r>
              <a:rPr lang="de-DE" dirty="0">
                <a:solidFill>
                  <a:schemeClr val="tx1"/>
                </a:solidFill>
              </a:rPr>
              <a:t>Was ist ggplot2? </a:t>
            </a:r>
          </a:p>
          <a:p>
            <a:r>
              <a:rPr lang="de-DE" dirty="0">
                <a:solidFill>
                  <a:schemeClr val="tx1"/>
                </a:solidFill>
              </a:rPr>
              <a:t>„Grammatik“ der Visualisierung</a:t>
            </a:r>
          </a:p>
          <a:p>
            <a:r>
              <a:rPr lang="de-DE" dirty="0">
                <a:solidFill>
                  <a:schemeClr val="tx1"/>
                </a:solidFill>
              </a:rPr>
              <a:t>Grundsätzliches zu ggplot2</a:t>
            </a:r>
          </a:p>
        </p:txBody>
      </p:sp>
    </p:spTree>
    <p:extLst>
      <p:ext uri="{BB962C8B-B14F-4D97-AF65-F5344CB8AC3E}">
        <p14:creationId xmlns:p14="http://schemas.microsoft.com/office/powerpoint/2010/main" val="259300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82B94B-39D1-4CBD-9474-809C78E9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ggplot2?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EC08DD-4C2E-4DC5-812E-3EF0C12F3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sz="2000" dirty="0"/>
              <a:t>ggplot2 ist ein (open-source) Paket zur Datenvisualisierung und Teil der </a:t>
            </a:r>
            <a:r>
              <a:rPr lang="de-DE" sz="2000" dirty="0" err="1"/>
              <a:t>tidyverse</a:t>
            </a:r>
            <a:r>
              <a:rPr lang="de-DE" sz="2000" dirty="0"/>
              <a:t>-Familie (</a:t>
            </a:r>
            <a:r>
              <a:rPr lang="de-DE" sz="2000" dirty="0">
                <a:hlinkClick r:id="rId2"/>
              </a:rPr>
              <a:t>https://www.tidyverse.org/</a:t>
            </a:r>
            <a:r>
              <a:rPr lang="de-DE" sz="2000" dirty="0"/>
              <a:t>)</a:t>
            </a:r>
          </a:p>
          <a:p>
            <a:pPr marL="285750" indent="-285750">
              <a:buFontTx/>
              <a:buChar char="-"/>
            </a:pPr>
            <a:r>
              <a:rPr lang="de-DE" sz="2000" dirty="0"/>
              <a:t>ggplot2 wurde 2005 von Hadley </a:t>
            </a:r>
            <a:r>
              <a:rPr lang="de-DE" sz="2000" dirty="0" err="1"/>
              <a:t>Wickham</a:t>
            </a:r>
            <a:r>
              <a:rPr lang="de-DE" sz="2000" dirty="0"/>
              <a:t> entwickelt und stellt im Prinzip eine open-source-Implementation der „Grammar </a:t>
            </a:r>
            <a:r>
              <a:rPr lang="de-DE" sz="2000" dirty="0" err="1"/>
              <a:t>of</a:t>
            </a:r>
            <a:r>
              <a:rPr lang="de-DE" sz="2000" dirty="0"/>
              <a:t> Graphics“ von Leland Wilkinson für R dar.</a:t>
            </a:r>
          </a:p>
          <a:p>
            <a:pPr marL="285750" indent="-285750">
              <a:buFontTx/>
              <a:buChar char="-"/>
            </a:pPr>
            <a:r>
              <a:rPr lang="de-DE" sz="2000" dirty="0"/>
              <a:t>Die Grundidee der „Grammar </a:t>
            </a:r>
            <a:r>
              <a:rPr lang="de-DE" sz="2000" dirty="0" err="1"/>
              <a:t>of</a:t>
            </a:r>
            <a:r>
              <a:rPr lang="de-DE" sz="2000" dirty="0"/>
              <a:t> Graphics“ bestand</a:t>
            </a:r>
            <a:br>
              <a:rPr lang="de-DE" sz="2000" dirty="0"/>
            </a:br>
            <a:r>
              <a:rPr lang="de-DE" sz="2000" dirty="0"/>
              <a:t>(und besteht) darin, eine grammatikalische </a:t>
            </a:r>
            <a:br>
              <a:rPr lang="de-DE" sz="2000" dirty="0"/>
            </a:br>
            <a:r>
              <a:rPr lang="de-DE" sz="2000" dirty="0"/>
              <a:t>Grundstruktur für das Erstellen Datendarstellungen </a:t>
            </a:r>
            <a:br>
              <a:rPr lang="de-DE" sz="2000" dirty="0"/>
            </a:br>
            <a:r>
              <a:rPr lang="de-DE" sz="2000" dirty="0"/>
              <a:t>herzuleiten und „Grammatikregeln“ für alle </a:t>
            </a:r>
            <a:br>
              <a:rPr lang="de-DE" sz="2000" dirty="0"/>
            </a:br>
            <a:r>
              <a:rPr lang="de-DE" sz="2000" dirty="0"/>
              <a:t>statistischen Grafiken zu beschreiben.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B3E151-56A7-4E2E-8133-A18BE4443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Kuhn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CBDF15-D944-458A-9A67-2159FBF9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2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9AB0940-9FFA-48C9-AD67-14E1D7DE5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144" y="3140968"/>
            <a:ext cx="4227064" cy="282328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402D817-2882-4204-A9C0-94E4032A8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08" y="4893891"/>
            <a:ext cx="6111770" cy="67061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FBD8CAB-D835-45B2-B544-67981FECCC93}"/>
              </a:ext>
            </a:extLst>
          </p:cNvPr>
          <p:cNvSpPr txBox="1"/>
          <p:nvPr/>
        </p:nvSpPr>
        <p:spPr>
          <a:xfrm>
            <a:off x="3656746" y="5564509"/>
            <a:ext cx="3220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Aus: </a:t>
            </a:r>
            <a:r>
              <a:rPr lang="de-DE" sz="1100" dirty="0" err="1"/>
              <a:t>Wickham</a:t>
            </a:r>
            <a:r>
              <a:rPr lang="de-DE" sz="1100" dirty="0"/>
              <a:t> 2010: A </a:t>
            </a:r>
            <a:r>
              <a:rPr lang="de-DE" sz="1100" dirty="0" err="1"/>
              <a:t>Layered</a:t>
            </a:r>
            <a:r>
              <a:rPr lang="de-DE" sz="1100" dirty="0"/>
              <a:t> Grammar </a:t>
            </a:r>
            <a:r>
              <a:rPr lang="de-DE" sz="1100" dirty="0" err="1"/>
              <a:t>of</a:t>
            </a:r>
            <a:r>
              <a:rPr lang="de-DE" sz="1100" dirty="0"/>
              <a:t> Graphics</a:t>
            </a:r>
          </a:p>
        </p:txBody>
      </p:sp>
    </p:spTree>
    <p:extLst>
      <p:ext uri="{BB962C8B-B14F-4D97-AF65-F5344CB8AC3E}">
        <p14:creationId xmlns:p14="http://schemas.microsoft.com/office/powerpoint/2010/main" val="383610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9F3AE-87E5-4AA3-94BE-DB037A8EB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Hauptbestandteile der „Grammar </a:t>
            </a:r>
            <a:r>
              <a:rPr lang="de-DE" dirty="0" err="1"/>
              <a:t>of</a:t>
            </a:r>
            <a:r>
              <a:rPr lang="de-DE" dirty="0"/>
              <a:t> Graphics“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8696B8-0012-4C8F-97AF-A07C55AF9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Kuhn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BE16F3-C4D1-437C-AD71-09D9A57BC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3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E7E67F6-2165-4353-9D85-F2A57F1A7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3992" y="1628800"/>
            <a:ext cx="5496008" cy="4392487"/>
          </a:xfrm>
        </p:spPr>
        <p:txBody>
          <a:bodyPr/>
          <a:lstStyle/>
          <a:p>
            <a:r>
              <a:rPr lang="de-DE" sz="1400" b="1" dirty="0"/>
              <a:t>Daten</a:t>
            </a:r>
            <a:r>
              <a:rPr lang="de-DE" sz="1400" dirty="0"/>
              <a:t>: Welche Daten (und welche Dimensionen) sollen visualisiert werden? </a:t>
            </a:r>
          </a:p>
          <a:p>
            <a:r>
              <a:rPr lang="de-DE" sz="1400" b="1" dirty="0"/>
              <a:t>Ästhetik</a:t>
            </a:r>
            <a:r>
              <a:rPr lang="de-DE" sz="1400" dirty="0"/>
              <a:t>: Wie sollen die Variablen aus dem Datensatz mit bestimmten visuellen Eigenschaften (Position, Größe, Form, Darbe, etc.) verknüpft werden?</a:t>
            </a:r>
          </a:p>
          <a:p>
            <a:r>
              <a:rPr lang="de-DE" sz="1400" b="1" dirty="0"/>
              <a:t>Skalierung:</a:t>
            </a:r>
            <a:r>
              <a:rPr lang="de-DE" sz="1400" dirty="0"/>
              <a:t> Müssen wir die potenziellen Werte skalieren, eine bestimmte Skala verwenden, um mehrere Werte oder einen Bereich darzustellen?</a:t>
            </a:r>
          </a:p>
          <a:p>
            <a:r>
              <a:rPr lang="de-DE" sz="1400" b="1" dirty="0"/>
              <a:t>Geometrische Objekte:</a:t>
            </a:r>
            <a:r>
              <a:rPr lang="de-DE" sz="1400" dirty="0"/>
              <a:t> In welcher Form sollen die Datenpunkte in der Visualisierung dargestellt werden (Punkte, Balken, Linien etc.)? </a:t>
            </a:r>
          </a:p>
          <a:p>
            <a:r>
              <a:rPr lang="de-DE" sz="1400" b="1" dirty="0"/>
              <a:t>Statistik:</a:t>
            </a:r>
            <a:r>
              <a:rPr lang="de-DE" sz="1400" dirty="0"/>
              <a:t> Sollen statistische Kennzahlen (z.B. Kennzahlen für zentrale Tendenz, Streuung oder Konfidenzintervalle) dargestellt werden?</a:t>
            </a:r>
          </a:p>
          <a:p>
            <a:r>
              <a:rPr lang="de-DE" sz="1400" b="1" dirty="0"/>
              <a:t>Facetten:</a:t>
            </a:r>
            <a:r>
              <a:rPr lang="de-DE" sz="1400" dirty="0"/>
              <a:t> Sollen die Darstellungen getrennt für bestimmte Datendimensionen (z.B. einzelne Jahre oder Untersuchungseinheiten) dargestellt werden?</a:t>
            </a:r>
          </a:p>
          <a:p>
            <a:r>
              <a:rPr lang="de-DE" sz="1400" b="1" dirty="0"/>
              <a:t>Koordinatensystem: </a:t>
            </a:r>
            <a:r>
              <a:rPr lang="de-DE" sz="1400" dirty="0"/>
              <a:t>Auf was für einem Welches Koordinatensystem soll für die Visualisierung genutzt werden (z.B. kartesisch oder polar)?</a:t>
            </a:r>
          </a:p>
          <a:p>
            <a:endParaRPr lang="de-DE" dirty="0"/>
          </a:p>
        </p:txBody>
      </p:sp>
      <p:graphicFrame>
        <p:nvGraphicFramePr>
          <p:cNvPr id="9" name="Inhaltsplatzhalter 5">
            <a:extLst>
              <a:ext uri="{FF2B5EF4-FFF2-40B4-BE49-F238E27FC236}">
                <a16:creationId xmlns:a16="http://schemas.microsoft.com/office/drawing/2014/main" id="{4CE9F849-7EC3-41D3-83D1-C55CB2F6ED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849496"/>
              </p:ext>
            </p:extLst>
          </p:nvPr>
        </p:nvGraphicFramePr>
        <p:xfrm>
          <a:off x="665728" y="1628775"/>
          <a:ext cx="5088632" cy="4392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332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C6A002-78D7-4378-BD7F-1478827D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…das ist alles ziemlich viel Theorie!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B0F669-5DB7-4B99-AC07-604671129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Kuhn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C12C1B-B524-491D-80FC-8868E9DB4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4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5F6A2E2-3756-4D6F-B64A-064E455A80D9}"/>
              </a:ext>
            </a:extLst>
          </p:cNvPr>
          <p:cNvSpPr txBox="1"/>
          <p:nvPr/>
        </p:nvSpPr>
        <p:spPr>
          <a:xfrm>
            <a:off x="2696800" y="2636912"/>
            <a:ext cx="67984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ggplot</a:t>
            </a:r>
            <a:r>
              <a:rPr lang="de-DE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de-DE" sz="3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  <a:r>
              <a:rPr lang="de-DE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de-DE" sz="3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df</a:t>
            </a:r>
            <a:r>
              <a:rPr lang="de-DE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de-DE" sz="3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aes</a:t>
            </a:r>
            <a:r>
              <a:rPr lang="de-DE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 = x, y = y)) +</a:t>
            </a:r>
          </a:p>
          <a:p>
            <a:endParaRPr lang="de-DE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sz="3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geom_point</a:t>
            </a:r>
            <a:r>
              <a:rPr lang="de-DE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CCD1FFB-CA38-4C87-8FA5-AF4FE83716B1}"/>
              </a:ext>
            </a:extLst>
          </p:cNvPr>
          <p:cNvSpPr/>
          <p:nvPr/>
        </p:nvSpPr>
        <p:spPr>
          <a:xfrm>
            <a:off x="4079776" y="2636760"/>
            <a:ext cx="1872208" cy="720080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2486A45-8470-4390-ABE0-A965C3BDCC88}"/>
              </a:ext>
            </a:extLst>
          </p:cNvPr>
          <p:cNvSpPr txBox="1"/>
          <p:nvPr/>
        </p:nvSpPr>
        <p:spPr>
          <a:xfrm>
            <a:off x="4710123" y="2267352"/>
            <a:ext cx="61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chemeClr val="accent3"/>
                </a:solidFill>
              </a:rPr>
              <a:t>data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B83F72E3-58B3-461F-9908-F774C85F9481}"/>
              </a:ext>
            </a:extLst>
          </p:cNvPr>
          <p:cNvSpPr/>
          <p:nvPr/>
        </p:nvSpPr>
        <p:spPr>
          <a:xfrm>
            <a:off x="5987478" y="2636760"/>
            <a:ext cx="3060850" cy="720080"/>
          </a:xfrm>
          <a:prstGeom prst="roundRect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5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0C5A1E5-B2E1-4BC5-B6F5-79179B1148C2}"/>
              </a:ext>
            </a:extLst>
          </p:cNvPr>
          <p:cNvSpPr txBox="1"/>
          <p:nvPr/>
        </p:nvSpPr>
        <p:spPr>
          <a:xfrm>
            <a:off x="6528048" y="2267352"/>
            <a:ext cx="240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solidFill>
                  <a:schemeClr val="tx2"/>
                </a:solidFill>
              </a:rPr>
              <a:t>aesthetic</a:t>
            </a:r>
            <a:r>
              <a:rPr lang="de-DE" b="1" dirty="0">
                <a:solidFill>
                  <a:schemeClr val="tx2"/>
                </a:solidFill>
              </a:rPr>
              <a:t> </a:t>
            </a:r>
            <a:r>
              <a:rPr lang="de-DE" b="1" dirty="0" err="1">
                <a:solidFill>
                  <a:schemeClr val="tx2"/>
                </a:solidFill>
              </a:rPr>
              <a:t>mapping</a:t>
            </a:r>
            <a:endParaRPr lang="de-DE" b="1" dirty="0">
              <a:solidFill>
                <a:schemeClr val="tx2"/>
              </a:solidFill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2F91E2B4-AD5A-4BFC-97A4-F9B176028EDF}"/>
              </a:ext>
            </a:extLst>
          </p:cNvPr>
          <p:cNvSpPr/>
          <p:nvPr/>
        </p:nvSpPr>
        <p:spPr>
          <a:xfrm>
            <a:off x="2549351" y="3757411"/>
            <a:ext cx="3060850" cy="720080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5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5547F1B-ACCB-4826-A659-5A9DDCB4DAE7}"/>
              </a:ext>
            </a:extLst>
          </p:cNvPr>
          <p:cNvSpPr txBox="1"/>
          <p:nvPr/>
        </p:nvSpPr>
        <p:spPr>
          <a:xfrm>
            <a:off x="3089921" y="3388003"/>
            <a:ext cx="240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solidFill>
                  <a:schemeClr val="accent4"/>
                </a:solidFill>
              </a:rPr>
              <a:t>geometric</a:t>
            </a:r>
            <a:r>
              <a:rPr lang="de-DE" b="1" dirty="0">
                <a:solidFill>
                  <a:schemeClr val="accent4"/>
                </a:solidFill>
              </a:rPr>
              <a:t> </a:t>
            </a:r>
            <a:r>
              <a:rPr lang="de-DE" b="1" dirty="0" err="1">
                <a:solidFill>
                  <a:schemeClr val="accent4"/>
                </a:solidFill>
              </a:rPr>
              <a:t>objects</a:t>
            </a:r>
            <a:endParaRPr lang="de-DE" b="1" dirty="0">
              <a:solidFill>
                <a:schemeClr val="accent4"/>
              </a:solidFill>
            </a:endParaRPr>
          </a:p>
        </p:txBody>
      </p:sp>
      <p:sp>
        <p:nvSpPr>
          <p:cNvPr id="18" name="Sprechblase: rechteckig 17">
            <a:extLst>
              <a:ext uri="{FF2B5EF4-FFF2-40B4-BE49-F238E27FC236}">
                <a16:creationId xmlns:a16="http://schemas.microsoft.com/office/drawing/2014/main" id="{AA69ECBD-908B-4782-AC78-3232D5C0E20B}"/>
              </a:ext>
            </a:extLst>
          </p:cNvPr>
          <p:cNvSpPr/>
          <p:nvPr/>
        </p:nvSpPr>
        <p:spPr>
          <a:xfrm>
            <a:off x="8931678" y="1671020"/>
            <a:ext cx="1656184" cy="679701"/>
          </a:xfrm>
          <a:prstGeom prst="wedgeRectCallout">
            <a:avLst>
              <a:gd name="adj1" fmla="val -28801"/>
              <a:gd name="adj2" fmla="val 108268"/>
            </a:avLst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sz="1600" dirty="0"/>
              <a:t>Verbindung der Ebenen</a:t>
            </a:r>
          </a:p>
        </p:txBody>
      </p:sp>
    </p:spTree>
    <p:extLst>
      <p:ext uri="{BB962C8B-B14F-4D97-AF65-F5344CB8AC3E}">
        <p14:creationId xmlns:p14="http://schemas.microsoft.com/office/powerpoint/2010/main" val="232561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3BAB83-C6C2-458A-A521-EBDD33CEF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Seien Sie kreativ!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E44B47-CA6B-4703-B256-508202C0B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Nutzen Sie Blogs und Tutorials wie z.B.:</a:t>
            </a:r>
            <a:br>
              <a:rPr lang="de-DE" dirty="0"/>
            </a:br>
            <a:r>
              <a:rPr lang="de-DE" dirty="0">
                <a:hlinkClick r:id="rId2"/>
              </a:rPr>
              <a:t>https://www.r-graph-gallery.com/</a:t>
            </a:r>
            <a:br>
              <a:rPr lang="de-DE" dirty="0"/>
            </a:br>
            <a:r>
              <a:rPr lang="de-DE" dirty="0">
                <a:hlinkClick r:id="rId3"/>
              </a:rPr>
              <a:t>https://uc-r.github.io/ggplot_intro</a:t>
            </a:r>
            <a:br>
              <a:rPr lang="de-DE" dirty="0"/>
            </a:br>
            <a:r>
              <a:rPr lang="de-DE" dirty="0">
                <a:hlinkClick r:id="rId4"/>
              </a:rPr>
              <a:t>https://www.cedricscherer.com/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Die Skripte für viele aktuelle Bücher finden</a:t>
            </a:r>
            <a:br>
              <a:rPr lang="de-DE" dirty="0"/>
            </a:br>
            <a:r>
              <a:rPr lang="de-DE" dirty="0"/>
              <a:t>sich häufig auf den Homepages (</a:t>
            </a:r>
            <a:r>
              <a:rPr lang="de-DE" dirty="0" err="1"/>
              <a:t>github</a:t>
            </a:r>
            <a:r>
              <a:rPr lang="de-DE" dirty="0"/>
              <a:t>) </a:t>
            </a:r>
            <a:br>
              <a:rPr lang="de-DE" dirty="0"/>
            </a:br>
            <a:r>
              <a:rPr lang="de-DE" dirty="0"/>
              <a:t>der Autoren!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6781E5-F100-46DC-A506-A63A26AC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Kuhn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7C095D-E553-4A47-8D09-3645517C5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5</a:t>
            </a:fld>
            <a:endParaRPr lang="de-DE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44B8E7C9-96B3-4C7F-911E-B29A44F45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255" y="1498953"/>
            <a:ext cx="5154318" cy="386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1802CDFE-02B1-4CD4-A2B0-C6F28C912E13}"/>
              </a:ext>
            </a:extLst>
          </p:cNvPr>
          <p:cNvSpPr/>
          <p:nvPr/>
        </p:nvSpPr>
        <p:spPr>
          <a:xfrm>
            <a:off x="6369254" y="5431073"/>
            <a:ext cx="51507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/>
              <a:t>Quelle: </a:t>
            </a:r>
            <a:r>
              <a:rPr lang="de-DE" sz="1200" dirty="0">
                <a:hlinkClick r:id="rId6"/>
              </a:rPr>
              <a:t>https://www.cedricscherer.com/2021/01/01/review-2020-personal-dataviz-highlights/</a:t>
            </a:r>
            <a:endParaRPr lang="de-DE" sz="12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B4B0E37-023B-47E4-825D-51A49B291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0500">
            <a:off x="1496227" y="3862776"/>
            <a:ext cx="1678563" cy="209820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8FED915-BF6C-4B58-B8D6-8F95F8C6D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1244">
            <a:off x="3390644" y="3833854"/>
            <a:ext cx="1575822" cy="22928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6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0287CF-76B2-4951-8352-F36127B9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Hilfe!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A6BEE1-EF8F-490C-BE10-515B20879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Eine sehr umfangreiche Dokumentation von ggplot2 findet sich unter </a:t>
            </a:r>
            <a:r>
              <a:rPr lang="de-DE" dirty="0">
                <a:hlinkClick r:id="rId2"/>
              </a:rPr>
              <a:t>https://ggplot2.tidyverse.org/</a:t>
            </a:r>
            <a:r>
              <a:rPr lang="de-DE" dirty="0"/>
              <a:t> (häufiger ist eine Suche hier schneller und effizienter als in der Dokumentation in R-Studio).</a:t>
            </a:r>
          </a:p>
          <a:p>
            <a:pPr marL="285750" indent="-285750">
              <a:buFontTx/>
              <a:buChar char="-"/>
            </a:pPr>
            <a:r>
              <a:rPr lang="de-DE" dirty="0"/>
              <a:t>Hilfreich sind auch sogenannte „Cheat Sheets“, die Sie </a:t>
            </a:r>
            <a:br>
              <a:rPr lang="de-DE" dirty="0"/>
            </a:br>
            <a:r>
              <a:rPr lang="de-DE" dirty="0"/>
              <a:t>(unter anderem) auch unter </a:t>
            </a:r>
            <a:r>
              <a:rPr lang="de-DE" dirty="0">
                <a:hlinkClick r:id="rId2"/>
              </a:rPr>
              <a:t>https://ggplot2.tidyverse.org/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finden.</a:t>
            </a:r>
          </a:p>
          <a:p>
            <a:pPr marL="285750" indent="-285750">
              <a:buFontTx/>
              <a:buChar char="-"/>
            </a:pPr>
            <a:r>
              <a:rPr lang="de-DE" dirty="0"/>
              <a:t>Bei etwas „kniffligeren“ Fällen lohnt sich ein Blick in</a:t>
            </a:r>
            <a:br>
              <a:rPr lang="de-DE" dirty="0"/>
            </a:br>
            <a:r>
              <a:rPr lang="de-DE" dirty="0">
                <a:hlinkClick r:id="rId3"/>
              </a:rPr>
              <a:t>https://stackoverflow.com/</a:t>
            </a:r>
            <a:r>
              <a:rPr lang="de-DE" dirty="0"/>
              <a:t> - einer Internetplattform, </a:t>
            </a:r>
            <a:br>
              <a:rPr lang="de-DE" dirty="0"/>
            </a:br>
            <a:r>
              <a:rPr lang="de-DE" dirty="0"/>
              <a:t>die sich primär an Softwareentwickler richtet. 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4F4F1B-2EF1-4975-B2B2-3716F50A3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Kuhn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474242-29D9-4D50-ACDE-92ADE05E6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6</a:t>
            </a:fld>
            <a:endParaRPr lang="de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701ADDD-DEC4-4BFE-84BC-575E270BB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2617724"/>
            <a:ext cx="4006602" cy="30952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A4B55F0-19DB-4F59-8AB5-F8812A0766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6493" y="4437112"/>
            <a:ext cx="4367952" cy="113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8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SW">
  <a:themeElements>
    <a:clrScheme name="FernUniversität">
      <a:dk1>
        <a:sysClr val="windowText" lastClr="000000"/>
      </a:dk1>
      <a:lt1>
        <a:sysClr val="window" lastClr="FFFFFF"/>
      </a:lt1>
      <a:dk2>
        <a:srgbClr val="004C97"/>
      </a:dk2>
      <a:lt2>
        <a:srgbClr val="CCDBEA"/>
      </a:lt2>
      <a:accent1>
        <a:srgbClr val="004C97"/>
      </a:accent1>
      <a:accent2>
        <a:srgbClr val="336600"/>
      </a:accent2>
      <a:accent3>
        <a:srgbClr val="C84F0E"/>
      </a:accent3>
      <a:accent4>
        <a:srgbClr val="993333"/>
      </a:accent4>
      <a:accent5>
        <a:srgbClr val="006666"/>
      </a:accent5>
      <a:accent6>
        <a:srgbClr val="B1B3B3"/>
      </a:accent6>
      <a:hlink>
        <a:srgbClr val="004C97"/>
      </a:hlink>
      <a:folHlink>
        <a:srgbClr val="800080"/>
      </a:folHlink>
    </a:clrScheme>
    <a:fontScheme name="FernUni">
      <a:majorFont>
        <a:latin typeface="Frutiger LT Com 45 Light"/>
        <a:ea typeface=""/>
        <a:cs typeface=""/>
      </a:majorFont>
      <a:minorFont>
        <a:latin typeface="Frutiger LT Com 45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FernUni</Template>
  <TotalTime>0</TotalTime>
  <Words>548</Words>
  <Application>Microsoft Office PowerPoint</Application>
  <PresentationFormat>Breitbild</PresentationFormat>
  <Paragraphs>55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Frutiger LT Com 45 Light</vt:lpstr>
      <vt:lpstr>Symbol</vt:lpstr>
      <vt:lpstr>KSW</vt:lpstr>
      <vt:lpstr>Datenvisualisierung mit ggplot2 | Teil 1</vt:lpstr>
      <vt:lpstr>Was ist ggplot2?</vt:lpstr>
      <vt:lpstr>Hauptbestandteile der „Grammar of Graphics“</vt:lpstr>
      <vt:lpstr>…das ist alles ziemlich viel Theorie!</vt:lpstr>
      <vt:lpstr>Seien Sie kreativ!</vt:lpstr>
      <vt:lpstr>Hilfe!</vt:lpstr>
    </vt:vector>
  </TitlesOfParts>
  <Company>FernUniversität Hagen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Jessen, Malte</dc:creator>
  <cp:lastModifiedBy>Kuhn, Sebastian [BW]</cp:lastModifiedBy>
  <cp:revision>137</cp:revision>
  <cp:lastPrinted>2019-06-11T13:29:16Z</cp:lastPrinted>
  <dcterms:created xsi:type="dcterms:W3CDTF">2017-05-29T05:49:40Z</dcterms:created>
  <dcterms:modified xsi:type="dcterms:W3CDTF">2021-09-30T14:38:46Z</dcterms:modified>
</cp:coreProperties>
</file>