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284" r:id="rId10"/>
    <p:sldId id="294" r:id="rId11"/>
    <p:sldId id="296" r:id="rId12"/>
    <p:sldId id="295" r:id="rId13"/>
    <p:sldId id="298" r:id="rId14"/>
    <p:sldId id="299" r:id="rId15"/>
    <p:sldId id="300" r:id="rId16"/>
    <p:sldId id="303" r:id="rId17"/>
    <p:sldId id="289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E1E1"/>
    <a:srgbClr val="19FAFF"/>
    <a:srgbClr val="FCAF17"/>
    <a:srgbClr val="0A4A9B"/>
    <a:srgbClr val="6D6E6C"/>
    <a:srgbClr val="0C2E9C"/>
    <a:srgbClr val="02098C"/>
    <a:srgbClr val="00339A"/>
    <a:srgbClr val="0030F2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424" autoAdjust="0"/>
    <p:restoredTop sz="94560" autoAdjust="0"/>
  </p:normalViewPr>
  <p:slideViewPr>
    <p:cSldViewPr>
      <p:cViewPr varScale="1">
        <p:scale>
          <a:sx n="125" d="100"/>
          <a:sy n="125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A5E1D-0617-4BFA-B3D1-B207A03F22F4}" type="datetimeFigureOut">
              <a:rPr lang="ko-KR" altLang="en-US" smtClean="0"/>
              <a:pPr/>
              <a:t>2015-11-18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8C8EA-674D-4CF3-92AA-B3AE31F6C1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121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C8EA-674D-4CF3-92AA-B3AE31F6C17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3783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C8EA-674D-4CF3-92AA-B3AE31F6C17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3783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9FE2-255B-4F8F-A020-9E7522AA5043}" type="datetime1">
              <a:rPr lang="ko-KR" altLang="en-US" smtClean="0"/>
              <a:pPr/>
              <a:t>2015-11-18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65E6-EFCF-40FE-B489-7CB0747F27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4420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F3F8-984F-4C10-8BB6-82525EA5F922}" type="datetime1">
              <a:rPr lang="ko-KR" altLang="en-US" smtClean="0"/>
              <a:pPr/>
              <a:t>2015-11-18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65E6-EFCF-40FE-B489-7CB0747F27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2198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E9E6-7AA4-46C1-85FB-77AA566057B8}" type="datetime1">
              <a:rPr lang="ko-KR" altLang="en-US" smtClean="0"/>
              <a:pPr/>
              <a:t>2015-11-18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65E6-EFCF-40FE-B489-7CB0747F27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9133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712D-C942-4B25-8EAE-FA2C152F7164}" type="datetime1">
              <a:rPr lang="ko-KR" altLang="en-US" smtClean="0"/>
              <a:pPr/>
              <a:t>2015-11-18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65E6-EFCF-40FE-B489-7CB0747F27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3574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99DC-247F-4753-B4B6-815973652E22}" type="datetime1">
              <a:rPr lang="ko-KR" altLang="en-US" smtClean="0"/>
              <a:pPr/>
              <a:t>2015-11-18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65E6-EFCF-40FE-B489-7CB0747F27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1862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89BF-B6DB-4C31-90EA-979E38410103}" type="datetime1">
              <a:rPr lang="ko-KR" altLang="en-US" smtClean="0"/>
              <a:pPr/>
              <a:t>2015-11-18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65E6-EFCF-40FE-B489-7CB0747F27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0267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DC12-5794-45B2-BFB1-FA8222B09322}" type="datetime1">
              <a:rPr lang="ko-KR" altLang="en-US" smtClean="0"/>
              <a:pPr/>
              <a:t>2015-11-18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65E6-EFCF-40FE-B489-7CB0747F27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8566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80B3-23AE-46E3-ADA9-B1D4D24CDAE7}" type="datetime1">
              <a:rPr lang="ko-KR" altLang="en-US" smtClean="0"/>
              <a:pPr/>
              <a:t>2015-11-18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65E6-EFCF-40FE-B489-7CB0747F27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5023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ADCA-98AB-4F86-BBC2-39DACD267135}" type="datetime1">
              <a:rPr lang="ko-KR" altLang="en-US" smtClean="0"/>
              <a:pPr/>
              <a:t>2015-11-18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65E6-EFCF-40FE-B489-7CB0747F27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800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7A69-AB5E-496A-B0DB-33681F33144C}" type="datetime1">
              <a:rPr lang="ko-KR" altLang="en-US" smtClean="0"/>
              <a:pPr/>
              <a:t>2015-11-18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65E6-EFCF-40FE-B489-7CB0747F27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678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F592-9A2C-4F5D-A288-DC54AFB81456}" type="datetime1">
              <a:rPr lang="ko-KR" altLang="en-US" smtClean="0"/>
              <a:pPr/>
              <a:t>2015-11-18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65E6-EFCF-40FE-B489-7CB0747F27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2764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D6DA6-791C-4A40-A179-2C761E779956}" type="datetime1">
              <a:rPr lang="ko-KR" altLang="en-US" smtClean="0"/>
              <a:pPr/>
              <a:t>2015-11-18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E65E6-EFCF-40FE-B489-7CB0747F27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6708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50" y="1916832"/>
            <a:ext cx="9143050" cy="1368152"/>
          </a:xfrm>
        </p:spPr>
        <p:txBody>
          <a:bodyPr>
            <a:noAutofit/>
          </a:bodyPr>
          <a:lstStyle/>
          <a:p>
            <a:r>
              <a:rPr lang="ko-KR" altLang="en-US" sz="2500" dirty="0" err="1" smtClean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뉴로모픽</a:t>
            </a:r>
            <a:r>
              <a:rPr lang="ko-KR" altLang="en-US" sz="2500" dirty="0" smtClean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 프로세서를 구성하는 </a:t>
            </a:r>
            <a:r>
              <a:rPr lang="en-US" altLang="ko-KR" sz="2500" dirty="0" smtClean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/>
            </a:r>
            <a:br>
              <a:rPr lang="en-US" altLang="ko-KR" sz="2500" dirty="0" smtClean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</a:br>
            <a:r>
              <a:rPr lang="ko-KR" altLang="en-US" sz="2500" dirty="0" smtClean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빌딩블록의 최적화에 관한 연구</a:t>
            </a:r>
            <a:r>
              <a:rPr lang="en-US" altLang="ko-KR" sz="2500" dirty="0" smtClean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/>
            </a:r>
            <a:br>
              <a:rPr lang="en-US" altLang="ko-KR" sz="2500" dirty="0" smtClean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</a:br>
            <a:r>
              <a:rPr lang="en-US" altLang="ko-K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Building blocks of </a:t>
            </a:r>
            <a:r>
              <a:rPr lang="en-US" altLang="ko-KR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Neuromorphic</a:t>
            </a:r>
            <a:r>
              <a:rPr lang="en-US" altLang="ko-K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processors</a:t>
            </a:r>
            <a:endParaRPr lang="ko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2075" y="4077072"/>
            <a:ext cx="6400800" cy="187220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600" b="1" i="1" dirty="0" smtClean="0">
                <a:solidFill>
                  <a:srgbClr val="6D6E6C"/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김 세 반</a:t>
            </a:r>
            <a:r>
              <a:rPr lang="en-US" altLang="ko-KR" sz="2600" b="1" i="1" dirty="0" smtClean="0">
                <a:solidFill>
                  <a:srgbClr val="6D6E6C"/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,</a:t>
            </a:r>
            <a:r>
              <a:rPr lang="ko-KR" altLang="en-US" sz="2600" b="1" i="1" dirty="0" smtClean="0">
                <a:solidFill>
                  <a:srgbClr val="6D6E6C"/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 황 동 준</a:t>
            </a:r>
            <a:endParaRPr lang="en-US" altLang="ko-KR" sz="2600" b="1" i="1" dirty="0" smtClean="0">
              <a:solidFill>
                <a:srgbClr val="6D6E6C"/>
              </a:soli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endParaRPr lang="ko-KR" altLang="en-US" sz="2400" i="1" dirty="0">
              <a:solidFill>
                <a:srgbClr val="6D6E6C"/>
              </a:soli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r>
              <a:rPr lang="ko-KR" altLang="en-US" sz="2200" dirty="0" smtClean="0">
                <a:solidFill>
                  <a:srgbClr val="6D6E6C"/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인천대학교</a:t>
            </a:r>
            <a:endParaRPr lang="en-US" altLang="ko-KR" sz="2200" dirty="0" smtClean="0">
              <a:solidFill>
                <a:srgbClr val="6D6E6C"/>
              </a:soli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r>
              <a:rPr lang="ko-KR" altLang="en-US" sz="2200" dirty="0" smtClean="0">
                <a:solidFill>
                  <a:srgbClr val="6D6E6C"/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전자공학과</a:t>
            </a:r>
            <a:endParaRPr lang="en-US" altLang="ko-KR" sz="2200" dirty="0" smtClean="0">
              <a:solidFill>
                <a:srgbClr val="6D6E6C"/>
              </a:soli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200" dirty="0" err="1" smtClean="0">
                <a:solidFill>
                  <a:srgbClr val="6D6E6C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SoC</a:t>
            </a:r>
            <a:r>
              <a:rPr lang="en-US" altLang="ko-KR" sz="2200" dirty="0" smtClean="0">
                <a:solidFill>
                  <a:srgbClr val="6D6E6C"/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200" dirty="0" smtClean="0">
                <a:solidFill>
                  <a:srgbClr val="6D6E6C"/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연구실</a:t>
            </a:r>
            <a:endParaRPr lang="en-US" altLang="ko-KR" sz="2200" dirty="0" smtClean="0">
              <a:solidFill>
                <a:srgbClr val="6D6E6C"/>
              </a:soli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1778" y="1556792"/>
            <a:ext cx="8281395" cy="72008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CAF17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0167" y="620688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rgbClr val="0A4A9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학부 졸업논문 발표</a:t>
            </a:r>
            <a:endParaRPr lang="ko-KR" altLang="en-US" sz="4000" b="1" dirty="0">
              <a:solidFill>
                <a:srgbClr val="0A4A9B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34" name="Picture 10" descr="D:\받은파일\UI_CI2\png\INU 시그니처_png\INU 시그니처 상하조합_국영문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79" y="517402"/>
            <a:ext cx="1186748" cy="9144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505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9554" y="764704"/>
            <a:ext cx="8229600" cy="720080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실험 결과</a:t>
            </a:r>
            <a:endParaRPr lang="ko-KR" altLang="en-US" sz="32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95536" y="292586"/>
            <a:ext cx="8317637" cy="472118"/>
            <a:chOff x="395536" y="292586"/>
            <a:chExt cx="8317637" cy="472118"/>
          </a:xfrm>
        </p:grpSpPr>
        <p:sp>
          <p:nvSpPr>
            <p:cNvPr id="3" name="TextBox 2"/>
            <p:cNvSpPr txBox="1"/>
            <p:nvPr/>
          </p:nvSpPr>
          <p:spPr>
            <a:xfrm>
              <a:off x="395536" y="292586"/>
              <a:ext cx="4968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0A4A9B"/>
                  </a:solidFill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rPr>
                <a:t>EXPERIMENTAL RESULT</a:t>
              </a:r>
              <a:endParaRPr lang="ko-KR" altLang="en-US" sz="2000" dirty="0">
                <a:solidFill>
                  <a:srgbClr val="0A4A9B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1778" y="692696"/>
              <a:ext cx="8281395" cy="72008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CAF17"/>
                </a:solidFill>
              </a:endParaRPr>
            </a:p>
          </p:txBody>
        </p:sp>
        <p:pic>
          <p:nvPicPr>
            <p:cNvPr id="2050" name="Picture 2" descr="D:\받은파일\UI_CI2\png\INU 워드마크_png\INU 워드마크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160" y="355973"/>
              <a:ext cx="489451" cy="27333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65E6-EFCF-40FE-B489-7CB0747F270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2468" y="2070760"/>
            <a:ext cx="395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플립플롭의</a:t>
            </a:r>
            <a:r>
              <a:rPr lang="ko-KR" altLang="en-US" dirty="0" smtClean="0"/>
              <a:t> 개수에 따른 회로크기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623603"/>
            <a:ext cx="245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&lt;Distributed RAM&gt;</a:t>
            </a:r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13448836"/>
              </p:ext>
            </p:extLst>
          </p:nvPr>
        </p:nvGraphicFramePr>
        <p:xfrm>
          <a:off x="611563" y="2744156"/>
          <a:ext cx="8101608" cy="12192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199108"/>
                <a:gridCol w="848096"/>
                <a:gridCol w="848096"/>
                <a:gridCol w="848096"/>
                <a:gridCol w="848096"/>
                <a:gridCol w="848096"/>
                <a:gridCol w="848096"/>
                <a:gridCol w="906962"/>
                <a:gridCol w="906962"/>
              </a:tblGrid>
              <a:tr h="699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2000" spc="-25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Delays</a:t>
                      </a:r>
                      <a:endParaRPr lang="ko-KR" sz="4400" dirty="0">
                        <a:effectLst/>
                        <a:latin typeface="Times New Roman" pitchFamily="18" charset="0"/>
                        <a:ea typeface="바탕" panose="02030600000101010101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8</a:t>
                      </a:r>
                      <a:endParaRPr lang="ko-KR" sz="44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16</a:t>
                      </a:r>
                      <a:endParaRPr lang="ko-KR" sz="44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32</a:t>
                      </a:r>
                      <a:endParaRPr lang="ko-KR" sz="44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64</a:t>
                      </a:r>
                      <a:endParaRPr lang="ko-KR" sz="440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128</a:t>
                      </a:r>
                      <a:endParaRPr lang="ko-KR" sz="440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256</a:t>
                      </a:r>
                      <a:endParaRPr lang="ko-KR" sz="440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1000</a:t>
                      </a:r>
                      <a:endParaRPr lang="ko-KR" sz="440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2000</a:t>
                      </a:r>
                      <a:endParaRPr lang="ko-KR" sz="44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41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2000" spc="-25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FF</a:t>
                      </a:r>
                      <a:endParaRPr lang="ko-KR" sz="4400" dirty="0">
                        <a:effectLst/>
                        <a:latin typeface="Times New Roman" pitchFamily="18" charset="0"/>
                        <a:ea typeface="바탕" panose="02030600000101010101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3</a:t>
                      </a:r>
                      <a:endParaRPr lang="ko-KR" sz="44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4</a:t>
                      </a:r>
                      <a:endParaRPr lang="ko-KR" sz="44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5</a:t>
                      </a:r>
                      <a:endParaRPr lang="ko-KR" sz="44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6</a:t>
                      </a:r>
                      <a:endParaRPr lang="ko-KR" sz="44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7</a:t>
                      </a:r>
                      <a:endParaRPr lang="ko-KR" sz="440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8</a:t>
                      </a:r>
                      <a:endParaRPr lang="ko-KR" sz="440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10</a:t>
                      </a:r>
                      <a:endParaRPr lang="ko-KR" sz="440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11</a:t>
                      </a:r>
                      <a:endParaRPr lang="ko-KR" sz="440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41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2000" spc="-25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LUT</a:t>
                      </a:r>
                      <a:endParaRPr lang="ko-KR" sz="4400" dirty="0">
                        <a:effectLst/>
                        <a:latin typeface="Times New Roman" pitchFamily="18" charset="0"/>
                        <a:ea typeface="바탕" panose="02030600000101010101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7</a:t>
                      </a:r>
                      <a:endParaRPr lang="ko-KR" sz="44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8</a:t>
                      </a:r>
                      <a:endParaRPr lang="ko-KR" sz="440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9</a:t>
                      </a:r>
                      <a:endParaRPr lang="ko-KR" sz="440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10</a:t>
                      </a:r>
                      <a:endParaRPr lang="ko-KR" sz="44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11</a:t>
                      </a:r>
                      <a:endParaRPr lang="ko-KR" sz="44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18</a:t>
                      </a:r>
                      <a:endParaRPr lang="ko-KR" sz="440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69</a:t>
                      </a:r>
                      <a:endParaRPr lang="ko-KR" sz="440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109</a:t>
                      </a:r>
                      <a:endParaRPr lang="ko-KR" sz="440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699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2000" spc="-25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Power</a:t>
                      </a:r>
                      <a:endParaRPr lang="ko-KR" sz="4400" dirty="0">
                        <a:effectLst/>
                        <a:latin typeface="Times New Roman" pitchFamily="18" charset="0"/>
                        <a:ea typeface="바탕" panose="02030600000101010101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0.47</a:t>
                      </a:r>
                      <a:endParaRPr lang="ko-KR" sz="44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0.48</a:t>
                      </a:r>
                      <a:endParaRPr lang="ko-KR" sz="44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0.5</a:t>
                      </a:r>
                      <a:endParaRPr lang="ko-KR" sz="44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0.5</a:t>
                      </a:r>
                      <a:endParaRPr lang="ko-KR" sz="44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0.54</a:t>
                      </a:r>
                      <a:endParaRPr lang="ko-KR" sz="44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0.65</a:t>
                      </a:r>
                      <a:endParaRPr lang="ko-KR" sz="44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2.1</a:t>
                      </a:r>
                      <a:endParaRPr lang="ko-KR" sz="44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2.16</a:t>
                      </a:r>
                      <a:endParaRPr lang="ko-KR" sz="44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7" name="내용 개체 틀 3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309188"/>
            <a:ext cx="2304256" cy="1553844"/>
          </a:xfrm>
          <a:prstGeom prst="rect">
            <a:avLst/>
          </a:prstGeom>
        </p:spPr>
      </p:pic>
      <p:pic>
        <p:nvPicPr>
          <p:cNvPr id="18" name="그림 17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822" y="4309186"/>
            <a:ext cx="5620978" cy="15538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6534" y="5911095"/>
            <a:ext cx="2854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Feature of circuit for 8-delays(D-RAM)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818168" y="5911095"/>
            <a:ext cx="2116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Simulation: Timing diagram</a:t>
            </a:r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232469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9554" y="764704"/>
            <a:ext cx="8229600" cy="720080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실험 결과</a:t>
            </a:r>
            <a:endParaRPr lang="ko-KR" altLang="en-US" sz="32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95536" y="292586"/>
            <a:ext cx="8317637" cy="472118"/>
            <a:chOff x="395536" y="292586"/>
            <a:chExt cx="8317637" cy="472118"/>
          </a:xfrm>
        </p:grpSpPr>
        <p:sp>
          <p:nvSpPr>
            <p:cNvPr id="3" name="TextBox 2"/>
            <p:cNvSpPr txBox="1"/>
            <p:nvPr/>
          </p:nvSpPr>
          <p:spPr>
            <a:xfrm>
              <a:off x="395536" y="292586"/>
              <a:ext cx="4968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0A4A9B"/>
                  </a:solidFill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rPr>
                <a:t>EXPERIMENTAL RESULT</a:t>
              </a:r>
              <a:endParaRPr lang="ko-KR" altLang="en-US" sz="2000" dirty="0">
                <a:solidFill>
                  <a:srgbClr val="0A4A9B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1778" y="692696"/>
              <a:ext cx="8281395" cy="72008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CAF17"/>
                </a:solidFill>
              </a:endParaRPr>
            </a:p>
          </p:txBody>
        </p:sp>
        <p:pic>
          <p:nvPicPr>
            <p:cNvPr id="2050" name="Picture 2" descr="D:\받은파일\UI_CI2\png\INU 워드마크_png\INU 워드마크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160" y="355973"/>
              <a:ext cx="489451" cy="27333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65E6-EFCF-40FE-B489-7CB0747F2704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2468" y="2070760"/>
            <a:ext cx="3060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size of delay-circuits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623603"/>
            <a:ext cx="211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en-US" altLang="ko-KR" b="1" dirty="0"/>
              <a:t>Block memory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22986436"/>
              </p:ext>
            </p:extLst>
          </p:nvPr>
        </p:nvGraphicFramePr>
        <p:xfrm>
          <a:off x="439555" y="2453469"/>
          <a:ext cx="8273618" cy="2321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099100"/>
                <a:gridCol w="3086078"/>
                <a:gridCol w="3088440"/>
              </a:tblGrid>
              <a:tr h="394992">
                <a:tc>
                  <a:txBody>
                    <a:bodyPr/>
                    <a:lstStyle/>
                    <a:p>
                      <a:pPr algn="l"/>
                      <a:endParaRPr lang="ko-KR" sz="2800" dirty="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 delays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2000 delays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</a:tr>
              <a:tr h="264775"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FF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10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11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</a:tr>
              <a:tr h="264775"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LUT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20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20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</a:tr>
              <a:tr h="264775"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I/O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4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4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</a:tr>
              <a:tr h="264775"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BRAM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0.5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0.5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</a:tr>
              <a:tr h="264775"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BUFG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1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1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</a:tr>
              <a:tr h="264775"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POWER(w)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1.06</a:t>
                      </a:r>
                      <a:endParaRPr lang="ko-KR" sz="2800" kern="10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1.15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</a:tr>
            </a:tbl>
          </a:graphicData>
        </a:graphic>
      </p:graphicFrame>
      <p:pic>
        <p:nvPicPr>
          <p:cNvPr id="19" name="그림 18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78" y="4864392"/>
            <a:ext cx="4068214" cy="1477010"/>
          </a:xfrm>
          <a:prstGeom prst="rect">
            <a:avLst/>
          </a:prstGeom>
        </p:spPr>
      </p:pic>
      <p:pic>
        <p:nvPicPr>
          <p:cNvPr id="20" name="내용 개체 틀 3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00" y="4858298"/>
            <a:ext cx="4111973" cy="14831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2657" y="6325294"/>
            <a:ext cx="2506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Feature </a:t>
            </a:r>
            <a:r>
              <a:rPr lang="en-US" altLang="ko-KR" sz="1200" dirty="0"/>
              <a:t>of circuit for 1000-delays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403958" y="6341401"/>
            <a:ext cx="2506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Feature of circuit for 2000-delays</a:t>
            </a:r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38716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9554" y="764704"/>
            <a:ext cx="8229600" cy="720080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실험 결과</a:t>
            </a:r>
            <a:endParaRPr lang="ko-KR" altLang="en-US" sz="32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95536" y="292586"/>
            <a:ext cx="8317637" cy="472118"/>
            <a:chOff x="395536" y="292586"/>
            <a:chExt cx="8317637" cy="472118"/>
          </a:xfrm>
        </p:grpSpPr>
        <p:sp>
          <p:nvSpPr>
            <p:cNvPr id="3" name="TextBox 2"/>
            <p:cNvSpPr txBox="1"/>
            <p:nvPr/>
          </p:nvSpPr>
          <p:spPr>
            <a:xfrm>
              <a:off x="395536" y="292586"/>
              <a:ext cx="4968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0A4A9B"/>
                  </a:solidFill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rPr>
                <a:t>EXPERIMENTAL RESULT</a:t>
              </a:r>
              <a:endParaRPr lang="ko-KR" altLang="en-US" sz="2000" dirty="0">
                <a:solidFill>
                  <a:srgbClr val="0A4A9B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1778" y="692696"/>
              <a:ext cx="8281395" cy="72008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CAF17"/>
                </a:solidFill>
              </a:endParaRPr>
            </a:p>
          </p:txBody>
        </p:sp>
        <p:pic>
          <p:nvPicPr>
            <p:cNvPr id="2050" name="Picture 2" descr="D:\받은파일\UI_CI2\png\INU 워드마크_png\INU 워드마크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160" y="355973"/>
              <a:ext cx="489451" cy="27333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65E6-EFCF-40FE-B489-7CB0747F2704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69143" y="4786322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Comparison at 2000 delays</a:t>
            </a:r>
            <a:endParaRPr lang="ko-KR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7310636"/>
              </p:ext>
            </p:extLst>
          </p:nvPr>
        </p:nvGraphicFramePr>
        <p:xfrm>
          <a:off x="912795" y="2314584"/>
          <a:ext cx="3426793" cy="230124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97901"/>
                <a:gridCol w="1057788"/>
                <a:gridCol w="1371104"/>
              </a:tblGrid>
              <a:tr h="449050">
                <a:tc>
                  <a:txBody>
                    <a:bodyPr/>
                    <a:lstStyle/>
                    <a:p>
                      <a:endParaRPr lang="ko-KR" sz="2800" dirty="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Shift register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Distributed RAM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</a:tr>
              <a:tr h="288249"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FF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</a:tr>
              <a:tr h="288249"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LUT</a:t>
                      </a:r>
                      <a:endParaRPr lang="ko-KR" sz="2800" kern="10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109</a:t>
                      </a:r>
                      <a:endParaRPr lang="ko-KR" sz="2800" kern="10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</a:tr>
              <a:tr h="288249"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I/O</a:t>
                      </a:r>
                      <a:endParaRPr lang="ko-KR" sz="2800" kern="10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</a:tr>
              <a:tr h="288249"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BUFG</a:t>
                      </a:r>
                      <a:endParaRPr lang="ko-KR" sz="2800" kern="10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</a:tr>
              <a:tr h="449050"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POWER</a:t>
                      </a:r>
                      <a:r>
                        <a:rPr lang="en-US" sz="11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(W)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2.2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55475402"/>
              </p:ext>
            </p:extLst>
          </p:nvPr>
        </p:nvGraphicFramePr>
        <p:xfrm>
          <a:off x="5034918" y="2323140"/>
          <a:ext cx="3429023" cy="240969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37280"/>
                <a:gridCol w="1076377"/>
                <a:gridCol w="1315366"/>
              </a:tblGrid>
              <a:tr h="455317">
                <a:tc>
                  <a:txBody>
                    <a:bodyPr/>
                    <a:lstStyle/>
                    <a:p>
                      <a:endParaRPr lang="ko-KR" sz="2800" dirty="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Shift register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Block memory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</a:tr>
              <a:tr h="241516"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FF</a:t>
                      </a:r>
                      <a:endParaRPr lang="ko-KR" sz="2800" kern="10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</a:tr>
              <a:tr h="241516"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LUT</a:t>
                      </a:r>
                      <a:endParaRPr lang="ko-KR" sz="2800" kern="10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lang="ko-KR" sz="2800" kern="10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</a:tr>
              <a:tr h="241516"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I/O</a:t>
                      </a:r>
                      <a:endParaRPr lang="ko-KR" sz="2800" kern="10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lang="ko-KR" sz="2800" kern="10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</a:tr>
              <a:tr h="241516"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BRAM</a:t>
                      </a:r>
                      <a:endParaRPr lang="ko-KR" sz="2800" kern="10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sz="2800" kern="10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</a:tr>
              <a:tr h="585973"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POWER</a:t>
                      </a:r>
                      <a:br>
                        <a:rPr lang="en-US" sz="18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1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1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W)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0.502</a:t>
                      </a:r>
                      <a:endParaRPr lang="ko-KR" sz="2800" kern="10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1.15</a:t>
                      </a:r>
                      <a:endParaRPr lang="ko-KR" sz="2800" kern="100" dirty="0">
                        <a:effectLst/>
                        <a:latin typeface="Times New Roman" pitchFamily="18" charset="0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0" marB="1778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29256" y="4763462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Comparison at 2000 delays</a:t>
            </a:r>
            <a:endParaRPr lang="ko-KR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12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9554" y="764704"/>
            <a:ext cx="8229600" cy="720080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실험 결과</a:t>
            </a:r>
            <a:endParaRPr lang="ko-KR" altLang="en-US" sz="32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95536" y="292586"/>
            <a:ext cx="8317637" cy="472118"/>
            <a:chOff x="395536" y="292586"/>
            <a:chExt cx="8317637" cy="472118"/>
          </a:xfrm>
        </p:grpSpPr>
        <p:sp>
          <p:nvSpPr>
            <p:cNvPr id="3" name="TextBox 2"/>
            <p:cNvSpPr txBox="1"/>
            <p:nvPr/>
          </p:nvSpPr>
          <p:spPr>
            <a:xfrm>
              <a:off x="395536" y="292586"/>
              <a:ext cx="4968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0A4A9B"/>
                  </a:solidFill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rPr>
                <a:t>EXPERIMENTAL RESULT</a:t>
              </a:r>
              <a:endParaRPr lang="ko-KR" altLang="en-US" sz="2000" dirty="0">
                <a:solidFill>
                  <a:srgbClr val="0A4A9B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1778" y="692696"/>
              <a:ext cx="8281395" cy="72008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CAF17"/>
                </a:solidFill>
              </a:endParaRPr>
            </a:p>
          </p:txBody>
        </p:sp>
        <p:pic>
          <p:nvPicPr>
            <p:cNvPr id="2050" name="Picture 2" descr="D:\받은파일\UI_CI2\png\INU 워드마크_png\INU 워드마크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160" y="355973"/>
              <a:ext cx="489451" cy="27333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65E6-EFCF-40FE-B489-7CB0747F2704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1623603"/>
            <a:ext cx="379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en-US" altLang="ko-KR" b="1" dirty="0"/>
              <a:t>Sub-conclusion: delay-circuits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75243503"/>
              </p:ext>
            </p:extLst>
          </p:nvPr>
        </p:nvGraphicFramePr>
        <p:xfrm>
          <a:off x="395536" y="2131755"/>
          <a:ext cx="8317636" cy="17809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58818"/>
                <a:gridCol w="2079409"/>
                <a:gridCol w="2079409"/>
              </a:tblGrid>
              <a:tr h="316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effectLst/>
                        </a:rPr>
                        <a:t> 256</a:t>
                      </a:r>
                      <a:r>
                        <a:rPr lang="ko-KR" altLang="ko-KR" sz="1800" kern="1200" dirty="0" smtClean="0">
                          <a:effectLst/>
                        </a:rPr>
                        <a:t>번 이하의 지연 구간을 갖는 회로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effectLst/>
                        </a:rPr>
                        <a:t>1000</a:t>
                      </a:r>
                      <a:r>
                        <a:rPr lang="ko-KR" altLang="ko-KR" sz="1800" kern="1200" dirty="0" smtClean="0">
                          <a:effectLst/>
                        </a:rPr>
                        <a:t>번 이상의 지연 구간을 갖는 회로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43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회로의 크기 측면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소비 전력 측면</a:t>
                      </a:r>
                      <a:endParaRPr lang="ko-KR" altLang="en-US" dirty="0"/>
                    </a:p>
                  </a:txBody>
                  <a:tcPr/>
                </a:tc>
              </a:tr>
              <a:tr h="10494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2000" b="1" dirty="0" smtClean="0"/>
                        <a:t>Block RAM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sz="2000" b="1" dirty="0" smtClean="0"/>
                        <a:t>시프트 레지스터</a:t>
                      </a:r>
                      <a:endParaRPr lang="ko-KR" alt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87450" y="2898321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시프트 레지스터</a:t>
            </a:r>
            <a:endParaRPr lang="ko-KR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328743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9554" y="764704"/>
            <a:ext cx="8229600" cy="720080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실험 결과</a:t>
            </a:r>
            <a:endParaRPr lang="ko-KR" altLang="en-US" sz="32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95536" y="292586"/>
            <a:ext cx="8317637" cy="472118"/>
            <a:chOff x="395536" y="292586"/>
            <a:chExt cx="8317637" cy="472118"/>
          </a:xfrm>
        </p:grpSpPr>
        <p:sp>
          <p:nvSpPr>
            <p:cNvPr id="3" name="TextBox 2"/>
            <p:cNvSpPr txBox="1"/>
            <p:nvPr/>
          </p:nvSpPr>
          <p:spPr>
            <a:xfrm>
              <a:off x="395536" y="292586"/>
              <a:ext cx="4968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0A4A9B"/>
                  </a:solidFill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rPr>
                <a:t>EXPERIMENTAL RESULT</a:t>
              </a:r>
              <a:endParaRPr lang="ko-KR" altLang="en-US" sz="2000" dirty="0">
                <a:solidFill>
                  <a:srgbClr val="0A4A9B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1778" y="692696"/>
              <a:ext cx="8281395" cy="72008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CAF17"/>
                </a:solidFill>
              </a:endParaRPr>
            </a:p>
          </p:txBody>
        </p:sp>
        <p:pic>
          <p:nvPicPr>
            <p:cNvPr id="2050" name="Picture 2" descr="D:\받은파일\UI_CI2\png\INU 워드마크_png\INU 워드마크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160" y="355973"/>
              <a:ext cx="489451" cy="27333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65E6-EFCF-40FE-B489-7CB0747F2704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1623603"/>
            <a:ext cx="226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en-US" altLang="ko-KR" b="1" dirty="0"/>
              <a:t>Serial multiplier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2809" y="2125681"/>
            <a:ext cx="3929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size of SHIFT-ADD multiplier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43700648"/>
              </p:ext>
            </p:extLst>
          </p:nvPr>
        </p:nvGraphicFramePr>
        <p:xfrm>
          <a:off x="500034" y="3429000"/>
          <a:ext cx="4240841" cy="87801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238072"/>
                <a:gridCol w="1002769"/>
              </a:tblGrid>
              <a:tr h="2069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</a:rPr>
                        <a:t>Site Type</a:t>
                      </a:r>
                      <a:endParaRPr lang="ko-KR" sz="32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>
                          <a:effectLst/>
                        </a:rPr>
                        <a:t> </a:t>
                      </a:r>
                      <a:endParaRPr lang="ko-KR" sz="32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49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</a:rPr>
                        <a:t>Slice LUTs as Logic</a:t>
                      </a:r>
                      <a:endParaRPr lang="ko-KR" sz="32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</a:rPr>
                        <a:t>22</a:t>
                      </a:r>
                      <a:endParaRPr lang="ko-KR" sz="32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9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</a:rPr>
                        <a:t>Slice Register as Flip-flop</a:t>
                      </a:r>
                      <a:endParaRPr lang="ko-KR" sz="32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</a:rPr>
                        <a:t>12</a:t>
                      </a:r>
                      <a:endParaRPr lang="ko-KR" sz="32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3" name="그림 12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627758"/>
            <a:ext cx="3914266" cy="23386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90917" y="4966441"/>
            <a:ext cx="310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Feature of SHIFT-ADD multiplier on FPGA</a:t>
            </a:r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73434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9554" y="764704"/>
            <a:ext cx="8229600" cy="720080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실험 결과</a:t>
            </a:r>
            <a:endParaRPr lang="ko-KR" altLang="en-US" sz="32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95536" y="292586"/>
            <a:ext cx="8317637" cy="472118"/>
            <a:chOff x="395536" y="292586"/>
            <a:chExt cx="8317637" cy="472118"/>
          </a:xfrm>
        </p:grpSpPr>
        <p:sp>
          <p:nvSpPr>
            <p:cNvPr id="3" name="TextBox 2"/>
            <p:cNvSpPr txBox="1"/>
            <p:nvPr/>
          </p:nvSpPr>
          <p:spPr>
            <a:xfrm>
              <a:off x="395536" y="292586"/>
              <a:ext cx="4968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0A4A9B"/>
                  </a:solidFill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rPr>
                <a:t>EXPERIMENTAL RESULT</a:t>
              </a:r>
              <a:endParaRPr lang="ko-KR" altLang="en-US" sz="2000" dirty="0">
                <a:solidFill>
                  <a:srgbClr val="0A4A9B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1778" y="692696"/>
              <a:ext cx="8281395" cy="72008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CAF17"/>
                </a:solidFill>
              </a:endParaRPr>
            </a:p>
          </p:txBody>
        </p:sp>
        <p:pic>
          <p:nvPicPr>
            <p:cNvPr id="2050" name="Picture 2" descr="D:\받은파일\UI_CI2\png\INU 워드마크_png\INU 워드마크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160" y="355973"/>
              <a:ext cx="489451" cy="27333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65E6-EFCF-40FE-B489-7CB0747F2704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1623603"/>
            <a:ext cx="262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en-US" altLang="ko-KR" b="1" dirty="0"/>
              <a:t>Bit-serial multiplier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2809" y="2125681"/>
            <a:ext cx="364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size of bit-serial multiplier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6310" y="4966440"/>
            <a:ext cx="2921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Feature of Bit-serial multiplier on FPGA</a:t>
            </a:r>
            <a:endParaRPr lang="ko-KR" altLang="en-US" sz="1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54285522"/>
              </p:ext>
            </p:extLst>
          </p:nvPr>
        </p:nvGraphicFramePr>
        <p:xfrm>
          <a:off x="428596" y="3357562"/>
          <a:ext cx="4203543" cy="92125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884809"/>
                <a:gridCol w="1318734"/>
              </a:tblGrid>
              <a:tr h="1990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</a:rPr>
                        <a:t>Site Type</a:t>
                      </a:r>
                      <a:endParaRPr lang="ko-KR" sz="32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>
                          <a:effectLst/>
                        </a:rPr>
                        <a:t> </a:t>
                      </a:r>
                      <a:endParaRPr lang="ko-KR" sz="32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96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</a:rPr>
                        <a:t>Slice LUTs as Logic</a:t>
                      </a:r>
                      <a:endParaRPr lang="ko-KR" sz="32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</a:rPr>
                        <a:t>9</a:t>
                      </a:r>
                      <a:endParaRPr lang="ko-KR" sz="32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6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</a:rPr>
                        <a:t>Slice Register as Flip-flop</a:t>
                      </a:r>
                      <a:endParaRPr lang="ko-KR" sz="32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</a:rPr>
                        <a:t>7</a:t>
                      </a:r>
                      <a:endParaRPr lang="ko-KR" sz="32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4" name="그림 13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5" y="2627756"/>
            <a:ext cx="3997157" cy="23386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5848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9554" y="764704"/>
            <a:ext cx="8229600" cy="720080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결</a:t>
            </a:r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론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95536" y="292586"/>
            <a:ext cx="8317637" cy="472118"/>
            <a:chOff x="395536" y="292586"/>
            <a:chExt cx="8317637" cy="472118"/>
          </a:xfrm>
        </p:grpSpPr>
        <p:sp>
          <p:nvSpPr>
            <p:cNvPr id="3" name="TextBox 2"/>
            <p:cNvSpPr txBox="1"/>
            <p:nvPr/>
          </p:nvSpPr>
          <p:spPr>
            <a:xfrm>
              <a:off x="395536" y="292586"/>
              <a:ext cx="4968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0A4A9B"/>
                  </a:solidFill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rPr>
                <a:t>CONCLUSION</a:t>
              </a:r>
              <a:endParaRPr lang="ko-KR" altLang="en-US" sz="2000" dirty="0">
                <a:solidFill>
                  <a:srgbClr val="0A4A9B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1778" y="692696"/>
              <a:ext cx="8281395" cy="72008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CAF17"/>
                </a:solidFill>
              </a:endParaRPr>
            </a:p>
          </p:txBody>
        </p:sp>
        <p:pic>
          <p:nvPicPr>
            <p:cNvPr id="2050" name="Picture 2" descr="D:\받은파일\UI_CI2\png\INU 워드마크_png\INU 워드마크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160" y="355973"/>
              <a:ext cx="489451" cy="27333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65E6-EFCF-40FE-B489-7CB0747F2704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0524" y="1500174"/>
            <a:ext cx="76429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본 논문에서는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FPGA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에 프로그래밍하는 뉴로모픽 프로세서의 빌딩블록들 중 지연회로와 </a:t>
            </a:r>
            <a:r>
              <a:rPr lang="ko-KR" altLang="en-US" sz="1600" dirty="0" err="1" smtClean="0">
                <a:latin typeface="HY울릉도B" pitchFamily="18" charset="-127"/>
                <a:ea typeface="HY울릉도B" pitchFamily="18" charset="-127"/>
              </a:rPr>
              <a:t>곱셈기회로를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최적화 방법에 대해 제안하였다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.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</a:t>
            </a:r>
            <a:endParaRPr lang="en-US" altLang="ko-KR" sz="1600" dirty="0" smtClean="0">
              <a:latin typeface="HY울릉도B" pitchFamily="18" charset="-127"/>
              <a:ea typeface="HY울릉도B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HY울릉도B" pitchFamily="18" charset="-127"/>
              <a:ea typeface="HY울릉도B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HY울릉도B" pitchFamily="18" charset="-127"/>
              <a:ea typeface="HY울릉도B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여러 가지 가능할 수 있는 지연 구간에 따라 시프트 레지스터방식과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RAM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의 구동원리를 이용한 방식 중에 선택하여 설계할 수 있다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HY울릉도B" pitchFamily="18" charset="-127"/>
              <a:ea typeface="HY울릉도B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HY울릉도B" pitchFamily="18" charset="-127"/>
              <a:ea typeface="HY울릉도B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직렬 </a:t>
            </a:r>
            <a:r>
              <a:rPr lang="ko-KR" altLang="en-US" sz="1600" dirty="0" err="1" smtClean="0">
                <a:latin typeface="HY울릉도B" pitchFamily="18" charset="-127"/>
                <a:ea typeface="HY울릉도B" pitchFamily="18" charset="-127"/>
              </a:rPr>
              <a:t>곱셈기를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사용하여 회로 크기를 줄여 모듈을 최적화 함으로 적절한 설계방식이 될 수 있다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HY울릉도B" pitchFamily="18" charset="-127"/>
              <a:ea typeface="HY울릉도B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향후 연구에선 직렬 </a:t>
            </a:r>
            <a:r>
              <a:rPr lang="ko-KR" altLang="en-US" sz="1600" dirty="0" err="1" smtClean="0">
                <a:latin typeface="HY울릉도B" pitchFamily="18" charset="-127"/>
                <a:ea typeface="HY울릉도B" pitchFamily="18" charset="-127"/>
              </a:rPr>
              <a:t>곱셈기의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Counter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영역은 </a:t>
            </a:r>
            <a:r>
              <a:rPr lang="ko-KR" altLang="en-US" sz="1600" dirty="0" err="1" smtClean="0">
                <a:latin typeface="HY울릉도B" pitchFamily="18" charset="-127"/>
                <a:ea typeface="HY울릉도B" pitchFamily="18" charset="-127"/>
              </a:rPr>
              <a:t>곱셈기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모듈의 외부에서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MSB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를 구분할 수 있는 적절한 프로토콜을 정의함으로써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, 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다시 한번 최적화가 가능할 수 있을 것이기 때문에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, 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이에 대한 후속 연구를 진행 할 수 있을 것이다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214450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2075" y="4077072"/>
            <a:ext cx="6400800" cy="187220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600" b="1" i="1" dirty="0" smtClean="0">
                <a:solidFill>
                  <a:srgbClr val="6D6E6C"/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김 세 반</a:t>
            </a:r>
            <a:r>
              <a:rPr lang="en-US" altLang="ko-KR" sz="2600" i="1" dirty="0" smtClean="0">
                <a:solidFill>
                  <a:srgbClr val="6D6E6C"/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,</a:t>
            </a:r>
            <a:r>
              <a:rPr lang="ko-KR" altLang="en-US" sz="2600" i="1" dirty="0" smtClean="0">
                <a:solidFill>
                  <a:srgbClr val="6D6E6C"/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 황</a:t>
            </a:r>
            <a:r>
              <a:rPr lang="ko-KR" altLang="en-US" sz="2600" b="1" i="1" dirty="0" smtClean="0">
                <a:solidFill>
                  <a:srgbClr val="6D6E6C"/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 동 준</a:t>
            </a:r>
            <a:endParaRPr lang="en-US" altLang="ko-KR" sz="2600" b="1" i="1" dirty="0" smtClean="0">
              <a:solidFill>
                <a:srgbClr val="6D6E6C"/>
              </a:soli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endParaRPr lang="ko-KR" altLang="en-US" sz="2400" i="1" dirty="0">
              <a:solidFill>
                <a:srgbClr val="6D6E6C"/>
              </a:soli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r>
              <a:rPr lang="ko-KR" altLang="en-US" sz="2200" dirty="0" smtClean="0">
                <a:solidFill>
                  <a:srgbClr val="6D6E6C"/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인천대학교</a:t>
            </a:r>
            <a:endParaRPr lang="en-US" altLang="ko-KR" sz="2200" dirty="0" smtClean="0">
              <a:solidFill>
                <a:srgbClr val="6D6E6C"/>
              </a:soli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r>
              <a:rPr lang="ko-KR" altLang="en-US" sz="2200" dirty="0" smtClean="0">
                <a:solidFill>
                  <a:srgbClr val="6D6E6C"/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전자공학과</a:t>
            </a:r>
            <a:endParaRPr lang="en-US" altLang="ko-KR" sz="2200" dirty="0" smtClean="0">
              <a:solidFill>
                <a:srgbClr val="6D6E6C"/>
              </a:soli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200" dirty="0" err="1" smtClean="0">
                <a:solidFill>
                  <a:srgbClr val="6D6E6C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SoC</a:t>
            </a:r>
            <a:r>
              <a:rPr lang="en-US" altLang="ko-KR" sz="2200" dirty="0" smtClean="0">
                <a:solidFill>
                  <a:srgbClr val="6D6E6C"/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200" dirty="0" smtClean="0">
                <a:solidFill>
                  <a:srgbClr val="6D6E6C"/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연구실</a:t>
            </a:r>
            <a:endParaRPr lang="en-US" altLang="ko-KR" sz="2200" dirty="0" smtClean="0">
              <a:solidFill>
                <a:srgbClr val="6D6E6C"/>
              </a:soli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1778" y="1556792"/>
            <a:ext cx="8281395" cy="72008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CAF17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0167" y="620688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rgbClr val="0A4A9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학부 졸업논문 발표</a:t>
            </a:r>
            <a:endParaRPr lang="ko-KR" altLang="en-US" sz="4000" b="1" dirty="0">
              <a:solidFill>
                <a:srgbClr val="0A4A9B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34" name="Picture 10" descr="D:\받은파일\UI_CI2\png\INU 시그니처_png\INU 시그니처 상하조합_국영문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79" y="517402"/>
            <a:ext cx="1186748" cy="9144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6578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9554" y="764704"/>
            <a:ext cx="8229600" cy="720080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논문 소개 및 목표</a:t>
            </a:r>
            <a:endParaRPr lang="ko-KR" altLang="en-US" sz="32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95536" y="292586"/>
            <a:ext cx="8317637" cy="472118"/>
            <a:chOff x="395536" y="292586"/>
            <a:chExt cx="8317637" cy="472118"/>
          </a:xfrm>
        </p:grpSpPr>
        <p:sp>
          <p:nvSpPr>
            <p:cNvPr id="3" name="TextBox 2"/>
            <p:cNvSpPr txBox="1"/>
            <p:nvPr/>
          </p:nvSpPr>
          <p:spPr>
            <a:xfrm>
              <a:off x="395536" y="292586"/>
              <a:ext cx="4968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0A4A9B"/>
                  </a:solidFill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rPr>
                <a:t>INTRODUCTION</a:t>
              </a:r>
              <a:endParaRPr lang="ko-KR" altLang="en-US" dirty="0">
                <a:solidFill>
                  <a:srgbClr val="0A4A9B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1778" y="692696"/>
              <a:ext cx="8281395" cy="72008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CAF17"/>
                </a:solidFill>
              </a:endParaRPr>
            </a:p>
          </p:txBody>
        </p:sp>
        <p:pic>
          <p:nvPicPr>
            <p:cNvPr id="2050" name="Picture 2" descr="D:\받은파일\UI_CI2\png\INU 워드마크_png\INU 워드마크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160" y="355973"/>
              <a:ext cx="489451" cy="27333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65E6-EFCF-40FE-B489-7CB0747F270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1428728" y="1857364"/>
            <a:ext cx="6372050" cy="4288067"/>
            <a:chOff x="1357290" y="1984385"/>
            <a:chExt cx="6372050" cy="4288067"/>
          </a:xfrm>
        </p:grpSpPr>
        <p:pic>
          <p:nvPicPr>
            <p:cNvPr id="28673" name="Picture 1" descr="C:\Users\Administrator\Desktop\deepLearningAI500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99494" y="4314392"/>
              <a:ext cx="1928826" cy="1928826"/>
            </a:xfrm>
            <a:prstGeom prst="rect">
              <a:avLst/>
            </a:prstGeom>
            <a:noFill/>
          </p:spPr>
        </p:pic>
        <p:grpSp>
          <p:nvGrpSpPr>
            <p:cNvPr id="32" name="그룹 31"/>
            <p:cNvGrpSpPr/>
            <p:nvPr/>
          </p:nvGrpSpPr>
          <p:grpSpPr>
            <a:xfrm>
              <a:off x="1357290" y="1984385"/>
              <a:ext cx="6372050" cy="4288067"/>
              <a:chOff x="1486098" y="1984385"/>
              <a:chExt cx="6372050" cy="4288067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1542370" y="1984385"/>
                <a:ext cx="1929600" cy="1703329"/>
                <a:chOff x="979113" y="1725671"/>
                <a:chExt cx="2000264" cy="1703329"/>
              </a:xfrm>
            </p:grpSpPr>
            <p:pic>
              <p:nvPicPr>
                <p:cNvPr id="14338" name="Picture 2" descr="D:\논문\cat.jp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 l="7991" r="13941"/>
                <a:stretch>
                  <a:fillRect/>
                </a:stretch>
              </p:blipFill>
              <p:spPr bwMode="auto">
                <a:xfrm>
                  <a:off x="979113" y="1725671"/>
                  <a:ext cx="2000264" cy="1703329"/>
                </a:xfrm>
                <a:prstGeom prst="rect">
                  <a:avLst/>
                </a:prstGeom>
                <a:noFill/>
              </p:spPr>
            </p:pic>
            <p:sp>
              <p:nvSpPr>
                <p:cNvPr id="25" name="직사각형 24"/>
                <p:cNvSpPr/>
                <p:nvPr/>
              </p:nvSpPr>
              <p:spPr>
                <a:xfrm>
                  <a:off x="2237406" y="1891654"/>
                  <a:ext cx="571504" cy="571504"/>
                </a:xfrm>
                <a:prstGeom prst="rect">
                  <a:avLst/>
                </a:prstGeom>
                <a:no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1643042" y="1897370"/>
                  <a:ext cx="571504" cy="571504"/>
                </a:xfrm>
                <a:prstGeom prst="rect">
                  <a:avLst/>
                </a:prstGeom>
                <a:no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1074396" y="1785926"/>
                  <a:ext cx="571504" cy="571504"/>
                </a:xfrm>
                <a:prstGeom prst="rect">
                  <a:avLst/>
                </a:prstGeom>
                <a:no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1501264" y="2803947"/>
                <a:ext cx="20717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 smtClean="0">
                    <a:latin typeface="Rockwell Extra Bold" pitchFamily="18" charset="0"/>
                    <a:ea typeface="휴먼옛체" pitchFamily="18" charset="-127"/>
                  </a:rPr>
                  <a:t>P</a:t>
                </a:r>
                <a:r>
                  <a:rPr lang="en-US" altLang="ko-KR" dirty="0" smtClean="0">
                    <a:latin typeface="Rockwell Extra Bold" pitchFamily="18" charset="0"/>
                    <a:ea typeface="휴먼옛체" pitchFamily="18" charset="-127"/>
                  </a:rPr>
                  <a:t>attern</a:t>
                </a:r>
              </a:p>
              <a:p>
                <a:pPr algn="ctr"/>
                <a:r>
                  <a:rPr lang="en-US" altLang="ko-KR" sz="2800" dirty="0" smtClean="0">
                    <a:latin typeface="Rockwell Extra Bold" pitchFamily="18" charset="0"/>
                    <a:ea typeface="휴먼옛체" pitchFamily="18" charset="-127"/>
                  </a:rPr>
                  <a:t>R</a:t>
                </a:r>
                <a:r>
                  <a:rPr lang="en-US" altLang="ko-KR" dirty="0" smtClean="0">
                    <a:latin typeface="Rockwell Extra Bold" pitchFamily="18" charset="0"/>
                    <a:ea typeface="휴먼옛체" pitchFamily="18" charset="-127"/>
                  </a:rPr>
                  <a:t>ecognition</a:t>
                </a:r>
                <a:endParaRPr lang="ko-KR" altLang="en-US" dirty="0">
                  <a:latin typeface="Rockwell Extra Bold" pitchFamily="18" charset="0"/>
                  <a:ea typeface="휴먼옛체" pitchFamily="18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528302" y="4314392"/>
                <a:ext cx="1929600" cy="1929600"/>
              </a:xfrm>
              <a:prstGeom prst="rect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486098" y="5318345"/>
                <a:ext cx="20717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 smtClean="0">
                    <a:latin typeface="Rockwell Extra Bold" pitchFamily="18" charset="0"/>
                    <a:ea typeface="휴먼옛체" pitchFamily="18" charset="-127"/>
                  </a:rPr>
                  <a:t>D</a:t>
                </a:r>
                <a:r>
                  <a:rPr lang="en-US" altLang="ko-KR" dirty="0" smtClean="0">
                    <a:latin typeface="Rockwell Extra Bold" pitchFamily="18" charset="0"/>
                    <a:ea typeface="휴먼옛체" pitchFamily="18" charset="-127"/>
                  </a:rPr>
                  <a:t>eep</a:t>
                </a:r>
              </a:p>
              <a:p>
                <a:pPr algn="ctr"/>
                <a:r>
                  <a:rPr lang="en-US" altLang="ko-KR" sz="2800" dirty="0" smtClean="0">
                    <a:latin typeface="Rockwell Extra Bold" pitchFamily="18" charset="0"/>
                    <a:ea typeface="휴먼옛체" pitchFamily="18" charset="-127"/>
                  </a:rPr>
                  <a:t>L</a:t>
                </a:r>
                <a:r>
                  <a:rPr lang="en-US" altLang="ko-KR" dirty="0" smtClean="0">
                    <a:latin typeface="Rockwell Extra Bold" pitchFamily="18" charset="0"/>
                    <a:ea typeface="휴먼옛체" pitchFamily="18" charset="-127"/>
                  </a:rPr>
                  <a:t>earning</a:t>
                </a:r>
                <a:endParaRPr lang="ko-KR" altLang="en-US" dirty="0">
                  <a:latin typeface="Rockwell Extra Bold" pitchFamily="18" charset="0"/>
                  <a:ea typeface="휴먼옛체" pitchFamily="18" charset="-127"/>
                </a:endParaRPr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3825092" y="3643314"/>
                <a:ext cx="858354" cy="714380"/>
                <a:chOff x="3684412" y="3643314"/>
                <a:chExt cx="858354" cy="714380"/>
              </a:xfrm>
              <a:solidFill>
                <a:schemeClr val="tx1"/>
              </a:solidFill>
            </p:grpSpPr>
            <p:sp>
              <p:nvSpPr>
                <p:cNvPr id="24" name="갈매기형 수장 23"/>
                <p:cNvSpPr/>
                <p:nvPr/>
              </p:nvSpPr>
              <p:spPr>
                <a:xfrm>
                  <a:off x="3684412" y="3643314"/>
                  <a:ext cx="500066" cy="71438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갈매기형 수장 27"/>
                <p:cNvSpPr/>
                <p:nvPr/>
              </p:nvSpPr>
              <p:spPr>
                <a:xfrm>
                  <a:off x="4042700" y="3643314"/>
                  <a:ext cx="500066" cy="71438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28674" name="Picture 2" descr="C:\Users\Administrator\Desktop\Brain_Chip_Wide.jpg"/>
              <p:cNvPicPr>
                <a:picLocks noChangeAspect="1" noChangeArrowheads="1"/>
              </p:cNvPicPr>
              <p:nvPr/>
            </p:nvPicPr>
            <p:blipFill>
              <a:blip r:embed="rId5"/>
              <a:srcRect l="22500" t="5629" r="16562" b="11350"/>
              <a:stretch>
                <a:fillRect/>
              </a:stretch>
            </p:blipFill>
            <p:spPr bwMode="auto">
              <a:xfrm>
                <a:off x="4857752" y="2627795"/>
                <a:ext cx="2928958" cy="2658593"/>
              </a:xfrm>
              <a:prstGeom prst="rect">
                <a:avLst/>
              </a:prstGeom>
              <a:noFill/>
            </p:spPr>
          </p:pic>
          <p:sp>
            <p:nvSpPr>
              <p:cNvPr id="30" name="직사각형 29"/>
              <p:cNvSpPr/>
              <p:nvPr/>
            </p:nvSpPr>
            <p:spPr>
              <a:xfrm>
                <a:off x="4856978" y="2643182"/>
                <a:ext cx="3001170" cy="2643206"/>
              </a:xfrm>
              <a:prstGeom prst="rect">
                <a:avLst/>
              </a:pr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85462" y="4328460"/>
                <a:ext cx="271464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 err="1" smtClean="0">
                    <a:latin typeface="Rockwell Extra Bold" pitchFamily="18" charset="0"/>
                    <a:ea typeface="휴먼옛체" pitchFamily="18" charset="-127"/>
                  </a:rPr>
                  <a:t>N</a:t>
                </a:r>
                <a:r>
                  <a:rPr lang="en-US" altLang="ko-KR" dirty="0" err="1" smtClean="0">
                    <a:latin typeface="Rockwell Extra Bold" pitchFamily="18" charset="0"/>
                    <a:ea typeface="휴먼옛체" pitchFamily="18" charset="-127"/>
                  </a:rPr>
                  <a:t>euromorphic</a:t>
                </a:r>
                <a:endParaRPr lang="en-US" altLang="ko-KR" dirty="0" smtClean="0">
                  <a:latin typeface="Rockwell Extra Bold" pitchFamily="18" charset="0"/>
                  <a:ea typeface="휴먼옛체" pitchFamily="18" charset="-127"/>
                </a:endParaRPr>
              </a:p>
              <a:p>
                <a:pPr algn="ctr"/>
                <a:r>
                  <a:rPr lang="en-US" altLang="ko-KR" sz="2800" dirty="0" smtClean="0">
                    <a:latin typeface="Rockwell Extra Bold" pitchFamily="18" charset="0"/>
                    <a:ea typeface="휴먼옛체" pitchFamily="18" charset="-127"/>
                  </a:rPr>
                  <a:t>P</a:t>
                </a:r>
                <a:r>
                  <a:rPr lang="en-US" altLang="ko-KR" dirty="0" smtClean="0">
                    <a:latin typeface="Rockwell Extra Bold" pitchFamily="18" charset="0"/>
                    <a:ea typeface="휴먼옛체" pitchFamily="18" charset="-127"/>
                  </a:rPr>
                  <a:t>rocessor</a:t>
                </a:r>
                <a:endParaRPr lang="ko-KR" altLang="en-US" dirty="0">
                  <a:latin typeface="Rockwell Extra Bold" pitchFamily="18" charset="0"/>
                  <a:ea typeface="휴먼옛체" pitchFamily="18" charset="-127"/>
                </a:endParaRPr>
              </a:p>
            </p:txBody>
          </p:sp>
        </p:grpSp>
      </p:grpSp>
      <p:sp>
        <p:nvSpPr>
          <p:cNvPr id="34" name="직사각형 33"/>
          <p:cNvSpPr/>
          <p:nvPr/>
        </p:nvSpPr>
        <p:spPr>
          <a:xfrm>
            <a:off x="1142976" y="1643050"/>
            <a:ext cx="6786610" cy="4572032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1538" y="2201283"/>
            <a:ext cx="735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여러 해 동안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,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사람의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신경계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(nerve system)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를 모방한 </a:t>
            </a:r>
            <a:r>
              <a:rPr lang="ko-KR" altLang="en-US" sz="1600" dirty="0" err="1" smtClean="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뉴로모픽</a:t>
            </a:r>
            <a:r>
              <a:rPr lang="ko-KR" altLang="en-US" sz="1600" dirty="0" smtClean="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 프로세서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에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관한 연구가 활발하게 진행되고 있다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.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71538" y="3137600"/>
            <a:ext cx="73581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반도체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소자의 공정 기술의 발달과 초고밀도 집적회로화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, 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컴퓨팅 기술의 발전과 저전력 설계가 요구됨에 따라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, </a:t>
            </a:r>
            <a:r>
              <a:rPr lang="ko-KR" altLang="en-US" sz="1600" dirty="0" err="1" smtClean="0">
                <a:latin typeface="HY울릉도B" pitchFamily="18" charset="-127"/>
                <a:ea typeface="HY울릉도B" pitchFamily="18" charset="-127"/>
              </a:rPr>
              <a:t>뉴로모픽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프로세서의 빌딩블록들을 </a:t>
            </a:r>
            <a:r>
              <a:rPr lang="ko-KR" altLang="en-US" sz="1600" dirty="0" smtClean="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최적화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함으로 더욱 많은 모듈들을 집적할 수 있도록 설계하는 방법에 대한 필요성이 증가하게 되었다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.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1538" y="4669705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본문에서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, FPGA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에 들어가는 뉴로모픽 프로세서의 기본적인 빌딩블록인 지연회로와 </a:t>
            </a:r>
            <a:r>
              <a:rPr lang="ko-KR" altLang="en-US" sz="1600" dirty="0" err="1" smtClean="0">
                <a:latin typeface="HY울릉도B" pitchFamily="18" charset="-127"/>
                <a:ea typeface="HY울릉도B" pitchFamily="18" charset="-127"/>
              </a:rPr>
              <a:t>곱셈기를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최적화함으로써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, FPGA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에 프로그래밍했을 때 나타나는 회로의 크기를 비교하고 최적의 </a:t>
            </a:r>
            <a:r>
              <a:rPr lang="ko-KR" altLang="en-US" sz="1600" dirty="0" smtClean="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설계방법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을 제시한다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.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6170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1" grpId="0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9554" y="764704"/>
            <a:ext cx="8229600" cy="720080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예비 사항</a:t>
            </a:r>
            <a:endParaRPr lang="ko-KR" altLang="en-US" sz="32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95536" y="292586"/>
            <a:ext cx="8317637" cy="472118"/>
            <a:chOff x="395536" y="292586"/>
            <a:chExt cx="8317637" cy="472118"/>
          </a:xfrm>
        </p:grpSpPr>
        <p:sp>
          <p:nvSpPr>
            <p:cNvPr id="3" name="TextBox 2"/>
            <p:cNvSpPr txBox="1"/>
            <p:nvPr/>
          </p:nvSpPr>
          <p:spPr>
            <a:xfrm>
              <a:off x="395536" y="292586"/>
              <a:ext cx="4968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0A4A9B"/>
                  </a:solidFill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rPr>
                <a:t>PRELIMINARIES</a:t>
              </a:r>
              <a:endParaRPr lang="ko-KR" altLang="en-US" sz="2000" dirty="0">
                <a:solidFill>
                  <a:srgbClr val="0A4A9B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1778" y="692696"/>
              <a:ext cx="8281395" cy="72008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CAF17"/>
                </a:solidFill>
              </a:endParaRPr>
            </a:p>
          </p:txBody>
        </p:sp>
        <p:pic>
          <p:nvPicPr>
            <p:cNvPr id="2050" name="Picture 2" descr="D:\받은파일\UI_CI2\png\INU 워드마크_png\INU 워드마크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160" y="355973"/>
              <a:ext cx="489451" cy="27333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65E6-EFCF-40FE-B489-7CB0747F2704}" type="slidenum">
              <a:rPr lang="ko-KR" altLang="en-US" smtClean="0"/>
              <a:pPr/>
              <a:t>3</a:t>
            </a:fld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1214414" y="2033588"/>
            <a:ext cx="1724025" cy="1466850"/>
            <a:chOff x="1428728" y="2000240"/>
            <a:chExt cx="1724025" cy="1466850"/>
          </a:xfrm>
        </p:grpSpPr>
        <p:pic>
          <p:nvPicPr>
            <p:cNvPr id="27649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28728" y="2000240"/>
              <a:ext cx="1724025" cy="1466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3" name="직사각형 62"/>
            <p:cNvSpPr/>
            <p:nvPr/>
          </p:nvSpPr>
          <p:spPr>
            <a:xfrm>
              <a:off x="1428728" y="3159014"/>
              <a:ext cx="142876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3158406" y="1814062"/>
            <a:ext cx="2469998" cy="1713414"/>
            <a:chOff x="3316448" y="1614914"/>
            <a:chExt cx="2469998" cy="1713414"/>
          </a:xfrm>
        </p:grpSpPr>
        <p:cxnSp>
          <p:nvCxnSpPr>
            <p:cNvPr id="113" name="직선 연결선 112"/>
            <p:cNvCxnSpPr/>
            <p:nvPr/>
          </p:nvCxnSpPr>
          <p:spPr>
            <a:xfrm>
              <a:off x="4143372" y="1857364"/>
              <a:ext cx="714380" cy="500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오른쪽 화살표 65"/>
            <p:cNvSpPr/>
            <p:nvPr/>
          </p:nvSpPr>
          <p:spPr>
            <a:xfrm>
              <a:off x="3316448" y="2416996"/>
              <a:ext cx="500066" cy="3571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4142274" y="2099814"/>
              <a:ext cx="1644172" cy="1228514"/>
              <a:chOff x="4142274" y="2099814"/>
              <a:chExt cx="1644172" cy="1228514"/>
            </a:xfrm>
          </p:grpSpPr>
          <p:grpSp>
            <p:nvGrpSpPr>
              <p:cNvPr id="72" name="그룹 71"/>
              <p:cNvGrpSpPr/>
              <p:nvPr/>
            </p:nvGrpSpPr>
            <p:grpSpPr>
              <a:xfrm>
                <a:off x="4500562" y="2247082"/>
                <a:ext cx="1285884" cy="1000926"/>
                <a:chOff x="4116334" y="2247082"/>
                <a:chExt cx="1285884" cy="1000926"/>
              </a:xfrm>
            </p:grpSpPr>
            <p:sp>
              <p:nvSpPr>
                <p:cNvPr id="68" name="타원 67"/>
                <p:cNvSpPr/>
                <p:nvPr/>
              </p:nvSpPr>
              <p:spPr>
                <a:xfrm>
                  <a:off x="4116334" y="2247082"/>
                  <a:ext cx="1285884" cy="100013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1" name="직선 연결선 70"/>
                <p:cNvCxnSpPr>
                  <a:stCxn id="68" idx="0"/>
                  <a:endCxn id="68" idx="4"/>
                </p:cNvCxnSpPr>
                <p:nvPr/>
              </p:nvCxnSpPr>
              <p:spPr>
                <a:xfrm rot="16200000" flipH="1">
                  <a:off x="4259210" y="2747148"/>
                  <a:ext cx="1000132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73" name="개체 72"/>
              <p:cNvGraphicFramePr>
                <a:graphicFrameLocks noChangeAspect="1"/>
              </p:cNvGraphicFramePr>
              <p:nvPr/>
            </p:nvGraphicFramePr>
            <p:xfrm>
              <a:off x="4770050" y="2631632"/>
              <a:ext cx="292100" cy="254000"/>
            </p:xfrm>
            <a:graphic>
              <a:graphicData uri="http://schemas.openxmlformats.org/presentationml/2006/ole">
                <p:oleObj spid="_x0000_s49154" name="수식" r:id="rId5" imgW="291973" imgH="253890" progId="Equation.3">
                  <p:embed/>
                </p:oleObj>
              </a:graphicData>
            </a:graphic>
          </p:graphicFrame>
          <p:cxnSp>
            <p:nvCxnSpPr>
              <p:cNvPr id="76" name="직선 연결선 75"/>
              <p:cNvCxnSpPr/>
              <p:nvPr/>
            </p:nvCxnSpPr>
            <p:spPr>
              <a:xfrm>
                <a:off x="4142274" y="2099814"/>
                <a:ext cx="571504" cy="2857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4155244" y="2384468"/>
                <a:ext cx="428628" cy="1428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4181773" y="2542510"/>
                <a:ext cx="461665" cy="78581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dirty="0" smtClean="0"/>
                  <a:t>…</a:t>
                </a:r>
                <a:endParaRPr lang="ko-KR" altLang="en-US" dirty="0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flipV="1">
                <a:off x="4143372" y="3000372"/>
                <a:ext cx="428628" cy="1428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05" name="개체 104"/>
            <p:cNvGraphicFramePr>
              <a:graphicFrameLocks noChangeAspect="1"/>
            </p:cNvGraphicFramePr>
            <p:nvPr/>
          </p:nvGraphicFramePr>
          <p:xfrm>
            <a:off x="5129436" y="2604841"/>
            <a:ext cx="587376" cy="335643"/>
          </p:xfrm>
          <a:graphic>
            <a:graphicData uri="http://schemas.openxmlformats.org/presentationml/2006/ole">
              <p:oleObj spid="_x0000_s49155" name="수식" r:id="rId6" imgW="444114" imgH="253780" progId="Equation.3">
                <p:embed/>
              </p:oleObj>
            </a:graphicData>
          </a:graphic>
        </p:graphicFrame>
        <p:sp>
          <p:nvSpPr>
            <p:cNvPr id="106" name="TextBox 105"/>
            <p:cNvSpPr txBox="1"/>
            <p:nvPr/>
          </p:nvSpPr>
          <p:spPr>
            <a:xfrm>
              <a:off x="3801348" y="184219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sz="9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00250" y="214504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sz="9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28386" y="291679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sz="900" dirty="0" err="1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14318" y="1614914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056768" y="184329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ko-KR" sz="9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057866" y="210283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ko-KR" sz="9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028632" y="278908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ko-KR" sz="900" dirty="0" err="1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5929322" y="2476500"/>
          <a:ext cx="2311598" cy="809624"/>
        </p:xfrm>
        <a:graphic>
          <a:graphicData uri="http://schemas.openxmlformats.org/presentationml/2006/ole">
            <p:oleObj spid="_x0000_s49156" name="수식" r:id="rId7" imgW="1231366" imgH="431613" progId="Equation.3">
              <p:embed/>
            </p:oleObj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1099674" y="4015670"/>
            <a:ext cx="7572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생물학적인 뉴런의 작용을 모방한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ko-KR" altLang="en-US" sz="1600" dirty="0" err="1" smtClean="0">
                <a:latin typeface="HY울릉도B" pitchFamily="18" charset="-127"/>
                <a:ea typeface="HY울릉도B" pitchFamily="18" charset="-127"/>
              </a:rPr>
              <a:t>뉴로모픽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프로세서의 뉴런을 수식으로 정의하면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, 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하나의 뉴런에서 출력 값은 여러 시냅스에서 들어오는 </a:t>
            </a:r>
            <a:r>
              <a:rPr lang="ko-KR" altLang="en-US" sz="1600" dirty="0" smtClean="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데이터 값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(a set of x)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들에 시냅스의 강도에 해당하는 </a:t>
            </a:r>
            <a:r>
              <a:rPr lang="ko-KR" altLang="en-US" sz="1600" dirty="0" smtClean="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가중치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(a set of w)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를 각각 곱한 값들의 합과 같다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.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071538" y="5143512"/>
            <a:ext cx="76438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이러한 원리를 적용하여 설계되는 신경망의 종류들 중 시간지연 신경망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(Time de</a:t>
            </a:r>
          </a:p>
          <a:p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lay neural network, TDNN)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은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지연회로를 사용하여 데이터를 프레임으로 묶어 처리함으로 </a:t>
            </a:r>
            <a:r>
              <a:rPr lang="ko-KR" altLang="en-US" sz="1600" dirty="0" smtClean="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시간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에 따라 변화하는 데이터를 처리하는데 강점을 가진다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. 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이는 </a:t>
            </a:r>
            <a:r>
              <a:rPr lang="ko-KR" altLang="en-US" sz="1600" dirty="0" smtClean="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다이나믹 이미지의 패턴 인식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에 효과적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!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928662" y="1428736"/>
            <a:ext cx="7715304" cy="4857784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928662" y="3201415"/>
            <a:ext cx="764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HY울릉도B" pitchFamily="18" charset="-127"/>
                <a:ea typeface="HY울릉도B" pitchFamily="18" charset="-127"/>
              </a:rPr>
              <a:t> TDNN </a:t>
            </a:r>
            <a:r>
              <a:rPr lang="ko-KR" altLang="en-US" sz="2400" dirty="0" smtClean="0">
                <a:latin typeface="HY울릉도B" pitchFamily="18" charset="-127"/>
                <a:ea typeface="HY울릉도B" pitchFamily="18" charset="-127"/>
              </a:rPr>
              <a:t>신경망을 사용하는 </a:t>
            </a:r>
            <a:r>
              <a:rPr lang="ko-KR" altLang="en-US" sz="2400" dirty="0" err="1" smtClean="0">
                <a:latin typeface="HY울릉도B" pitchFamily="18" charset="-127"/>
                <a:ea typeface="HY울릉도B" pitchFamily="18" charset="-127"/>
              </a:rPr>
              <a:t>뉴로모픽</a:t>
            </a:r>
            <a:r>
              <a:rPr lang="ko-KR" altLang="en-US" sz="2400" dirty="0" smtClean="0">
                <a:latin typeface="HY울릉도B" pitchFamily="18" charset="-127"/>
                <a:ea typeface="HY울릉도B" pitchFamily="18" charset="-127"/>
              </a:rPr>
              <a:t> 프로세서의 </a:t>
            </a:r>
            <a:r>
              <a:rPr lang="ko-KR" altLang="en-US" sz="2400" dirty="0" smtClean="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지연회로</a:t>
            </a:r>
            <a:r>
              <a:rPr lang="ko-KR" altLang="en-US" sz="2400" dirty="0" smtClean="0">
                <a:latin typeface="HY울릉도B" pitchFamily="18" charset="-127"/>
                <a:ea typeface="HY울릉도B" pitchFamily="18" charset="-127"/>
              </a:rPr>
              <a:t>와  </a:t>
            </a:r>
            <a:r>
              <a:rPr lang="ko-KR" altLang="en-US" sz="2400" dirty="0" err="1" smtClean="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곱셈기</a:t>
            </a:r>
            <a:r>
              <a:rPr lang="ko-KR" altLang="en-US" sz="2400" dirty="0" smtClean="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 회로</a:t>
            </a:r>
            <a:r>
              <a:rPr lang="ko-KR" altLang="en-US" sz="2400" dirty="0" smtClean="0">
                <a:latin typeface="HY울릉도B" pitchFamily="18" charset="-127"/>
                <a:ea typeface="HY울릉도B" pitchFamily="18" charset="-127"/>
              </a:rPr>
              <a:t>를 최적화 함으로써</a:t>
            </a:r>
            <a:r>
              <a:rPr lang="en-US" altLang="ko-KR" sz="2400" dirty="0" smtClean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ko-KR" altLang="en-US" sz="2400" dirty="0" smtClean="0">
                <a:latin typeface="HY울릉도B" pitchFamily="18" charset="-127"/>
                <a:ea typeface="HY울릉도B" pitchFamily="18" charset="-127"/>
              </a:rPr>
              <a:t>구성 빌딩블록의 크기를 줄일 수 있는 </a:t>
            </a:r>
            <a:r>
              <a:rPr lang="ko-KR" altLang="en-US" sz="2400" dirty="0" smtClean="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설계 방법</a:t>
            </a:r>
            <a:r>
              <a:rPr lang="ko-KR" altLang="en-US" sz="2400" dirty="0" smtClean="0">
                <a:latin typeface="HY울릉도B" pitchFamily="18" charset="-127"/>
                <a:ea typeface="HY울릉도B" pitchFamily="18" charset="-127"/>
              </a:rPr>
              <a:t>을 제안한다</a:t>
            </a:r>
            <a:r>
              <a:rPr lang="en-US" altLang="ko-KR" sz="2400" dirty="0" smtClean="0">
                <a:latin typeface="HY울릉도B" pitchFamily="18" charset="-127"/>
                <a:ea typeface="HY울릉도B" pitchFamily="18" charset="-127"/>
              </a:rPr>
              <a:t>.</a:t>
            </a:r>
            <a:endParaRPr lang="ko-KR" altLang="en-US" sz="2400" dirty="0">
              <a:latin typeface="HY울릉도B" pitchFamily="18" charset="-127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871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9554" y="764704"/>
            <a:ext cx="8229600" cy="720080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지연 회로 </a:t>
            </a:r>
            <a:r>
              <a:rPr lang="en-US" altLang="ko-KR" sz="3200" dirty="0" smtClean="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– Shift register</a:t>
            </a:r>
            <a:endParaRPr lang="ko-KR" altLang="en-US" sz="32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95536" y="292586"/>
            <a:ext cx="8317637" cy="472118"/>
            <a:chOff x="395536" y="292586"/>
            <a:chExt cx="8317637" cy="472118"/>
          </a:xfrm>
        </p:grpSpPr>
        <p:sp>
          <p:nvSpPr>
            <p:cNvPr id="3" name="TextBox 2"/>
            <p:cNvSpPr txBox="1"/>
            <p:nvPr/>
          </p:nvSpPr>
          <p:spPr>
            <a:xfrm>
              <a:off x="395536" y="292586"/>
              <a:ext cx="4968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0A4A9B"/>
                  </a:solidFill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rPr>
                <a:t>DELAY CIRCUIT</a:t>
              </a:r>
              <a:endParaRPr lang="ko-KR" altLang="en-US" sz="2000" dirty="0">
                <a:solidFill>
                  <a:srgbClr val="0A4A9B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1778" y="692696"/>
              <a:ext cx="8281395" cy="72008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CAF17"/>
                </a:solidFill>
              </a:endParaRPr>
            </a:p>
          </p:txBody>
        </p:sp>
        <p:pic>
          <p:nvPicPr>
            <p:cNvPr id="2050" name="Picture 2" descr="D:\받은파일\UI_CI2\png\INU 워드마크_png\INU 워드마크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160" y="355973"/>
              <a:ext cx="489451" cy="27333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65E6-EFCF-40FE-B489-7CB0747F270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50524" y="3750131"/>
            <a:ext cx="76429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지연회로를 설계하는 가장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전통적인 방법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.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 </a:t>
            </a:r>
            <a:endParaRPr lang="en-US" altLang="ko-KR" sz="1600" dirty="0" smtClean="0">
              <a:latin typeface="HY울릉도B" pitchFamily="18" charset="-127"/>
              <a:ea typeface="HY울릉도B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HY울릉도B" pitchFamily="18" charset="-127"/>
              <a:ea typeface="HY울릉도B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HY울릉도B" pitchFamily="18" charset="-127"/>
                <a:ea typeface="HY울릉도B" pitchFamily="18" charset="-127"/>
              </a:rPr>
              <a:t>Verilog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-HDL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을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이용하여 모듈을 구현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HY울릉도B" pitchFamily="18" charset="-127"/>
              <a:ea typeface="HY울릉도B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레지스터의 개수를 </a:t>
            </a:r>
            <a:r>
              <a:rPr lang="ko-KR" altLang="en-US" sz="1600" dirty="0" err="1" smtClean="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파라미터화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하여 지연 구간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(Delay interval)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을 결정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HY울릉도B" pitchFamily="18" charset="-127"/>
              <a:ea typeface="HY울릉도B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FPGA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는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1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개의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LUT(Look-Up Table)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을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 32 bits 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시프트 레지스터로 활용할 수 있다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" name="그림 1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926606"/>
            <a:ext cx="4643470" cy="144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그림 19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1445000"/>
            <a:ext cx="4140276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1657328" y="328612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itchFamily="18" charset="0"/>
                <a:ea typeface="HY울릉도B" pitchFamily="18" charset="-127"/>
                <a:cs typeface="Times New Roman" pitchFamily="18" charset="0"/>
              </a:rPr>
              <a:t>N-bits Shift register</a:t>
            </a:r>
            <a:endParaRPr lang="ko-KR" altLang="en-US" dirty="0">
              <a:latin typeface="Times New Roman" pitchFamily="18" charset="0"/>
              <a:ea typeface="HY울릉도B" pitchFamily="18" charset="-127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20722" y="3273982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itchFamily="18" charset="0"/>
                <a:ea typeface="HY울릉도B" pitchFamily="18" charset="-127"/>
                <a:cs typeface="Times New Roman" pitchFamily="18" charset="0"/>
              </a:rPr>
              <a:t>LUT on FPGA chips</a:t>
            </a:r>
            <a:endParaRPr lang="ko-KR" altLang="en-US" dirty="0">
              <a:latin typeface="Times New Roman" pitchFamily="18" charset="0"/>
              <a:ea typeface="HY울릉도B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75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9554" y="764704"/>
            <a:ext cx="8229600" cy="720080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지연 회로 </a:t>
            </a:r>
            <a:r>
              <a:rPr lang="en-US" altLang="ko-KR" sz="3200" dirty="0" smtClean="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– RAM</a:t>
            </a:r>
            <a:endParaRPr lang="ko-KR" altLang="en-US" sz="32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6" name="그룹 8"/>
          <p:cNvGrpSpPr/>
          <p:nvPr/>
        </p:nvGrpSpPr>
        <p:grpSpPr>
          <a:xfrm>
            <a:off x="395536" y="292586"/>
            <a:ext cx="8317637" cy="472118"/>
            <a:chOff x="395536" y="292586"/>
            <a:chExt cx="8317637" cy="472118"/>
          </a:xfrm>
        </p:grpSpPr>
        <p:sp>
          <p:nvSpPr>
            <p:cNvPr id="3" name="TextBox 2"/>
            <p:cNvSpPr txBox="1"/>
            <p:nvPr/>
          </p:nvSpPr>
          <p:spPr>
            <a:xfrm>
              <a:off x="395536" y="292586"/>
              <a:ext cx="4968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0A4A9B"/>
                  </a:solidFill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rPr>
                <a:t>DELAY CIRCUIT</a:t>
              </a:r>
              <a:endParaRPr lang="ko-KR" altLang="en-US" sz="2000" dirty="0">
                <a:solidFill>
                  <a:srgbClr val="0A4A9B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1778" y="692696"/>
              <a:ext cx="8281395" cy="72008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CAF17"/>
                </a:solidFill>
              </a:endParaRPr>
            </a:p>
          </p:txBody>
        </p:sp>
        <p:pic>
          <p:nvPicPr>
            <p:cNvPr id="2050" name="Picture 2" descr="D:\받은파일\UI_CI2\png\INU 워드마크_png\INU 워드마크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160" y="355973"/>
              <a:ext cx="489451" cy="27333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65E6-EFCF-40FE-B489-7CB0747F2704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50524" y="3946289"/>
            <a:ext cx="7642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지연회로를 설계할 때 </a:t>
            </a:r>
            <a:r>
              <a:rPr lang="en-US" altLang="ko-KR" sz="1600" dirty="0" smtClean="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RAM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(Random Access Memory)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의 데이터 저장 방식을 이용하는 방법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.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 </a:t>
            </a:r>
            <a:endParaRPr lang="en-US" altLang="ko-KR" sz="1600" dirty="0" smtClean="0">
              <a:latin typeface="HY울릉도B" pitchFamily="18" charset="-127"/>
              <a:ea typeface="HY울릉도B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주소를 카운터를 이용하여 증가시키면서 </a:t>
            </a:r>
            <a:r>
              <a:rPr lang="ko-KR" altLang="en-US" sz="1600" dirty="0" smtClean="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데이터를 읽어 들이는 주소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와 </a:t>
            </a:r>
            <a:r>
              <a:rPr lang="ko-KR" altLang="en-US" sz="1600" dirty="0" smtClean="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저장하는 주소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에 대한 관계를 적절하게 정의하면 지연회로처럼 동작한다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HY울릉도B" pitchFamily="18" charset="-127"/>
              <a:ea typeface="HY울릉도B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HY울릉도B" pitchFamily="18" charset="-127"/>
              <a:ea typeface="HY울릉도B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HY울릉도B" pitchFamily="18" charset="-127"/>
                <a:ea typeface="HY울릉도B" pitchFamily="18" charset="-127"/>
              </a:rPr>
              <a:t>Verilog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-HDL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을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이용하여 모듈을 구현하는 방법과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FPGA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의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Block memory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를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이용하여 모듈을 구현하는 방법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.</a:t>
            </a:r>
            <a:endParaRPr lang="en-US" altLang="ko-KR" sz="1600" dirty="0">
              <a:latin typeface="HY울릉도B" pitchFamily="18" charset="-127"/>
              <a:ea typeface="HY울릉도B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최대 지연 구간은 메모리의 크기만큼 나타난다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1500174"/>
            <a:ext cx="3381767" cy="215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9" name="개체 18"/>
          <p:cNvGraphicFramePr>
            <a:graphicFrameLocks noChangeAspect="1"/>
          </p:cNvGraphicFramePr>
          <p:nvPr/>
        </p:nvGraphicFramePr>
        <p:xfrm>
          <a:off x="2743846" y="4966470"/>
          <a:ext cx="3548086" cy="462794"/>
        </p:xfrm>
        <a:graphic>
          <a:graphicData uri="http://schemas.openxmlformats.org/presentationml/2006/ole">
            <p:oleObj spid="_x0000_s50178" name="수식" r:id="rId5" imgW="1752600" imgH="228600" progId="Equation.3">
              <p:embed/>
            </p:oleObj>
          </a:graphicData>
        </a:graphic>
      </p:graphicFrame>
      <p:pic>
        <p:nvPicPr>
          <p:cNvPr id="20" name="그림 19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29550" y="1714488"/>
            <a:ext cx="3821293" cy="1889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1685246" y="360111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Distributed RAM</a:t>
            </a:r>
            <a:endParaRPr lang="ko-KR" altLang="en-US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29256" y="360303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Block memory</a:t>
            </a:r>
            <a:endParaRPr lang="ko-KR" altLang="en-US" dirty="0">
              <a:latin typeface="HY울릉도B" pitchFamily="18" charset="-127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948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9554" y="764704"/>
            <a:ext cx="8229600" cy="720080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직렬 </a:t>
            </a:r>
            <a:r>
              <a:rPr lang="ko-KR" altLang="en-US" sz="3200" dirty="0" err="1" smtClean="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곱셈기</a:t>
            </a:r>
            <a:endParaRPr lang="ko-KR" altLang="en-US" sz="32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5" name="그룹 8"/>
          <p:cNvGrpSpPr/>
          <p:nvPr/>
        </p:nvGrpSpPr>
        <p:grpSpPr>
          <a:xfrm>
            <a:off x="395536" y="292586"/>
            <a:ext cx="8317637" cy="472118"/>
            <a:chOff x="395536" y="292586"/>
            <a:chExt cx="8317637" cy="472118"/>
          </a:xfrm>
        </p:grpSpPr>
        <p:sp>
          <p:nvSpPr>
            <p:cNvPr id="3" name="TextBox 2"/>
            <p:cNvSpPr txBox="1"/>
            <p:nvPr/>
          </p:nvSpPr>
          <p:spPr>
            <a:xfrm>
              <a:off x="395536" y="292586"/>
              <a:ext cx="4968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0A4A9B"/>
                  </a:solidFill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rPr>
                <a:t>SERIAL MULTIPLIER CIRCUIT</a:t>
              </a:r>
              <a:endParaRPr lang="ko-KR" altLang="en-US" sz="2000" dirty="0">
                <a:solidFill>
                  <a:srgbClr val="0A4A9B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1778" y="692696"/>
              <a:ext cx="8281395" cy="72008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CAF17"/>
                </a:solidFill>
              </a:endParaRPr>
            </a:p>
          </p:txBody>
        </p:sp>
        <p:pic>
          <p:nvPicPr>
            <p:cNvPr id="2050" name="Picture 2" descr="D:\받은파일\UI_CI2\png\INU 워드마크_png\INU 워드마크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160" y="355973"/>
              <a:ext cx="489451" cy="27333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65E6-EFCF-40FE-B489-7CB0747F2704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928662" y="4214818"/>
            <a:ext cx="7572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부호 있는 바이너리 수의 곱은 부호 없는 바이너리 수의 곱과 같지 않다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. 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두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M 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비트의 바이너리 수를 서로 곱하면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2   m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을 갖는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바이너리 수가 되는데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, 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이를 위해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MSB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를 확장하는 </a:t>
            </a:r>
            <a:r>
              <a:rPr lang="en-US" altLang="ko-KR" sz="1600" dirty="0" smtClean="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signed extension</a:t>
            </a:r>
            <a:r>
              <a:rPr lang="ko-KR" altLang="en-US" sz="1600" dirty="0" smtClean="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과정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을 수행하여야 한다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. 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3730" y="1672284"/>
            <a:ext cx="4179399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30639" y="1913636"/>
            <a:ext cx="4458191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771718" y="3474228"/>
            <a:ext cx="338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Product of signed binary </a:t>
            </a:r>
            <a:endParaRPr lang="ko-KR" altLang="en-US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9682" y="3500438"/>
            <a:ext cx="338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Two’s complement </a:t>
            </a:r>
            <a:endParaRPr lang="ko-KR" altLang="en-US" dirty="0">
              <a:latin typeface="HY울릉도B" pitchFamily="18" charset="-127"/>
              <a:ea typeface="HY울릉도B" pitchFamily="18" charset="-127"/>
            </a:endParaRPr>
          </a:p>
        </p:txBody>
      </p:sp>
      <p:graphicFrame>
        <p:nvGraphicFramePr>
          <p:cNvPr id="17" name="개체 16"/>
          <p:cNvGraphicFramePr>
            <a:graphicFrameLocks noChangeAspect="1"/>
          </p:cNvGraphicFramePr>
          <p:nvPr/>
        </p:nvGraphicFramePr>
        <p:xfrm>
          <a:off x="4106301" y="4512928"/>
          <a:ext cx="257176" cy="285751"/>
        </p:xfrm>
        <a:graphic>
          <a:graphicData uri="http://schemas.openxmlformats.org/presentationml/2006/ole">
            <p:oleObj spid="_x0000_s51202" name="수식" r:id="rId6" imgW="114102" imgH="126780" progId="Equation.3">
              <p:embed/>
            </p:oleObj>
          </a:graphicData>
        </a:graphic>
      </p:graphicFrame>
      <p:sp>
        <p:nvSpPr>
          <p:cNvPr id="18" name="타원 17"/>
          <p:cNvSpPr/>
          <p:nvPr/>
        </p:nvSpPr>
        <p:spPr>
          <a:xfrm>
            <a:off x="2928926" y="3143248"/>
            <a:ext cx="928694" cy="28575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021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9554" y="764704"/>
            <a:ext cx="8229600" cy="720080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직렬 </a:t>
            </a:r>
            <a:r>
              <a:rPr lang="ko-KR" altLang="en-US" sz="3200" dirty="0" err="1" smtClean="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곱셈기</a:t>
            </a:r>
            <a:endParaRPr lang="ko-KR" altLang="en-US" sz="32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95536" y="292586"/>
            <a:ext cx="8317637" cy="472118"/>
            <a:chOff x="395536" y="292586"/>
            <a:chExt cx="8317637" cy="472118"/>
          </a:xfrm>
        </p:grpSpPr>
        <p:sp>
          <p:nvSpPr>
            <p:cNvPr id="3" name="TextBox 2"/>
            <p:cNvSpPr txBox="1"/>
            <p:nvPr/>
          </p:nvSpPr>
          <p:spPr>
            <a:xfrm>
              <a:off x="395536" y="292586"/>
              <a:ext cx="4968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0A4A9B"/>
                  </a:solidFill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rPr>
                <a:t>SERIAL MULTIPLIER CIRCUIT</a:t>
              </a:r>
              <a:endParaRPr lang="ko-KR" altLang="en-US" sz="2000" dirty="0">
                <a:solidFill>
                  <a:srgbClr val="0A4A9B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1778" y="692696"/>
              <a:ext cx="8281395" cy="72008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CAF17"/>
                </a:solidFill>
              </a:endParaRPr>
            </a:p>
          </p:txBody>
        </p:sp>
        <p:pic>
          <p:nvPicPr>
            <p:cNvPr id="2050" name="Picture 2" descr="D:\받은파일\UI_CI2\png\INU 워드마크_png\INU 워드마크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160" y="355973"/>
              <a:ext cx="489451" cy="27333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65E6-EFCF-40FE-B489-7CB0747F2704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" name="그림 1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1615802"/>
            <a:ext cx="4286280" cy="223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928662" y="4214818"/>
            <a:ext cx="75724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 1 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비트 직렬 데이터를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m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비트 피승수와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AND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연산하고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 MSB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는 보수를 취함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600" dirty="0" smtClean="0">
              <a:latin typeface="HY울릉도B" pitchFamily="18" charset="-127"/>
              <a:ea typeface="HY울릉도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 m 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비트의 연산된 데이터를 전가산기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(FA)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에 전달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. 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매 처음 계산 시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,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CA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의 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캐리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  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1</a:t>
            </a:r>
            <a:r>
              <a:rPr lang="ko-KR" altLang="en-US" sz="1600" dirty="0" smtClean="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로 초기화</a:t>
            </a:r>
            <a:endParaRPr lang="en-US" altLang="ko-KR" sz="1600" dirty="0" smtClean="0">
              <a:solidFill>
                <a:srgbClr val="FF0000"/>
              </a:solidFill>
              <a:latin typeface="HY울릉도B" pitchFamily="18" charset="-127"/>
              <a:ea typeface="HY울릉도B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600" dirty="0" smtClean="0">
              <a:latin typeface="HY울릉도B" pitchFamily="18" charset="-127"/>
              <a:ea typeface="HY울릉도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MSB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의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FA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로부터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sum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은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LSB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을 향해 </a:t>
            </a:r>
            <a:r>
              <a:rPr lang="ko-KR" altLang="en-US" sz="1600" dirty="0" smtClean="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시프트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되면서 입력으로 전달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600" dirty="0" smtClean="0">
              <a:latin typeface="HY울릉도B" pitchFamily="18" charset="-127"/>
              <a:ea typeface="HY울릉도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입력 데이터가 </a:t>
            </a:r>
            <a:r>
              <a:rPr lang="en-US" altLang="ko-KR" sz="1600" dirty="0" smtClean="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MSB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일 때 해당 데이터를 저장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87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9554" y="764704"/>
            <a:ext cx="8229600" cy="720080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시스템 설명</a:t>
            </a:r>
            <a:endParaRPr lang="ko-KR" altLang="en-US" sz="32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8" name="그룹 8"/>
          <p:cNvGrpSpPr/>
          <p:nvPr/>
        </p:nvGrpSpPr>
        <p:grpSpPr>
          <a:xfrm>
            <a:off x="395536" y="292586"/>
            <a:ext cx="8317637" cy="472118"/>
            <a:chOff x="395536" y="292586"/>
            <a:chExt cx="8317637" cy="472118"/>
          </a:xfrm>
        </p:grpSpPr>
        <p:sp>
          <p:nvSpPr>
            <p:cNvPr id="3" name="TextBox 2"/>
            <p:cNvSpPr txBox="1"/>
            <p:nvPr/>
          </p:nvSpPr>
          <p:spPr>
            <a:xfrm>
              <a:off x="395536" y="292586"/>
              <a:ext cx="4968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0A4A9B"/>
                  </a:solidFill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rPr>
                <a:t>SYSTEM DESCRIPTION</a:t>
              </a:r>
              <a:endParaRPr lang="ko-KR" altLang="en-US" sz="2000" dirty="0">
                <a:solidFill>
                  <a:srgbClr val="0A4A9B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1778" y="692696"/>
              <a:ext cx="8281395" cy="72008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CAF17"/>
                </a:solidFill>
              </a:endParaRPr>
            </a:p>
          </p:txBody>
        </p:sp>
        <p:pic>
          <p:nvPicPr>
            <p:cNvPr id="2050" name="Picture 2" descr="D:\받은파일\UI_CI2\png\INU 워드마크_png\INU 워드마크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160" y="355973"/>
              <a:ext cx="489451" cy="27333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65E6-EFCF-40FE-B489-7CB0747F2704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4346262"/>
            <a:ext cx="845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 Xilinx. Co</a:t>
            </a:r>
            <a:r>
              <a:rPr lang="ko-KR" altLang="en-US" dirty="0" smtClean="0">
                <a:latin typeface="HY울릉도B" pitchFamily="18" charset="-127"/>
                <a:ea typeface="HY울릉도B" pitchFamily="18" charset="-127"/>
              </a:rPr>
              <a:t>의 </a:t>
            </a:r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FPGA</a:t>
            </a:r>
            <a:r>
              <a:rPr lang="ko-KR" altLang="en-US" dirty="0" smtClean="0">
                <a:latin typeface="HY울릉도B" pitchFamily="18" charset="-127"/>
                <a:ea typeface="HY울릉도B" pitchFamily="18" charset="-127"/>
              </a:rPr>
              <a:t>칩인 </a:t>
            </a:r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ARTIX7 xc7a100tcsg324-1</a:t>
            </a:r>
            <a:r>
              <a:rPr lang="ko-KR" altLang="en-US" dirty="0" smtClean="0">
                <a:latin typeface="HY울릉도B" pitchFamily="18" charset="-127"/>
                <a:ea typeface="HY울릉도B" pitchFamily="18" charset="-127"/>
              </a:rPr>
              <a:t>을</a:t>
            </a:r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ko-KR" altLang="en-US" dirty="0" smtClean="0">
                <a:latin typeface="HY울릉도B" pitchFamily="18" charset="-127"/>
                <a:ea typeface="HY울릉도B" pitchFamily="18" charset="-127"/>
              </a:rPr>
              <a:t>적용한 </a:t>
            </a:r>
            <a:r>
              <a:rPr lang="en-US" altLang="ko-KR" dirty="0" err="1" smtClean="0">
                <a:latin typeface="HY울릉도B" pitchFamily="18" charset="-127"/>
                <a:ea typeface="HY울릉도B" pitchFamily="18" charset="-127"/>
              </a:rPr>
              <a:t>Diligilent</a:t>
            </a:r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en-US" altLang="ko-KR" dirty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dirty="0">
                <a:latin typeface="HY울릉도B" pitchFamily="18" charset="-127"/>
                <a:ea typeface="HY울릉도B" pitchFamily="18" charset="-127"/>
              </a:rPr>
            </a:br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  NEXYS 4 FPGA board</a:t>
            </a:r>
            <a:r>
              <a:rPr lang="ko-KR" altLang="en-US" dirty="0" smtClean="0">
                <a:latin typeface="HY울릉도B" pitchFamily="18" charset="-127"/>
                <a:ea typeface="HY울릉도B" pitchFamily="18" charset="-127"/>
              </a:rPr>
              <a:t>를 사용</a:t>
            </a:r>
            <a:endParaRPr lang="en-US" altLang="ko-KR" dirty="0" smtClean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4970" y="4933824"/>
            <a:ext cx="834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 Xilinx. Co</a:t>
            </a:r>
            <a:r>
              <a:rPr lang="ko-KR" altLang="en-US" dirty="0" smtClean="0">
                <a:latin typeface="HY울릉도B" pitchFamily="18" charset="-127"/>
                <a:ea typeface="HY울릉도B" pitchFamily="18" charset="-127"/>
              </a:rPr>
              <a:t>의 </a:t>
            </a:r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CAD</a:t>
            </a:r>
            <a:r>
              <a:rPr lang="ko-KR" altLang="en-US" dirty="0" smtClean="0">
                <a:latin typeface="HY울릉도B" pitchFamily="18" charset="-127"/>
                <a:ea typeface="HY울릉도B" pitchFamily="18" charset="-127"/>
              </a:rPr>
              <a:t>툴인 </a:t>
            </a:r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VIVADO</a:t>
            </a:r>
            <a:r>
              <a:rPr lang="ko-KR" altLang="en-US" dirty="0" smtClean="0">
                <a:latin typeface="HY울릉도B" pitchFamily="18" charset="-127"/>
                <a:ea typeface="HY울릉도B" pitchFamily="18" charset="-127"/>
              </a:rPr>
              <a:t>를 이용하여 </a:t>
            </a:r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FPGA</a:t>
            </a:r>
            <a:r>
              <a:rPr lang="ko-KR" altLang="en-US" dirty="0" smtClean="0">
                <a:latin typeface="HY울릉도B" pitchFamily="18" charset="-127"/>
                <a:ea typeface="HY울릉도B" pitchFamily="18" charset="-127"/>
              </a:rPr>
              <a:t>에 합성 및 프로그래밍 함</a:t>
            </a:r>
            <a:endParaRPr lang="en-US" altLang="ko-KR" dirty="0" smtClean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6781" y="5291014"/>
            <a:ext cx="846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ko-KR" altLang="en-US" dirty="0" smtClean="0">
                <a:latin typeface="HY울릉도B" pitchFamily="18" charset="-127"/>
                <a:ea typeface="HY울릉도B" pitchFamily="18" charset="-127"/>
              </a:rPr>
              <a:t>사용된 </a:t>
            </a:r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HDL</a:t>
            </a:r>
            <a:r>
              <a:rPr lang="ko-KR" altLang="en-US" dirty="0" smtClean="0">
                <a:latin typeface="HY울릉도B" pitchFamily="18" charset="-127"/>
                <a:ea typeface="HY울릉도B" pitchFamily="18" charset="-127"/>
              </a:rPr>
              <a:t>언어는 </a:t>
            </a:r>
            <a:r>
              <a:rPr lang="en-US" altLang="ko-KR" dirty="0" err="1" smtClean="0">
                <a:latin typeface="HY울릉도B" pitchFamily="18" charset="-127"/>
                <a:ea typeface="HY울릉도B" pitchFamily="18" charset="-127"/>
              </a:rPr>
              <a:t>Verilog</a:t>
            </a:r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-HDL</a:t>
            </a:r>
            <a:r>
              <a:rPr lang="ko-KR" altLang="en-US" dirty="0" smtClean="0">
                <a:latin typeface="HY울릉도B" pitchFamily="18" charset="-127"/>
                <a:ea typeface="HY울릉도B" pitchFamily="18" charset="-127"/>
              </a:rPr>
              <a:t>언어로</a:t>
            </a:r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, VIVADO</a:t>
            </a:r>
            <a:r>
              <a:rPr lang="ko-KR" altLang="en-US" dirty="0" smtClean="0">
                <a:latin typeface="HY울릉도B" pitchFamily="18" charset="-127"/>
                <a:ea typeface="HY울릉도B" pitchFamily="18" charset="-127"/>
              </a:rPr>
              <a:t>에서 코딩 및 시뮬레이션 할</a:t>
            </a:r>
            <a:endParaRPr lang="en-US" altLang="ko-KR" dirty="0" smtClean="0">
              <a:latin typeface="HY울릉도B" pitchFamily="18" charset="-127"/>
              <a:ea typeface="HY울릉도B" pitchFamily="18" charset="-127"/>
            </a:endParaRPr>
          </a:p>
          <a:p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  </a:t>
            </a:r>
            <a:r>
              <a:rPr lang="ko-KR" altLang="en-US" dirty="0" smtClean="0">
                <a:latin typeface="HY울릉도B" pitchFamily="18" charset="-127"/>
                <a:ea typeface="HY울릉도B" pitchFamily="18" charset="-127"/>
              </a:rPr>
              <a:t>수 있다</a:t>
            </a:r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.</a:t>
            </a:r>
          </a:p>
        </p:txBody>
      </p:sp>
      <p:pic>
        <p:nvPicPr>
          <p:cNvPr id="69634" name="Picture 2" descr="D:\논문\다운로드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0350" y="1488744"/>
            <a:ext cx="3429024" cy="25717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5848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9554" y="764704"/>
            <a:ext cx="8229600" cy="720080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실험 결과</a:t>
            </a:r>
            <a:endParaRPr lang="ko-KR" altLang="en-US" sz="32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95536" y="292586"/>
            <a:ext cx="8317637" cy="472118"/>
            <a:chOff x="395536" y="292586"/>
            <a:chExt cx="8317637" cy="472118"/>
          </a:xfrm>
        </p:grpSpPr>
        <p:sp>
          <p:nvSpPr>
            <p:cNvPr id="3" name="TextBox 2"/>
            <p:cNvSpPr txBox="1"/>
            <p:nvPr/>
          </p:nvSpPr>
          <p:spPr>
            <a:xfrm>
              <a:off x="395536" y="292586"/>
              <a:ext cx="4968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0A4A9B"/>
                  </a:solidFill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rPr>
                <a:t>EXPERIMENTAL RESULT</a:t>
              </a:r>
              <a:endParaRPr lang="ko-KR" altLang="en-US" sz="2000" dirty="0">
                <a:solidFill>
                  <a:srgbClr val="0A4A9B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1778" y="692696"/>
              <a:ext cx="8281395" cy="72008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CAF17"/>
                </a:solidFill>
              </a:endParaRPr>
            </a:p>
          </p:txBody>
        </p:sp>
        <p:pic>
          <p:nvPicPr>
            <p:cNvPr id="2050" name="Picture 2" descr="D:\받은파일\UI_CI2\png\INU 워드마크_png\INU 워드마크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160" y="355973"/>
              <a:ext cx="489451" cy="27333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02268" y="6209927"/>
            <a:ext cx="2133600" cy="365125"/>
          </a:xfrm>
        </p:spPr>
        <p:txBody>
          <a:bodyPr/>
          <a:lstStyle/>
          <a:p>
            <a:fld id="{E29E65E6-EFCF-40FE-B489-7CB0747F2704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16111937"/>
              </p:ext>
            </p:extLst>
          </p:nvPr>
        </p:nvGraphicFramePr>
        <p:xfrm>
          <a:off x="611560" y="2650128"/>
          <a:ext cx="8050050" cy="132751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178058"/>
                <a:gridCol w="894354"/>
                <a:gridCol w="884877"/>
                <a:gridCol w="884877"/>
                <a:gridCol w="811313"/>
                <a:gridCol w="813413"/>
                <a:gridCol w="796594"/>
                <a:gridCol w="893282"/>
                <a:gridCol w="893282"/>
              </a:tblGrid>
              <a:tr h="3617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20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Delays</a:t>
                      </a:r>
                      <a:endParaRPr lang="ko-KR" sz="48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8</a:t>
                      </a:r>
                      <a:endParaRPr lang="ko-KR" sz="48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16</a:t>
                      </a:r>
                      <a:endParaRPr lang="ko-KR" sz="48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32</a:t>
                      </a:r>
                      <a:endParaRPr lang="ko-KR" sz="48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64</a:t>
                      </a:r>
                      <a:endParaRPr lang="ko-KR" sz="480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128</a:t>
                      </a:r>
                      <a:endParaRPr lang="ko-KR" sz="480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256</a:t>
                      </a:r>
                      <a:endParaRPr lang="ko-KR" sz="480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1000</a:t>
                      </a:r>
                      <a:endParaRPr lang="ko-KR" sz="480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2000</a:t>
                      </a:r>
                      <a:endParaRPr lang="ko-KR" sz="480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446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20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FF</a:t>
                      </a:r>
                      <a:endParaRPr lang="ko-KR" sz="48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2</a:t>
                      </a:r>
                      <a:endParaRPr lang="ko-KR" sz="48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2</a:t>
                      </a:r>
                      <a:endParaRPr lang="ko-KR" sz="48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2</a:t>
                      </a:r>
                      <a:endParaRPr lang="ko-KR" sz="480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2</a:t>
                      </a:r>
                      <a:endParaRPr lang="ko-KR" sz="480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2</a:t>
                      </a:r>
                      <a:endParaRPr lang="ko-KR" sz="480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2</a:t>
                      </a:r>
                      <a:endParaRPr lang="ko-KR" sz="480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2</a:t>
                      </a:r>
                      <a:endParaRPr lang="ko-KR" sz="480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2</a:t>
                      </a:r>
                      <a:endParaRPr lang="ko-KR" sz="480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446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20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LUT</a:t>
                      </a:r>
                      <a:endParaRPr lang="ko-KR" sz="48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1</a:t>
                      </a:r>
                      <a:endParaRPr lang="ko-KR" sz="48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1</a:t>
                      </a:r>
                      <a:endParaRPr lang="ko-KR" sz="480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1</a:t>
                      </a:r>
                      <a:endParaRPr lang="ko-KR" sz="480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2</a:t>
                      </a:r>
                      <a:endParaRPr lang="ko-KR" sz="480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4</a:t>
                      </a:r>
                      <a:endParaRPr lang="ko-KR" sz="480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8</a:t>
                      </a:r>
                      <a:endParaRPr lang="ko-KR" sz="480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32</a:t>
                      </a:r>
                      <a:endParaRPr lang="ko-KR" sz="480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63</a:t>
                      </a:r>
                      <a:endParaRPr lang="ko-KR" sz="480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561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20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Power</a:t>
                      </a:r>
                      <a:endParaRPr lang="ko-KR" sz="48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0.36</a:t>
                      </a:r>
                      <a:endParaRPr lang="ko-KR" sz="48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0.36</a:t>
                      </a:r>
                      <a:endParaRPr lang="ko-KR" sz="48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0.36</a:t>
                      </a:r>
                      <a:endParaRPr lang="ko-KR" sz="48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0.36</a:t>
                      </a:r>
                      <a:endParaRPr lang="ko-KR" sz="48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0.36</a:t>
                      </a:r>
                      <a:endParaRPr lang="ko-KR" sz="48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0.37</a:t>
                      </a:r>
                      <a:endParaRPr lang="ko-KR" sz="48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0.43</a:t>
                      </a:r>
                      <a:endParaRPr lang="ko-KR" sz="48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8750" algn="l"/>
                          <a:tab pos="434975" algn="l"/>
                          <a:tab pos="480060" algn="l"/>
                        </a:tabLst>
                      </a:pPr>
                      <a:r>
                        <a:rPr lang="en-US" sz="1800" spc="-25" dirty="0">
                          <a:effectLst/>
                          <a:latin typeface="Times New Roman" pitchFamily="18" charset="0"/>
                          <a:ea typeface="HY울릉도B" pitchFamily="18" charset="-127"/>
                          <a:cs typeface="Times New Roman" pitchFamily="18" charset="0"/>
                        </a:rPr>
                        <a:t>0.5</a:t>
                      </a:r>
                      <a:endParaRPr lang="ko-KR" sz="4800" dirty="0">
                        <a:effectLst/>
                        <a:latin typeface="Times New Roman" pitchFamily="18" charset="0"/>
                        <a:ea typeface="HY울릉도B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2468" y="2070760"/>
            <a:ext cx="395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HY울릉도B" pitchFamily="18" charset="-127"/>
                <a:ea typeface="HY울릉도B" pitchFamily="18" charset="-127"/>
              </a:rPr>
              <a:t>플립플롭의</a:t>
            </a:r>
            <a:r>
              <a:rPr lang="ko-KR" altLang="en-US" dirty="0" smtClean="0">
                <a:latin typeface="HY울릉도B" pitchFamily="18" charset="-127"/>
                <a:ea typeface="HY울릉도B" pitchFamily="18" charset="-127"/>
              </a:rPr>
              <a:t> 개수에 따른 회로크기</a:t>
            </a:r>
            <a:endParaRPr lang="ko-KR" altLang="en-US" dirty="0">
              <a:latin typeface="HY울릉도B" pitchFamily="18" charset="-127"/>
              <a:ea typeface="HY울릉도B" pitchFamily="18" charset="-127"/>
            </a:endParaRPr>
          </a:p>
        </p:txBody>
      </p:sp>
      <p:pic>
        <p:nvPicPr>
          <p:cNvPr id="10" name="그림 9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68" y="4234720"/>
            <a:ext cx="3950120" cy="1659890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967" y="4231846"/>
            <a:ext cx="4061627" cy="16890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1623603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HY울릉도B" pitchFamily="18" charset="-127"/>
                <a:ea typeface="HY울릉도B" pitchFamily="18" charset="-127"/>
              </a:rPr>
              <a:t>&lt;</a:t>
            </a:r>
            <a:r>
              <a:rPr lang="ko-KR" altLang="en-US" b="1" dirty="0" smtClean="0">
                <a:latin typeface="HY울릉도B" pitchFamily="18" charset="-127"/>
                <a:ea typeface="HY울릉도B" pitchFamily="18" charset="-127"/>
              </a:rPr>
              <a:t>시프트 레지스터</a:t>
            </a:r>
            <a:r>
              <a:rPr lang="en-US" altLang="ko-KR" b="1" dirty="0" smtClean="0">
                <a:latin typeface="HY울릉도B" pitchFamily="18" charset="-127"/>
                <a:ea typeface="HY울릉도B" pitchFamily="18" charset="-127"/>
              </a:rPr>
              <a:t>&gt;</a:t>
            </a:r>
            <a:endParaRPr lang="ko-KR" altLang="en-US" b="1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24300" y="5920931"/>
            <a:ext cx="2506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Feature </a:t>
            </a:r>
            <a:r>
              <a:rPr lang="en-US" altLang="ko-KR" sz="1200" dirty="0"/>
              <a:t>of circuit for 1000-delays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410965" y="5956050"/>
            <a:ext cx="2506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Feature of circuit for 2000-delays</a:t>
            </a:r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367950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914</Words>
  <Application>Microsoft Office PowerPoint</Application>
  <PresentationFormat>화면 슬라이드 쇼(4:3)</PresentationFormat>
  <Paragraphs>290</Paragraphs>
  <Slides>17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Office 테마</vt:lpstr>
      <vt:lpstr>수식</vt:lpstr>
      <vt:lpstr>뉴로모픽 프로세서를 구성하는  빌딩블록의 최적화에 관한 연구 Optimizing Building blocks of Neuromorphic processors</vt:lpstr>
      <vt:lpstr>논문 소개 및 목표</vt:lpstr>
      <vt:lpstr>예비 사항</vt:lpstr>
      <vt:lpstr>지연 회로 – Shift register</vt:lpstr>
      <vt:lpstr>지연 회로 – RAM</vt:lpstr>
      <vt:lpstr>직렬 곱셈기</vt:lpstr>
      <vt:lpstr>직렬 곱셈기</vt:lpstr>
      <vt:lpstr>시스템 설명</vt:lpstr>
      <vt:lpstr>실험 결과</vt:lpstr>
      <vt:lpstr>실험 결과</vt:lpstr>
      <vt:lpstr>실험 결과</vt:lpstr>
      <vt:lpstr>실험 결과</vt:lpstr>
      <vt:lpstr>실험 결과</vt:lpstr>
      <vt:lpstr>실험 결과</vt:lpstr>
      <vt:lpstr>실험 결과</vt:lpstr>
      <vt:lpstr>결론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Hardware Framework for Real-time Object Detection Systems</dc:title>
  <dc:creator>KYS</dc:creator>
  <cp:lastModifiedBy>Kim</cp:lastModifiedBy>
  <cp:revision>679</cp:revision>
  <dcterms:created xsi:type="dcterms:W3CDTF">2015-03-18T07:53:14Z</dcterms:created>
  <dcterms:modified xsi:type="dcterms:W3CDTF">2015-11-18T04:55:04Z</dcterms:modified>
</cp:coreProperties>
</file>