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 for NoSQL Databases 💻</a:t>
            </a:r>
          </a:p>
          <a:p>
            <a:pPr/>
            <a:r>
              <a:t>   </a:t>
            </a:r>
          </a:p>
          <a:p>
            <a:pPr/>
            <a:r>
              <a:t>  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instance, a shopping cart's content could be stored with a key like user:1234:cart and a value of a JSON string.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example, analyzing website traffic data where you want to know the total page views by URL.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Foundation of Relational Databases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Entity-Relationship Diagrams (ERDs)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Note to presenter: Use a single, clear example that you can walk through as you normalize it from 1NF to 3NF.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1" name="Shape 2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ebastian Rab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Sebastian Raba</a:t>
            </a:r>
          </a:p>
        </p:txBody>
      </p:sp>
      <p:sp>
        <p:nvSpPr>
          <p:cNvPr id="152" name="Database Technologi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Technologies</a:t>
            </a:r>
          </a:p>
        </p:txBody>
      </p:sp>
      <p:sp>
        <p:nvSpPr>
          <p:cNvPr id="153" name="Foundational Concept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Foundational Concepts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raph Datab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Graph Databases</a:t>
            </a:r>
          </a:p>
        </p:txBody>
      </p:sp>
      <p:sp>
        <p:nvSpPr>
          <p:cNvPr id="199" name="Neo4j, Amazon Neptun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438338">
              <a:lnSpc>
                <a:spcPct val="90000"/>
              </a:lnSpc>
              <a:spcBef>
                <a:spcPts val="4500"/>
              </a:spcBef>
              <a:defRPr b="0" sz="4800"/>
            </a:lvl1pPr>
          </a:lstStyle>
          <a:p>
            <a:pPr/>
            <a:r>
              <a:t>Neo4j, Amazon Neptune</a:t>
            </a:r>
          </a:p>
        </p:txBody>
      </p:sp>
      <p:sp>
        <p:nvSpPr>
          <p:cNvPr id="200" name="These are designed to store and navigate relationships between data points. They use nodes and edges to model complex connection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804370">
              <a:spcBef>
                <a:spcPts val="3300"/>
              </a:spcBef>
              <a:buSzTx/>
              <a:buNone/>
              <a:defRPr sz="3552"/>
            </a:pPr>
            <a:r>
              <a:t>These are designed to store and navigate relationships between data points. They use nodes and edges to model complex connections.</a:t>
            </a:r>
          </a:p>
          <a:p>
            <a:pPr marL="0" indent="0" defTabSz="1804370">
              <a:spcBef>
                <a:spcPts val="3300"/>
              </a:spcBef>
              <a:buSzTx/>
              <a:buNone/>
              <a:defRPr sz="3552"/>
            </a:pPr>
          </a:p>
          <a:p>
            <a:pPr marL="0" indent="0" defTabSz="1804370">
              <a:spcBef>
                <a:spcPts val="3300"/>
              </a:spcBef>
              <a:buSzTx/>
              <a:buNone/>
              <a:defRPr sz="3552"/>
            </a:pPr>
          </a:p>
          <a:p>
            <a:pPr marL="0" indent="0" defTabSz="1804370">
              <a:spcBef>
                <a:spcPts val="3300"/>
              </a:spcBef>
              <a:buSzTx/>
              <a:buNone/>
              <a:defRPr sz="3552"/>
            </a:pPr>
            <a:r>
              <a:t>Use Case: </a:t>
            </a:r>
          </a:p>
          <a:p>
            <a:pPr marL="0" indent="0" defTabSz="1804370">
              <a:spcBef>
                <a:spcPts val="3300"/>
              </a:spcBef>
              <a:buSzTx/>
              <a:buNone/>
              <a:defRPr sz="3552"/>
            </a:pPr>
            <a:r>
              <a:t>Excellent for social networks (finding friends of friends), recommendation engines ("users who bought this also bought..."), and fraud detection where you need to trace relationships and patterns across a large network of transactions.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76603" y="2573698"/>
            <a:ext cx="8297627" cy="4347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66441" y="7283494"/>
            <a:ext cx="8317954" cy="4813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Discu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Discussion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lational Model and E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Relational Model and ERD</a:t>
            </a:r>
            <a:endParaRPr spc="-24"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he Foundation of Relational Datab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The Foundation of Relational Databases</a:t>
            </a:r>
          </a:p>
        </p:txBody>
      </p:sp>
      <p:sp>
        <p:nvSpPr>
          <p:cNvPr id="209" name="Data is organized into relations, which we call tabl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78790" indent="-1039090">
              <a:buFont typeface="Arial"/>
            </a:pPr>
            <a:r>
              <a:t>Data is organized into </a:t>
            </a:r>
            <a:r>
              <a:rPr b="1"/>
              <a:t>relations</a:t>
            </a:r>
            <a:r>
              <a:t>, which we call </a:t>
            </a:r>
            <a:r>
              <a:rPr b="1"/>
              <a:t>tables</a:t>
            </a:r>
            <a:r>
              <a:t>.</a:t>
            </a:r>
          </a:p>
          <a:p>
            <a:pPr marL="1178790" indent="-1039090">
              <a:buFont typeface="Arial"/>
            </a:pPr>
            <a:r>
              <a:t>Each table has:</a:t>
            </a:r>
          </a:p>
          <a:p>
            <a:pPr lvl="1" marL="1635990" indent="-1039090">
              <a:buFont typeface="Arial"/>
              <a:buChar char="◦"/>
            </a:pPr>
            <a:r>
              <a:rPr b="1"/>
              <a:t>Rows (Tuples):</a:t>
            </a:r>
            <a:r>
              <a:t> A single record or instance of an entity.</a:t>
            </a:r>
          </a:p>
          <a:p>
            <a:pPr lvl="1" marL="1635990" indent="-1039090">
              <a:buFont typeface="Arial"/>
              <a:buChar char="◦"/>
            </a:pPr>
            <a:r>
              <a:rPr b="1"/>
              <a:t>Columns (Attributes):</a:t>
            </a:r>
            <a:r>
              <a:t> The fields that define the data in the table.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ables and Key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Tables and Keys</a:t>
            </a:r>
          </a:p>
        </p:txBody>
      </p:sp>
      <p:sp>
        <p:nvSpPr>
          <p:cNvPr id="214" name="Primary Key (PK): A column that uniquely identifies each row in a table. It cannot be null and must be uniqu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78790" indent="-1039090">
              <a:buFont typeface="Arial"/>
            </a:pPr>
            <a:r>
              <a:rPr b="1"/>
              <a:t>Primary Key (PK): </a:t>
            </a:r>
            <a:r>
              <a:t>A column that uniquely identifies each row in a table. It cannot be null and must be unique.</a:t>
            </a:r>
          </a:p>
          <a:p>
            <a:pPr marL="1178790" indent="-1039090">
              <a:buFont typeface="Arial"/>
            </a:pPr>
            <a:r>
              <a:rPr b="1"/>
              <a:t>Foreign Key (FK):</a:t>
            </a:r>
            <a:r>
              <a:t> A column (or set of columns) that links to the primary key of another table. It establishes a </a:t>
            </a:r>
            <a:r>
              <a:rPr b="1"/>
              <a:t>relationship</a:t>
            </a:r>
            <a:r>
              <a:t> between tables.</a:t>
            </a:r>
          </a:p>
          <a:p>
            <a:pPr marL="1178790" indent="-1039090">
              <a:buFont typeface="Arial"/>
            </a:pPr>
            <a:r>
              <a:rPr b="1"/>
              <a:t>Analogy:</a:t>
            </a:r>
            <a:r>
              <a:t> A student ID is a Primary Key. The student ID in the </a:t>
            </a:r>
            <a:r>
              <a:rPr>
                <a:solidFill>
                  <a:srgbClr val="188038"/>
                </a:solidFill>
                <a:latin typeface="Courier"/>
                <a:ea typeface="Courier"/>
                <a:cs typeface="Courier"/>
                <a:sym typeface="Courier"/>
              </a:rPr>
              <a:t>Courses</a:t>
            </a:r>
            <a:r>
              <a:t> table is a Foreign Key that links to the </a:t>
            </a:r>
            <a:r>
              <a:rPr>
                <a:solidFill>
                  <a:srgbClr val="188038"/>
                </a:solidFill>
                <a:latin typeface="Courier"/>
                <a:ea typeface="Courier"/>
                <a:cs typeface="Courier"/>
                <a:sym typeface="Courier"/>
              </a:rPr>
              <a:t>Students</a:t>
            </a:r>
            <a:r>
              <a:t> table.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Entity-Relationship Diagrams (ERD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Entity-Relationship Diagrams (ERDs)</a:t>
            </a:r>
          </a:p>
        </p:txBody>
      </p:sp>
      <p:sp>
        <p:nvSpPr>
          <p:cNvPr id="217" name="A visual way to model the structure of a databas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67002" indent="-1028699" defTabSz="2413955">
              <a:spcBef>
                <a:spcPts val="4400"/>
              </a:spcBef>
              <a:buFont typeface="Arial"/>
              <a:defRPr sz="4752"/>
            </a:pPr>
            <a:r>
              <a:t>A visual way to model the structure of a database.</a:t>
            </a:r>
          </a:p>
          <a:p>
            <a:pPr marL="1167002" indent="-1028699" defTabSz="2413955">
              <a:spcBef>
                <a:spcPts val="4400"/>
              </a:spcBef>
              <a:buFont typeface="Arial"/>
              <a:defRPr sz="4752"/>
            </a:pPr>
            <a:r>
              <a:t>Uses symbols to represent entities, their attributes, and the relationships between them.</a:t>
            </a:r>
          </a:p>
          <a:p>
            <a:pPr marL="1167002" indent="-1028699" defTabSz="2413955">
              <a:spcBef>
                <a:spcPts val="4400"/>
              </a:spcBef>
              <a:buFont typeface="Arial"/>
              <a:defRPr sz="4752"/>
            </a:pPr>
            <a:r>
              <a:t>Key components:</a:t>
            </a:r>
          </a:p>
          <a:p>
            <a:pPr lvl="1" marL="1619630" indent="-1028699" defTabSz="2413955">
              <a:spcBef>
                <a:spcPts val="4400"/>
              </a:spcBef>
              <a:buFont typeface="Arial"/>
              <a:buChar char="◦"/>
              <a:defRPr sz="4752"/>
            </a:pPr>
            <a:r>
              <a:rPr b="1"/>
              <a:t>Entities:</a:t>
            </a:r>
            <a:r>
              <a:t> The objects or concepts (e.g., </a:t>
            </a:r>
            <a:r>
              <a:rPr>
                <a:solidFill>
                  <a:srgbClr val="188038"/>
                </a:solidFill>
                <a:latin typeface="Courier"/>
                <a:ea typeface="Courier"/>
                <a:cs typeface="Courier"/>
                <a:sym typeface="Courier"/>
              </a:rPr>
              <a:t>Customer</a:t>
            </a:r>
            <a:r>
              <a:t>, </a:t>
            </a:r>
            <a:r>
              <a:rPr>
                <a:solidFill>
                  <a:srgbClr val="188038"/>
                </a:solidFill>
                <a:latin typeface="Courier"/>
                <a:ea typeface="Courier"/>
                <a:cs typeface="Courier"/>
                <a:sym typeface="Courier"/>
              </a:rPr>
              <a:t>Order</a:t>
            </a:r>
            <a:r>
              <a:t>).</a:t>
            </a:r>
          </a:p>
          <a:p>
            <a:pPr lvl="1" marL="1619630" indent="-1028699" defTabSz="2413955">
              <a:spcBef>
                <a:spcPts val="4400"/>
              </a:spcBef>
              <a:buFont typeface="Arial"/>
              <a:buChar char="◦"/>
              <a:defRPr sz="4752"/>
            </a:pPr>
            <a:r>
              <a:rPr b="1"/>
              <a:t>Attributes:</a:t>
            </a:r>
            <a:r>
              <a:t> The properties of an entity (e.g., </a:t>
            </a:r>
            <a:r>
              <a:rPr>
                <a:solidFill>
                  <a:srgbClr val="188038"/>
                </a:solidFill>
                <a:latin typeface="Courier"/>
                <a:ea typeface="Courier"/>
                <a:cs typeface="Courier"/>
                <a:sym typeface="Courier"/>
              </a:rPr>
              <a:t>CustomerName</a:t>
            </a:r>
            <a:r>
              <a:t>, </a:t>
            </a:r>
            <a:r>
              <a:rPr>
                <a:solidFill>
                  <a:srgbClr val="188038"/>
                </a:solidFill>
                <a:latin typeface="Courier"/>
                <a:ea typeface="Courier"/>
                <a:cs typeface="Courier"/>
                <a:sym typeface="Courier"/>
              </a:rPr>
              <a:t>OrderDate</a:t>
            </a:r>
            <a:r>
              <a:t>).</a:t>
            </a:r>
          </a:p>
          <a:p>
            <a:pPr lvl="1" marL="1619630" indent="-1028699" defTabSz="2413955">
              <a:spcBef>
                <a:spcPts val="4400"/>
              </a:spcBef>
              <a:buFont typeface="Arial"/>
              <a:buChar char="◦"/>
              <a:defRPr sz="4752"/>
            </a:pPr>
            <a:r>
              <a:rPr b="1"/>
              <a:t>Relationships:</a:t>
            </a:r>
            <a:r>
              <a:t> How entities connect (e.g., a </a:t>
            </a:r>
            <a:r>
              <a:rPr>
                <a:solidFill>
                  <a:srgbClr val="188038"/>
                </a:solidFill>
                <a:latin typeface="Courier"/>
                <a:ea typeface="Courier"/>
                <a:cs typeface="Courier"/>
                <a:sym typeface="Courier"/>
              </a:rPr>
              <a:t>Customer</a:t>
            </a:r>
            <a:r>
              <a:t> </a:t>
            </a:r>
            <a:r>
              <a:rPr b="1"/>
              <a:t>places</a:t>
            </a:r>
            <a:r>
              <a:t> an </a:t>
            </a:r>
            <a:r>
              <a:rPr>
                <a:solidFill>
                  <a:srgbClr val="188038"/>
                </a:solidFill>
                <a:latin typeface="Courier"/>
                <a:ea typeface="Courier"/>
                <a:cs typeface="Courier"/>
                <a:sym typeface="Courier"/>
              </a:rPr>
              <a:t>Order</a:t>
            </a:r>
            <a:r>
              <a:t>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8556" y="1305210"/>
            <a:ext cx="19266888" cy="11105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Hands 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Hands 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Normal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Normalization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What is normalisati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normalisation?</a:t>
            </a:r>
          </a:p>
        </p:txBody>
      </p:sp>
      <p:sp>
        <p:nvSpPr>
          <p:cNvPr id="228" name="A process for organizing data to reduce redundancy and improve data integrit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78790" indent="-1039090">
              <a:buFont typeface="Arial"/>
            </a:pPr>
            <a:r>
              <a:t>A process for organizing data to reduce redundancy and improve data integrity.</a:t>
            </a:r>
          </a:p>
          <a:p>
            <a:pPr marL="1178790" indent="-1039090">
              <a:buFont typeface="Arial"/>
            </a:pPr>
            <a:r>
              <a:t>Why it's important:</a:t>
            </a:r>
          </a:p>
          <a:p>
            <a:pPr lvl="1" marL="1635990" indent="-1039090">
              <a:buFont typeface="Arial"/>
              <a:buChar char="◦"/>
            </a:pPr>
            <a:r>
              <a:t>Avoids data duplication.</a:t>
            </a:r>
          </a:p>
          <a:p>
            <a:pPr lvl="1" marL="1635990" indent="-1039090">
              <a:buFont typeface="Arial"/>
              <a:buChar char="◦"/>
            </a:pPr>
            <a:r>
              <a:t>Makes updates, insertions, and deletions easier and safer.</a:t>
            </a:r>
          </a:p>
          <a:p>
            <a:pPr lvl="1" marL="1635990" indent="-1039090">
              <a:buFont typeface="Arial"/>
              <a:buChar char="◦"/>
            </a:pPr>
            <a:r>
              <a:t>Ensures data consistency.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hat is a Database"/>
          <p:cNvSpPr txBox="1"/>
          <p:nvPr>
            <p:ph type="title"/>
          </p:nvPr>
        </p:nvSpPr>
        <p:spPr>
          <a:xfrm>
            <a:off x="1187777" y="957364"/>
            <a:ext cx="9779001" cy="1435101"/>
          </a:xfrm>
          <a:prstGeom prst="rect">
            <a:avLst/>
          </a:prstGeom>
        </p:spPr>
        <p:txBody>
          <a:bodyPr/>
          <a:lstStyle/>
          <a:p>
            <a:pPr/>
            <a:r>
              <a:t>What is a Database</a:t>
            </a:r>
          </a:p>
        </p:txBody>
      </p:sp>
      <p:sp>
        <p:nvSpPr>
          <p:cNvPr id="156" name="A structured collection of data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structured collection of data</a:t>
            </a:r>
          </a:p>
          <a:p>
            <a:pPr/>
            <a:r>
              <a:t>Designed for efficiency, integrity and security</a:t>
            </a:r>
          </a:p>
          <a:p>
            <a:pPr/>
            <a:r>
              <a:t>Store, organise and retrieve information reliably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89263" y="1386219"/>
            <a:ext cx="7864088" cy="9883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Normal For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Normal Forms</a:t>
            </a:r>
          </a:p>
        </p:txBody>
      </p:sp>
      <p:sp>
        <p:nvSpPr>
          <p:cNvPr id="231" name="1NF, 2NF, 3NF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1NF, 2NF, 3NF</a:t>
            </a:r>
          </a:p>
        </p:txBody>
      </p:sp>
      <p:sp>
        <p:nvSpPr>
          <p:cNvPr id="232" name="1NF (First Normal Form): Each column must contain atomic, single values. No repeating group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78790" indent="-1039090" defTabSz="2438338">
              <a:lnSpc>
                <a:spcPct val="90000"/>
              </a:lnSpc>
              <a:spcBef>
                <a:spcPts val="4500"/>
              </a:spcBef>
              <a:buSzPct val="123000"/>
              <a:buFont typeface="Arial"/>
              <a:buChar char="•"/>
              <a:defRPr spc="0" sz="4800"/>
            </a:pPr>
            <a:r>
              <a:rPr b="1"/>
              <a:t>1NF (First Normal Form):</a:t>
            </a:r>
            <a:r>
              <a:t> Each column must contain atomic, single values. No repeating groups.</a:t>
            </a:r>
          </a:p>
          <a:p>
            <a:pPr marL="1178790" indent="-1039090" defTabSz="2438338">
              <a:lnSpc>
                <a:spcPct val="90000"/>
              </a:lnSpc>
              <a:spcBef>
                <a:spcPts val="4500"/>
              </a:spcBef>
              <a:buSzPct val="123000"/>
              <a:buFont typeface="Arial"/>
              <a:buChar char="•"/>
              <a:defRPr spc="0" sz="4800"/>
            </a:pPr>
            <a:r>
              <a:rPr b="1"/>
              <a:t>2NF (Second Normal Form):</a:t>
            </a:r>
            <a:r>
              <a:t> Must be in 1NF, and all non-key attributes must be fully dependent on the primary key.</a:t>
            </a:r>
          </a:p>
          <a:p>
            <a:pPr marL="1178790" indent="-1039090" defTabSz="2438338">
              <a:lnSpc>
                <a:spcPct val="90000"/>
              </a:lnSpc>
              <a:spcBef>
                <a:spcPts val="4500"/>
              </a:spcBef>
              <a:buSzPct val="123000"/>
              <a:buFont typeface="Arial"/>
              <a:buChar char="•"/>
              <a:defRPr spc="0" sz="4800"/>
            </a:pPr>
            <a:r>
              <a:rPr b="1"/>
              <a:t>3NF (Third Normal Form):</a:t>
            </a:r>
            <a:r>
              <a:t> Must be in 2NF, and all non-key attributes are not transitively dependent on the primary key (i.e., they don't depend on other non-key attributes).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1N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1NF</a:t>
            </a:r>
          </a:p>
        </p:txBody>
      </p:sp>
      <p:graphicFrame>
        <p:nvGraphicFramePr>
          <p:cNvPr id="237" name="Table 1"/>
          <p:cNvGraphicFramePr/>
          <p:nvPr/>
        </p:nvGraphicFramePr>
        <p:xfrm>
          <a:off x="2675398" y="4900365"/>
          <a:ext cx="19511970" cy="643006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07827"/>
                <a:gridCol w="2032640"/>
                <a:gridCol w="1928778"/>
                <a:gridCol w="2482321"/>
                <a:gridCol w="2814525"/>
                <a:gridCol w="2003854"/>
                <a:gridCol w="1713273"/>
                <a:gridCol w="2114330"/>
                <a:gridCol w="2701716"/>
              </a:tblGrid>
              <a:tr h="1604342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OrderID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OrderDate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CustomerID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CustomerName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CustomerAddress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ISBN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BookTitle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AuthorName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Quantity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  <a:tr h="1604342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1001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2025-07-20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John Smith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 Main St, Anytown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978-0321765723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Catcher in the Rye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J.D. Salinger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  <a:tr h="1604342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1001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2025-07-20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John Smith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 Main St, Anytown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978-0451524935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1984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George Orwell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  <a:tr h="1604342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1002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2025-07-21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Jane Doe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456 Elm St, Anytown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978-0451524935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1984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George Orwell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2N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2NF</a:t>
            </a:r>
          </a:p>
        </p:txBody>
      </p:sp>
      <p:graphicFrame>
        <p:nvGraphicFramePr>
          <p:cNvPr id="240" name="Table 1"/>
          <p:cNvGraphicFramePr/>
          <p:nvPr/>
        </p:nvGraphicFramePr>
        <p:xfrm>
          <a:off x="5279261" y="4185988"/>
          <a:ext cx="13838178" cy="29766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74362"/>
                <a:gridCol w="2227397"/>
                <a:gridCol w="2390336"/>
                <a:gridCol w="2933465"/>
                <a:gridCol w="4399915"/>
              </a:tblGrid>
              <a:tr h="987973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OrderID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OrderDate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CustomerID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CustomerName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CustomerAddress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  <a:tr h="987973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1001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2025-07-20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John Smith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 Main St, Anytown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  <a:tr h="987973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1002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2025-07-21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Jane Doe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456 Elm St, Anytown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</a:tbl>
          </a:graphicData>
        </a:graphic>
      </p:graphicFrame>
      <p:graphicFrame>
        <p:nvGraphicFramePr>
          <p:cNvPr id="241" name="Table 1-1"/>
          <p:cNvGraphicFramePr/>
          <p:nvPr/>
        </p:nvGraphicFramePr>
        <p:xfrm>
          <a:off x="2497807" y="9281979"/>
          <a:ext cx="7781819" cy="30257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21362"/>
                <a:gridCol w="3247989"/>
                <a:gridCol w="1799765"/>
              </a:tblGrid>
              <a:tr h="753268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ISBN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OrderID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Quantity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  <a:tr h="753268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978-0321765723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1001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  <a:tr h="753268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978-0451524935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1001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  <a:tr h="753268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978-0451524935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1002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</a:tbl>
          </a:graphicData>
        </a:graphic>
      </p:graphicFrame>
      <p:graphicFrame>
        <p:nvGraphicFramePr>
          <p:cNvPr id="242" name="Table 1-2"/>
          <p:cNvGraphicFramePr/>
          <p:nvPr/>
        </p:nvGraphicFramePr>
        <p:xfrm>
          <a:off x="13592619" y="9275629"/>
          <a:ext cx="7794519" cy="30384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82613"/>
                <a:gridCol w="2786053"/>
                <a:gridCol w="2613150"/>
              </a:tblGrid>
              <a:tr h="1008591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ISBN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BookTitle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AuthorName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  <a:tr h="1008591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978-0321765723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Catcher in the Rye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J.D. Salinger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  <a:tr h="1008591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978-0451524935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1984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George Orwell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</a:tbl>
          </a:graphicData>
        </a:graphic>
      </p:graphicFrame>
      <p:sp>
        <p:nvSpPr>
          <p:cNvPr id="243" name="Orders"/>
          <p:cNvSpPr txBox="1"/>
          <p:nvPr/>
        </p:nvSpPr>
        <p:spPr>
          <a:xfrm>
            <a:off x="5217832" y="3301092"/>
            <a:ext cx="104028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Orders</a:t>
            </a:r>
          </a:p>
        </p:txBody>
      </p:sp>
      <p:sp>
        <p:nvSpPr>
          <p:cNvPr id="244" name="Order Items"/>
          <p:cNvSpPr txBox="1"/>
          <p:nvPr/>
        </p:nvSpPr>
        <p:spPr>
          <a:xfrm>
            <a:off x="2406264" y="8507297"/>
            <a:ext cx="172364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Order Items</a:t>
            </a:r>
          </a:p>
        </p:txBody>
      </p:sp>
      <p:sp>
        <p:nvSpPr>
          <p:cNvPr id="245" name="Books"/>
          <p:cNvSpPr txBox="1"/>
          <p:nvPr/>
        </p:nvSpPr>
        <p:spPr>
          <a:xfrm>
            <a:off x="13519974" y="8507297"/>
            <a:ext cx="98359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Books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3N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3NF</a:t>
            </a:r>
          </a:p>
        </p:txBody>
      </p:sp>
      <p:graphicFrame>
        <p:nvGraphicFramePr>
          <p:cNvPr id="248" name="Table 1"/>
          <p:cNvGraphicFramePr/>
          <p:nvPr/>
        </p:nvGraphicFramePr>
        <p:xfrm>
          <a:off x="14398223" y="10251458"/>
          <a:ext cx="5685589" cy="21236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37845"/>
                <a:gridCol w="1946332"/>
                <a:gridCol w="2088710"/>
              </a:tblGrid>
              <a:tr h="703649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OrderID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OrderDate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CustomerID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  <a:tr h="703649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1001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2025-07-20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  <a:tr h="703649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1002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2025-07-21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</a:tbl>
          </a:graphicData>
        </a:graphic>
      </p:graphicFrame>
      <p:graphicFrame>
        <p:nvGraphicFramePr>
          <p:cNvPr id="249" name="Table 1-1"/>
          <p:cNvGraphicFramePr/>
          <p:nvPr/>
        </p:nvGraphicFramePr>
        <p:xfrm>
          <a:off x="13744353" y="4311254"/>
          <a:ext cx="8930901" cy="29538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23862"/>
                <a:gridCol w="3728379"/>
                <a:gridCol w="2065958"/>
              </a:tblGrid>
              <a:tr h="73529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ISBN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OrderID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Quantity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  <a:tr h="73529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978-0321765723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1001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  <a:tr h="73529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978-0451524935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1001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  <a:tr h="735297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978-0451524935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1002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</a:tbl>
          </a:graphicData>
        </a:graphic>
      </p:graphicFrame>
      <p:sp>
        <p:nvSpPr>
          <p:cNvPr id="250" name="Text"/>
          <p:cNvSpPr txBox="1"/>
          <p:nvPr/>
        </p:nvSpPr>
        <p:spPr>
          <a:xfrm>
            <a:off x="9944496" y="5553248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graphicFrame>
        <p:nvGraphicFramePr>
          <p:cNvPr id="251" name="Table 1-2"/>
          <p:cNvGraphicFramePr/>
          <p:nvPr/>
        </p:nvGraphicFramePr>
        <p:xfrm>
          <a:off x="2663096" y="4651868"/>
          <a:ext cx="7394330" cy="22726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60085"/>
                <a:gridCol w="2642777"/>
                <a:gridCol w="2478766"/>
              </a:tblGrid>
              <a:tr h="753320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ISBN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BookTitle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AuthorName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  <a:tr h="753320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978-0321765723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Catcher in the Rye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J.D. Salinger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  <a:tr h="753320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978-0451524935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1984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George Orwell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</a:tbl>
          </a:graphicData>
        </a:graphic>
      </p:graphicFrame>
      <p:sp>
        <p:nvSpPr>
          <p:cNvPr id="252" name="Text"/>
          <p:cNvSpPr txBox="1"/>
          <p:nvPr/>
        </p:nvSpPr>
        <p:spPr>
          <a:xfrm>
            <a:off x="9747250" y="5975349"/>
            <a:ext cx="127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graphicFrame>
        <p:nvGraphicFramePr>
          <p:cNvPr id="253" name="Table 1-3"/>
          <p:cNvGraphicFramePr/>
          <p:nvPr/>
        </p:nvGraphicFramePr>
        <p:xfrm>
          <a:off x="2694616" y="10057303"/>
          <a:ext cx="7949899" cy="25119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51164"/>
                <a:gridCol w="2394505"/>
                <a:gridCol w="3591527"/>
              </a:tblGrid>
              <a:tr h="833085"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CustomerID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CustomerName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CustomerAddress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  <a:tr h="833085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John Smith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 Main St, Anytown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  <a:tr h="833085">
                <a:tc>
                  <a:txBody>
                    <a:bodyPr/>
                    <a:lstStyle/>
                    <a:p>
                      <a:pPr algn="r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Jane Doe</a:t>
                      </a:r>
                    </a:p>
                  </a:txBody>
                  <a:tcPr marL="33866" marR="33866" marT="33866" marB="33866" anchor="b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333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456 Elm St, Anytown</a:t>
                      </a:r>
                    </a:p>
                  </a:txBody>
                  <a:tcPr marL="33866" marR="33866" marT="33866" marB="33866" anchor="b" anchorCtr="0" horzOverflow="overflow"/>
                </a:tc>
              </a:tr>
            </a:tbl>
          </a:graphicData>
        </a:graphic>
      </p:graphicFrame>
      <p:sp>
        <p:nvSpPr>
          <p:cNvPr id="254" name="Text"/>
          <p:cNvSpPr txBox="1"/>
          <p:nvPr/>
        </p:nvSpPr>
        <p:spPr>
          <a:xfrm>
            <a:off x="2809185" y="10198683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255" name="Orders"/>
          <p:cNvSpPr txBox="1"/>
          <p:nvPr/>
        </p:nvSpPr>
        <p:spPr>
          <a:xfrm>
            <a:off x="14326030" y="9587003"/>
            <a:ext cx="104028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Orders</a:t>
            </a:r>
          </a:p>
        </p:txBody>
      </p:sp>
      <p:sp>
        <p:nvSpPr>
          <p:cNvPr id="256" name="Books"/>
          <p:cNvSpPr txBox="1"/>
          <p:nvPr/>
        </p:nvSpPr>
        <p:spPr>
          <a:xfrm>
            <a:off x="2604439" y="3915862"/>
            <a:ext cx="98359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Books</a:t>
            </a:r>
          </a:p>
        </p:txBody>
      </p:sp>
      <p:sp>
        <p:nvSpPr>
          <p:cNvPr id="257" name="Customers"/>
          <p:cNvSpPr txBox="1"/>
          <p:nvPr/>
        </p:nvSpPr>
        <p:spPr>
          <a:xfrm>
            <a:off x="2633816" y="9176248"/>
            <a:ext cx="160477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Customers</a:t>
            </a:r>
          </a:p>
        </p:txBody>
      </p:sp>
      <p:sp>
        <p:nvSpPr>
          <p:cNvPr id="258" name="Order_items"/>
          <p:cNvSpPr txBox="1"/>
          <p:nvPr/>
        </p:nvSpPr>
        <p:spPr>
          <a:xfrm>
            <a:off x="13662140" y="3610346"/>
            <a:ext cx="178003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Order_items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DD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DDL</a:t>
            </a:r>
          </a:p>
        </p:txBody>
      </p:sp>
      <p:sp>
        <p:nvSpPr>
          <p:cNvPr id="261" name="DDL is used to define and manage database objec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013760" indent="-893618" defTabSz="2096971">
              <a:spcBef>
                <a:spcPts val="3800"/>
              </a:spcBef>
              <a:buClr>
                <a:srgbClr val="188038"/>
              </a:buClr>
              <a:buFont typeface="Courier"/>
              <a:defRPr sz="4128"/>
            </a:pPr>
            <a:r>
              <a:rPr b="1"/>
              <a:t>DDL</a:t>
            </a:r>
            <a:r>
              <a:t> is used to define and manage database objects.</a:t>
            </a:r>
          </a:p>
          <a:p>
            <a:pPr marL="1013760" indent="-893618" defTabSz="2096971">
              <a:spcBef>
                <a:spcPts val="3800"/>
              </a:spcBef>
              <a:buClr>
                <a:srgbClr val="188038"/>
              </a:buClr>
              <a:buFont typeface="Courier"/>
              <a:defRPr sz="4128"/>
            </a:pPr>
            <a:r>
              <a:rPr b="1">
                <a:solidFill>
                  <a:srgbClr val="188038"/>
                </a:solidFill>
                <a:latin typeface="Courier"/>
                <a:ea typeface="Courier"/>
                <a:cs typeface="Courier"/>
                <a:sym typeface="Courier"/>
              </a:rPr>
              <a:t>CREATE TABLE</a:t>
            </a:r>
            <a:r>
              <a:rPr b="1"/>
              <a:t>:</a:t>
            </a:r>
            <a:r>
              <a:t> The most common DDL command.</a:t>
            </a:r>
          </a:p>
          <a:p>
            <a:pPr marL="1013760" indent="-893618" defTabSz="2096971">
              <a:spcBef>
                <a:spcPts val="3800"/>
              </a:spcBef>
              <a:buClr>
                <a:srgbClr val="188038"/>
              </a:buClr>
              <a:buFont typeface="Courier"/>
              <a:defRPr sz="4128"/>
            </a:pPr>
            <a:r>
              <a:rPr b="1"/>
              <a:t>Constraints:</a:t>
            </a:r>
            <a:r>
              <a:t> Rules enforced on data columns.</a:t>
            </a:r>
          </a:p>
          <a:p>
            <a:pPr lvl="1" marL="1406952" indent="-893618" defTabSz="2096971">
              <a:spcBef>
                <a:spcPts val="3800"/>
              </a:spcBef>
              <a:buClr>
                <a:srgbClr val="188038"/>
              </a:buClr>
              <a:buFont typeface="Courier"/>
              <a:buChar char="◦"/>
              <a:defRPr sz="4128"/>
            </a:pPr>
            <a:r>
              <a:t>PRIMARY KEY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t>FOREIGN KEY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(recap).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marL="1406952" indent="-893618" defTabSz="2096971">
              <a:spcBef>
                <a:spcPts val="3800"/>
              </a:spcBef>
              <a:buClr>
                <a:srgbClr val="188038"/>
              </a:buClr>
              <a:buFont typeface="Courier"/>
              <a:buChar char="◦"/>
              <a:defRPr sz="4128"/>
            </a:pPr>
            <a:r>
              <a:rPr>
                <a:solidFill>
                  <a:srgbClr val="188038"/>
                </a:solidFill>
                <a:latin typeface="Courier"/>
                <a:ea typeface="Courier"/>
                <a:cs typeface="Courier"/>
                <a:sym typeface="Courier"/>
              </a:rPr>
              <a:t>UNIQUE</a:t>
            </a:r>
            <a:r>
              <a:t>: Ensures all values in a column are different.</a:t>
            </a:r>
          </a:p>
          <a:p>
            <a:pPr lvl="1" marL="1406952" indent="-893618" defTabSz="2096971">
              <a:spcBef>
                <a:spcPts val="3800"/>
              </a:spcBef>
              <a:buClr>
                <a:srgbClr val="188038"/>
              </a:buClr>
              <a:buFont typeface="Courier"/>
              <a:buChar char="◦"/>
              <a:defRPr sz="4128"/>
            </a:pPr>
            <a:r>
              <a:rPr>
                <a:solidFill>
                  <a:srgbClr val="188038"/>
                </a:solidFill>
                <a:latin typeface="Courier"/>
                <a:ea typeface="Courier"/>
                <a:cs typeface="Courier"/>
                <a:sym typeface="Courier"/>
              </a:rPr>
              <a:t>NOT NULL</a:t>
            </a:r>
            <a:r>
              <a:t>: Ensures a column cannot have a null value.</a:t>
            </a:r>
          </a:p>
          <a:p>
            <a:pPr lvl="1" marL="1406952" indent="-893618" defTabSz="2096971">
              <a:spcBef>
                <a:spcPts val="3800"/>
              </a:spcBef>
              <a:buClr>
                <a:srgbClr val="188038"/>
              </a:buClr>
              <a:buFont typeface="Courier"/>
              <a:buChar char="◦"/>
              <a:defRPr sz="4128"/>
            </a:pPr>
            <a:r>
              <a:rPr>
                <a:solidFill>
                  <a:srgbClr val="188038"/>
                </a:solidFill>
                <a:latin typeface="Courier"/>
                <a:ea typeface="Courier"/>
                <a:cs typeface="Courier"/>
                <a:sym typeface="Courier"/>
              </a:rPr>
              <a:t>DEFAULT</a:t>
            </a:r>
            <a:r>
              <a:t>: Sets a default value for a column.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Hands 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Hands 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Introduction to SQ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Introduction to SQL</a:t>
            </a:r>
            <a:endParaRPr spc="-24"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tructured Query Langu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Structured Query Language</a:t>
            </a:r>
          </a:p>
        </p:txBody>
      </p:sp>
      <p:sp>
        <p:nvSpPr>
          <p:cNvPr id="268" name="Structured Query Languag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457200" indent="-317500" defTabSz="457200">
              <a:spcBef>
                <a:spcPts val="1600"/>
              </a:spcBef>
              <a:buSzPct val="123000"/>
              <a:buFont typeface="Arial"/>
              <a:buChar char="•"/>
              <a:defRPr b="0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Structured Query Language</a:t>
            </a:r>
          </a:p>
        </p:txBody>
      </p:sp>
      <p:sp>
        <p:nvSpPr>
          <p:cNvPr id="269" name="The standard language for communicating with relational databas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78790" indent="-1039090">
              <a:buFont typeface="Arial"/>
            </a:pPr>
            <a:r>
              <a:t>The standard language for communicating with relational databases.</a:t>
            </a:r>
          </a:p>
          <a:p>
            <a:pPr marL="1178790" indent="-1039090">
              <a:buFont typeface="Arial"/>
            </a:pPr>
            <a:r>
              <a:t>It's used for:</a:t>
            </a:r>
          </a:p>
          <a:p>
            <a:pPr lvl="1" marL="1635990" indent="-1039090">
              <a:buFont typeface="Arial"/>
              <a:buChar char="◦"/>
            </a:pPr>
            <a:r>
              <a:rPr b="1"/>
              <a:t>Creating</a:t>
            </a:r>
            <a:r>
              <a:t> and managing the database structure.</a:t>
            </a:r>
          </a:p>
          <a:p>
            <a:pPr lvl="1" marL="1635990" indent="-1039090">
              <a:buFont typeface="Arial"/>
              <a:buChar char="◦"/>
            </a:pPr>
            <a:r>
              <a:t>Inserting</a:t>
            </a:r>
            <a:r>
              <a:t>, </a:t>
            </a:r>
            <a:r>
              <a:t>updating</a:t>
            </a:r>
            <a:r>
              <a:t>, and </a:t>
            </a:r>
            <a:r>
              <a:t>deleting</a:t>
            </a:r>
            <a:r>
              <a:t> data.</a:t>
            </a:r>
          </a:p>
          <a:p>
            <a:pPr lvl="1" marL="1635990" indent="-1039090">
              <a:buFont typeface="Arial"/>
              <a:buChar char="◦"/>
            </a:pPr>
            <a:r>
              <a:rPr b="1"/>
              <a:t>Querying</a:t>
            </a:r>
            <a:r>
              <a:t> and retrieving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DDL X D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DDL X DML</a:t>
            </a:r>
          </a:p>
        </p:txBody>
      </p:sp>
      <p:sp>
        <p:nvSpPr>
          <p:cNvPr id="274" name="DDL (Data Definition Language): Defines the database schem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78790" indent="-1039090">
              <a:buFont typeface="Arial"/>
            </a:pPr>
            <a:r>
              <a:rPr b="1"/>
              <a:t>DDL</a:t>
            </a:r>
            <a:r>
              <a:t> (Data Definition Language):</a:t>
            </a:r>
            <a:r>
              <a:t> Defines the database schema.</a:t>
            </a:r>
          </a:p>
          <a:p>
            <a:pPr marL="0" indent="0">
              <a:buSzTx/>
              <a:buNone/>
            </a:pPr>
            <a:r>
              <a:t>CREATE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t>ALTER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t>DROP</a:t>
            </a:r>
          </a:p>
          <a:p>
            <a:pPr marL="1178790" indent="-1039090">
              <a:buFont typeface="Arial"/>
            </a:pPr>
            <a:r>
              <a:rPr b="1"/>
              <a:t>DML (Data Manipulation Language):</a:t>
            </a:r>
            <a:r>
              <a:t> Manipulates the data within the schema.</a:t>
            </a:r>
          </a:p>
          <a:p>
            <a:pPr marL="0" indent="0">
              <a:buSzTx/>
              <a:buNone/>
            </a:pPr>
            <a:r>
              <a:t>INSERT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t>UPDATE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t>DELETE</a:t>
            </a:r>
            <a:r>
              <a: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t>SELECT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INSERT INTO table_name (col1, col2) VALUES (val1, val2);…"/>
          <p:cNvSpPr txBox="1"/>
          <p:nvPr>
            <p:ph type="body" idx="1"/>
          </p:nvPr>
        </p:nvSpPr>
        <p:spPr>
          <a:xfrm>
            <a:off x="1206500" y="1396822"/>
            <a:ext cx="21971000" cy="11107694"/>
          </a:xfrm>
          <a:prstGeom prst="rect">
            <a:avLst/>
          </a:prstGeom>
        </p:spPr>
        <p:txBody>
          <a:bodyPr/>
          <a:lstStyle/>
          <a:p>
            <a:pPr marL="1178790" indent="-1039090">
              <a:buClr>
                <a:srgbClr val="188038"/>
              </a:buClr>
              <a:buFont typeface="Arial"/>
            </a:pPr>
            <a:r>
              <a:t>INSERT INTO table_name (col1, col2) VALUES (val1, val2);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marL="1635990" indent="-1039090">
              <a:buClr>
                <a:srgbClr val="188038"/>
              </a:buClr>
              <a:buFont typeface="Arial"/>
              <a:buChar char="◦"/>
            </a:pPr>
            <a:r>
              <a:t>Adds a new row to a table.</a:t>
            </a:r>
          </a:p>
          <a:p>
            <a:pPr marL="1178790" indent="-1039090">
              <a:buClr>
                <a:srgbClr val="188038"/>
              </a:buClr>
              <a:buFont typeface="Arial"/>
            </a:pPr>
            <a:r>
              <a:t>UPDATE table_name SET col1 = val1 WHERE condition;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marL="1635990" indent="-1039090">
              <a:buClr>
                <a:srgbClr val="188038"/>
              </a:buClr>
              <a:buFont typeface="Arial"/>
              <a:buChar char="◦"/>
            </a:pPr>
            <a:r>
              <a:t>Modifies existing rows in a table.</a:t>
            </a:r>
          </a:p>
          <a:p>
            <a:pPr marL="1178790" indent="-1039090">
              <a:buClr>
                <a:srgbClr val="188038"/>
              </a:buClr>
              <a:buFont typeface="Courier"/>
            </a:pPr>
            <a:r>
              <a:t>SELECT col1, col2 FROM table_name WHERE condition;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marL="1635990" indent="-1039090">
              <a:buClr>
                <a:srgbClr val="188038"/>
              </a:buClr>
              <a:buFont typeface="Courier"/>
              <a:buChar char="◦"/>
            </a:pPr>
            <a:r>
              <a:t>The most powerful and used command! Retrieves data from a table.</a:t>
            </a:r>
          </a:p>
          <a:p>
            <a:pPr marL="1178790" indent="-1039090">
              <a:buClr>
                <a:srgbClr val="188038"/>
              </a:buClr>
              <a:buFont typeface="Courier"/>
            </a:pPr>
            <a:r>
              <a:t>DELETE FROM table_name WHERE condition;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marL="1635990" indent="-1039090">
              <a:buClr>
                <a:srgbClr val="188038"/>
              </a:buClr>
              <a:buFont typeface="Courier"/>
            </a:pPr>
            <a:r>
              <a:t>Removes one or more rows from a table. </a:t>
            </a:r>
            <a:r>
              <a:rPr b="1"/>
              <a:t>Caution is key!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B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DBMS</a:t>
            </a:r>
          </a:p>
        </p:txBody>
      </p:sp>
      <p:sp>
        <p:nvSpPr>
          <p:cNvPr id="160" name="DBMS stands for Database Management System.…"/>
          <p:cNvSpPr txBox="1"/>
          <p:nvPr>
            <p:ph type="body" sz="half" idx="1"/>
          </p:nvPr>
        </p:nvSpPr>
        <p:spPr>
          <a:xfrm>
            <a:off x="1206500" y="3283492"/>
            <a:ext cx="9779000" cy="9221024"/>
          </a:xfrm>
          <a:prstGeom prst="rect">
            <a:avLst/>
          </a:prstGeom>
        </p:spPr>
        <p:txBody>
          <a:bodyPr/>
          <a:lstStyle/>
          <a:p>
            <a:pPr marL="990184" indent="-872836" defTabSz="2048204">
              <a:spcBef>
                <a:spcPts val="3700"/>
              </a:spcBef>
              <a:buFont typeface="Arial"/>
              <a:defRPr sz="4032"/>
            </a:pPr>
            <a:r>
              <a:t>DBMS</a:t>
            </a:r>
            <a:r>
              <a:t> stands for </a:t>
            </a:r>
            <a:r>
              <a:t>Database Management System</a:t>
            </a:r>
            <a:r>
              <a:t>.</a:t>
            </a:r>
          </a:p>
          <a:p>
            <a:pPr marL="990184" indent="-872836" defTabSz="2048204">
              <a:spcBef>
                <a:spcPts val="3700"/>
              </a:spcBef>
              <a:buFont typeface="Arial"/>
              <a:defRPr sz="4032"/>
            </a:pPr>
            <a:r>
              <a:t>It's the software that manages the database itself.</a:t>
            </a:r>
          </a:p>
          <a:p>
            <a:pPr marL="990184" indent="-872836" defTabSz="2048204">
              <a:spcBef>
                <a:spcPts val="3700"/>
              </a:spcBef>
              <a:buFont typeface="Arial"/>
              <a:defRPr sz="4032"/>
            </a:pPr>
            <a:r>
              <a:t>Key Functions:</a:t>
            </a:r>
          </a:p>
          <a:p>
            <a:pPr lvl="1" marL="1374232" indent="-872836" defTabSz="2048204">
              <a:spcBef>
                <a:spcPts val="3700"/>
              </a:spcBef>
              <a:buFont typeface="Arial"/>
              <a:buChar char="◦"/>
              <a:defRPr sz="4032"/>
            </a:pPr>
            <a:r>
              <a:t>Storing and retrieving data.</a:t>
            </a:r>
          </a:p>
          <a:p>
            <a:pPr lvl="1" marL="1374232" indent="-872836" defTabSz="2048204">
              <a:spcBef>
                <a:spcPts val="3700"/>
              </a:spcBef>
              <a:buFont typeface="Arial"/>
              <a:buChar char="◦"/>
              <a:defRPr sz="4032"/>
            </a:pPr>
            <a:r>
              <a:t>Ensuring data integrity and security.</a:t>
            </a:r>
          </a:p>
          <a:p>
            <a:pPr lvl="1" marL="1374232" indent="-872836" defTabSz="2048204">
              <a:spcBef>
                <a:spcPts val="3700"/>
              </a:spcBef>
              <a:buFont typeface="Arial"/>
              <a:buChar char="◦"/>
              <a:defRPr sz="4032"/>
            </a:pPr>
            <a:r>
              <a:t>Managing concurrent access (multiple users at once).</a:t>
            </a:r>
          </a:p>
          <a:p>
            <a:pPr lvl="1" marL="1374232" indent="-872836" defTabSz="2048204">
              <a:spcBef>
                <a:spcPts val="3700"/>
              </a:spcBef>
              <a:buFont typeface="Arial"/>
              <a:buChar char="◦"/>
              <a:defRPr sz="4032"/>
            </a:pPr>
            <a:r>
              <a:t>Providing a query language (like SQL).</a:t>
            </a:r>
          </a:p>
        </p:txBody>
      </p:sp>
      <p:pic>
        <p:nvPicPr>
          <p:cNvPr id="161" name="Large rock formation under dark clouds with a dirt road in the foreground" descr="Large rock formation under dark clouds with a dirt road in the foreground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9802" t="0" r="9802" b="0"/>
          <a:stretch>
            <a:fillRect/>
          </a:stretch>
        </p:blipFill>
        <p:spPr>
          <a:xfrm>
            <a:off x="12238626" y="3525531"/>
            <a:ext cx="10875374" cy="666493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ypes of Datab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Databases</a:t>
            </a:r>
          </a:p>
        </p:txBody>
      </p:sp>
      <p:sp>
        <p:nvSpPr>
          <p:cNvPr id="164" name="Relational Databases (SQL):…"/>
          <p:cNvSpPr txBox="1"/>
          <p:nvPr>
            <p:ph type="body" idx="1"/>
          </p:nvPr>
        </p:nvSpPr>
        <p:spPr>
          <a:xfrm>
            <a:off x="1206500" y="3819626"/>
            <a:ext cx="21971000" cy="8684890"/>
          </a:xfrm>
          <a:prstGeom prst="rect">
            <a:avLst/>
          </a:prstGeom>
        </p:spPr>
        <p:txBody>
          <a:bodyPr/>
          <a:lstStyle/>
          <a:p>
            <a:pPr lvl="1" marL="1619630" indent="-1028699" defTabSz="2413955">
              <a:spcBef>
                <a:spcPts val="4400"/>
              </a:spcBef>
              <a:buFont typeface="Arial"/>
              <a:buChar char="◦"/>
              <a:defRPr sz="4752"/>
            </a:pPr>
            <a:r>
              <a:t>Relational Databases (SQL):</a:t>
            </a:r>
          </a:p>
          <a:p>
            <a:pPr lvl="2" marL="2072258" indent="-1028699" defTabSz="2413955">
              <a:spcBef>
                <a:spcPts val="4400"/>
              </a:spcBef>
              <a:buFont typeface="Arial"/>
              <a:buChar char="◦"/>
              <a:defRPr sz="4752"/>
            </a:pPr>
            <a:r>
              <a:t>Organize data into tables with predefined schemas</a:t>
            </a:r>
          </a:p>
          <a:p>
            <a:pPr lvl="2" marL="2072258" indent="-1028699" defTabSz="2413955">
              <a:spcBef>
                <a:spcPts val="4400"/>
              </a:spcBef>
              <a:buFont typeface="Arial"/>
              <a:buChar char="◦"/>
              <a:defRPr sz="4752"/>
            </a:pPr>
            <a:r>
              <a:t>Ideal for structured data with clear relationships (e.g., e-commerce, banking).</a:t>
            </a:r>
          </a:p>
          <a:p>
            <a:pPr lvl="1" marL="1619630" indent="-1028699" defTabSz="2413955">
              <a:spcBef>
                <a:spcPts val="4400"/>
              </a:spcBef>
              <a:buFont typeface="Arial"/>
              <a:buChar char="◦"/>
              <a:defRPr sz="4752"/>
            </a:pPr>
            <a:r>
              <a:t>Non-Relational Databases (NoSQL):</a:t>
            </a:r>
          </a:p>
          <a:p>
            <a:pPr lvl="2" marL="2072258" indent="-1028699" defTabSz="2413955">
              <a:spcBef>
                <a:spcPts val="4400"/>
              </a:spcBef>
              <a:buFont typeface="Arial"/>
              <a:buChar char="◦"/>
              <a:defRPr sz="4752"/>
            </a:pPr>
            <a:r>
              <a:t>Flexible, schema-less.</a:t>
            </a:r>
          </a:p>
          <a:p>
            <a:pPr lvl="2" marL="2072258" indent="-1028699" defTabSz="2413955">
              <a:spcBef>
                <a:spcPts val="4400"/>
              </a:spcBef>
              <a:buFont typeface="Arial"/>
              <a:buChar char="◦"/>
              <a:defRPr sz="4752"/>
            </a:pPr>
            <a:r>
              <a:t>Four main types: Key-Value, Document, Columnar, and Graph.</a:t>
            </a:r>
          </a:p>
          <a:p>
            <a:pPr lvl="2" marL="2072258" indent="-1028699" defTabSz="2413955">
              <a:spcBef>
                <a:spcPts val="4400"/>
              </a:spcBef>
              <a:buFont typeface="Arial"/>
              <a:buChar char="◦"/>
              <a:defRPr sz="4752"/>
            </a:pPr>
            <a:r>
              <a:t>Ideal for unstructured data or high-scale, distributed systems.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ypes of Databases"/>
          <p:cNvSpPr txBox="1"/>
          <p:nvPr>
            <p:ph type="body" idx="1"/>
          </p:nvPr>
        </p:nvSpPr>
        <p:spPr>
          <a:xfrm>
            <a:off x="1206500" y="-344091"/>
            <a:ext cx="21971000" cy="7359064"/>
          </a:xfrm>
          <a:prstGeom prst="rect">
            <a:avLst/>
          </a:prstGeom>
        </p:spPr>
        <p:txBody>
          <a:bodyPr/>
          <a:lstStyle>
            <a:lvl1pPr>
              <a:defRPr spc="-232" sz="11600"/>
            </a:lvl1pPr>
          </a:lstStyle>
          <a:p>
            <a:pPr/>
            <a:r>
              <a:t>Types of Databases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lational Db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Relational Dbs</a:t>
            </a:r>
          </a:p>
        </p:txBody>
      </p:sp>
      <p:sp>
        <p:nvSpPr>
          <p:cNvPr id="171" name="MySQL, PostgreSQ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MySQL, PostgreSQL</a:t>
            </a:r>
          </a:p>
        </p:txBody>
      </p:sp>
      <p:sp>
        <p:nvSpPr>
          <p:cNvPr id="172" name="Relational databases, often called SQL databases, organize data into tables with a predefined schema. Their structured nature is a key feature, ensuring data integrity and consistency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779987">
              <a:spcBef>
                <a:spcPts val="3200"/>
              </a:spcBef>
              <a:buSzTx/>
              <a:buNone/>
              <a:defRPr sz="3504"/>
            </a:pPr>
            <a:r>
              <a:t>Relational databases, often called SQL databases, organize data into tables with a predefined schema. Their structured nature is a key feature, ensuring </a:t>
            </a:r>
            <a:r>
              <a:rPr b="1"/>
              <a:t>data integrity</a:t>
            </a:r>
            <a:r>
              <a:t> and </a:t>
            </a:r>
            <a:r>
              <a:rPr b="1"/>
              <a:t>consistency</a:t>
            </a:r>
            <a:r>
              <a:t>.</a:t>
            </a:r>
          </a:p>
          <a:p>
            <a:pPr marL="0" indent="0" defTabSz="1779987">
              <a:spcBef>
                <a:spcPts val="3200"/>
              </a:spcBef>
              <a:buSzTx/>
              <a:buNone/>
              <a:defRPr sz="3504"/>
            </a:pPr>
          </a:p>
          <a:p>
            <a:pPr marL="0" indent="0" defTabSz="1779987">
              <a:spcBef>
                <a:spcPts val="3200"/>
              </a:spcBef>
              <a:buSzTx/>
              <a:buNone/>
              <a:defRPr sz="3504"/>
            </a:pPr>
          </a:p>
          <a:p>
            <a:pPr marL="0" indent="0" defTabSz="1779987">
              <a:spcBef>
                <a:spcPts val="3200"/>
              </a:spcBef>
              <a:buSzTx/>
              <a:buNone/>
              <a:defRPr sz="3504"/>
            </a:pPr>
            <a:r>
              <a:t>Use Case:</a:t>
            </a:r>
          </a:p>
          <a:p>
            <a:pPr marL="0" indent="0" defTabSz="1779987">
              <a:spcBef>
                <a:spcPts val="3200"/>
              </a:spcBef>
              <a:buSzTx/>
              <a:buNone/>
              <a:defRPr sz="3504"/>
            </a:pPr>
            <a:r>
              <a:t>Commonly used for large-scale corporate applications, business intelligence systems, and financial applications that need robust security and reporting features. It integrates seamlessly with other Microsoft products.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4646048" y="2420469"/>
            <a:ext cx="8573173" cy="48224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Screenshot 2025-08-24 at 20.11.41.png" descr="Screenshot 2025-08-24 at 20.11.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36289" y="7807088"/>
            <a:ext cx="6392812" cy="52182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Key-Value Datab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33687">
              <a:defRPr spc="-155" sz="7772"/>
            </a:lvl1pPr>
          </a:lstStyle>
          <a:p>
            <a:pPr/>
            <a:r>
              <a:t>Key-Value Databases</a:t>
            </a:r>
          </a:p>
        </p:txBody>
      </p:sp>
      <p:sp>
        <p:nvSpPr>
          <p:cNvPr id="177" name="Redis, DynamoDB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438338">
              <a:lnSpc>
                <a:spcPct val="90000"/>
              </a:lnSpc>
              <a:spcBef>
                <a:spcPts val="4500"/>
              </a:spcBef>
              <a:defRPr b="0" sz="4800"/>
            </a:lvl1pPr>
          </a:lstStyle>
          <a:p>
            <a:pPr/>
            <a:r>
              <a:t>Redis, DynamoDB.</a:t>
            </a:r>
          </a:p>
        </p:txBody>
      </p:sp>
      <p:sp>
        <p:nvSpPr>
          <p:cNvPr id="178" name="Think of them as a giant hash map or dictionary where each item has a unique key and a value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243271">
              <a:spcBef>
                <a:spcPts val="4100"/>
              </a:spcBef>
              <a:buSzTx/>
              <a:buNone/>
              <a:defRPr sz="4416"/>
            </a:pPr>
            <a:r>
              <a:t>Think of them as a giant hash map or dictionary where each item has a unique key and a value.</a:t>
            </a:r>
          </a:p>
          <a:p>
            <a:pPr marL="0" indent="0" defTabSz="2243271">
              <a:spcBef>
                <a:spcPts val="4100"/>
              </a:spcBef>
              <a:buSzTx/>
              <a:buNone/>
              <a:defRPr sz="4416"/>
            </a:pPr>
          </a:p>
          <a:p>
            <a:pPr marL="0" indent="0" defTabSz="2243271">
              <a:spcBef>
                <a:spcPts val="4100"/>
              </a:spcBef>
              <a:buSzTx/>
              <a:buNone/>
              <a:defRPr sz="4416"/>
            </a:pPr>
          </a:p>
          <a:p>
            <a:pPr marL="0" indent="0" defTabSz="2243271">
              <a:spcBef>
                <a:spcPts val="4100"/>
              </a:spcBef>
              <a:buSzTx/>
              <a:buNone/>
              <a:defRPr sz="4416"/>
            </a:pPr>
            <a:r>
              <a:t>Use Case: </a:t>
            </a:r>
          </a:p>
          <a:p>
            <a:pPr marL="0" indent="0" defTabSz="2243271">
              <a:spcBef>
                <a:spcPts val="4100"/>
              </a:spcBef>
              <a:buSzTx/>
              <a:buNone/>
              <a:defRPr sz="4416"/>
            </a:pPr>
            <a:r>
              <a:t>Ideal for sessions, user profiles, or caching where you need extremely fast access to data using a simple key lookup.</a:t>
            </a:r>
          </a:p>
        </p:txBody>
      </p:sp>
      <p:pic>
        <p:nvPicPr>
          <p:cNvPr id="179" name="Screenshot 2025-08-24 at 19.45.01.png" descr="Screenshot 2025-08-24 at 19.45.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69713" y="3166914"/>
            <a:ext cx="7848601" cy="378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569713" y="8165816"/>
            <a:ext cx="7848601" cy="38537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ocument Datab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84920">
              <a:defRPr spc="-150" sz="7539"/>
            </a:lvl1pPr>
          </a:lstStyle>
          <a:p>
            <a:pPr/>
            <a:r>
              <a:t>Document Databases</a:t>
            </a:r>
          </a:p>
        </p:txBody>
      </p:sp>
      <p:sp>
        <p:nvSpPr>
          <p:cNvPr id="185" name="MongoDB, Couchbas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438338">
              <a:lnSpc>
                <a:spcPct val="90000"/>
              </a:lnSpc>
              <a:spcBef>
                <a:spcPts val="4500"/>
              </a:spcBef>
              <a:defRPr b="0" sz="4800"/>
            </a:lvl1pPr>
          </a:lstStyle>
          <a:p>
            <a:pPr/>
            <a:r>
              <a:t>MongoDB, Couchbase</a:t>
            </a:r>
          </a:p>
        </p:txBody>
      </p:sp>
      <p:sp>
        <p:nvSpPr>
          <p:cNvPr id="186" name="They store and retrieve data as &quot;documents&quot; in formats like JSON or BSON. This is great for data with a flexible or evolving schema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048204">
              <a:spcBef>
                <a:spcPts val="3700"/>
              </a:spcBef>
              <a:buSzTx/>
              <a:buNone/>
              <a:defRPr sz="4032"/>
            </a:pPr>
            <a:r>
              <a:t>They store and retrieve data as "documents" in formats like JSON or BSON. This is great for data with a flexible or evolving schema.</a:t>
            </a:r>
          </a:p>
          <a:p>
            <a:pPr marL="0" indent="0" defTabSz="2048204">
              <a:spcBef>
                <a:spcPts val="3700"/>
              </a:spcBef>
              <a:buSzTx/>
              <a:buNone/>
              <a:defRPr sz="4032"/>
            </a:pPr>
          </a:p>
          <a:p>
            <a:pPr marL="0" indent="0" defTabSz="2048204">
              <a:spcBef>
                <a:spcPts val="3700"/>
              </a:spcBef>
              <a:buSzTx/>
              <a:buNone/>
              <a:defRPr sz="4032"/>
            </a:pPr>
          </a:p>
          <a:p>
            <a:pPr marL="0" indent="0" defTabSz="2048204">
              <a:spcBef>
                <a:spcPts val="3700"/>
              </a:spcBef>
              <a:buSzTx/>
              <a:buNone/>
              <a:defRPr sz="4032"/>
            </a:pPr>
            <a:r>
              <a:t>Use Case: </a:t>
            </a:r>
          </a:p>
          <a:p>
            <a:pPr marL="0" indent="0" defTabSz="2048204">
              <a:spcBef>
                <a:spcPts val="3700"/>
              </a:spcBef>
              <a:buSzTx/>
              <a:buNone/>
              <a:defRPr sz="4032"/>
            </a:pPr>
            <a:r>
              <a:t>Perfect for content management systems, blogs, or e-commerce product catalogs where different products might have different attributes</a:t>
            </a:r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60113" y="3169853"/>
            <a:ext cx="8734567" cy="4009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60113" y="7757042"/>
            <a:ext cx="8734567" cy="4585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olumnar Datab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33687">
              <a:defRPr spc="-155" sz="7772"/>
            </a:lvl1pPr>
          </a:lstStyle>
          <a:p>
            <a:pPr/>
            <a:r>
              <a:t>Columnar Databases</a:t>
            </a:r>
          </a:p>
        </p:txBody>
      </p:sp>
      <p:sp>
        <p:nvSpPr>
          <p:cNvPr id="191" name="Cassandra, HBas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2438338">
              <a:lnSpc>
                <a:spcPct val="90000"/>
              </a:lnSpc>
              <a:spcBef>
                <a:spcPts val="4500"/>
              </a:spcBef>
              <a:defRPr b="0" sz="4800"/>
            </a:lvl1pPr>
          </a:lstStyle>
          <a:p>
            <a:pPr/>
            <a:r>
              <a:t>Cassandra, HBase</a:t>
            </a:r>
          </a:p>
        </p:txBody>
      </p:sp>
      <p:sp>
        <p:nvSpPr>
          <p:cNvPr id="192" name="Data is stored in columns instead of rows. This allows for very efficient aggregation and scanning of large dataset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048204">
              <a:spcBef>
                <a:spcPts val="3700"/>
              </a:spcBef>
              <a:buSzTx/>
              <a:buNone/>
              <a:defRPr sz="4032"/>
            </a:pPr>
            <a:r>
              <a:t>Data is stored in columns instead of rows. This allows for very efficient aggregation and scanning of large datasets.</a:t>
            </a:r>
          </a:p>
          <a:p>
            <a:pPr marL="0" indent="0" defTabSz="2048204">
              <a:spcBef>
                <a:spcPts val="3700"/>
              </a:spcBef>
              <a:buSzTx/>
              <a:buNone/>
              <a:defRPr sz="4032"/>
            </a:pPr>
          </a:p>
          <a:p>
            <a:pPr marL="0" indent="0" defTabSz="2048204">
              <a:spcBef>
                <a:spcPts val="3700"/>
              </a:spcBef>
              <a:buSzTx/>
              <a:buNone/>
              <a:defRPr sz="4032"/>
            </a:pPr>
          </a:p>
          <a:p>
            <a:pPr marL="0" indent="0" defTabSz="2048204">
              <a:spcBef>
                <a:spcPts val="3700"/>
              </a:spcBef>
              <a:buSzTx/>
              <a:buNone/>
              <a:defRPr sz="4032"/>
            </a:pPr>
            <a:r>
              <a:t>Use Case: </a:t>
            </a:r>
          </a:p>
          <a:p>
            <a:pPr marL="0" indent="0" defTabSz="2048204">
              <a:spcBef>
                <a:spcPts val="3700"/>
              </a:spcBef>
              <a:buSzTx/>
              <a:buNone/>
              <a:defRPr sz="4032"/>
            </a:pPr>
            <a:r>
              <a:t>Best suited for analytical workloads, business intelligence, or time-series data where you often need to read and aggregate data from a small number of columns across a large number of rows.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91974" y="3315724"/>
            <a:ext cx="8890001" cy="254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387861" y="6342495"/>
            <a:ext cx="8898225" cy="5932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