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8" name="Shape 16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Analogy: Imagine a library's card catalog. The catalog (the index) is sorted alphabetically by book title. To find a book, you don't look at every shelf. You find the card, which tells you the exact location (shelf number, aisle, etc.). The B-tree is like a digital, highly-efficient card catalog for your data.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7" name="Body Level One…"/>
          <p:cNvSpPr txBox="1"/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lose-up of wild plants growing between rocks"/>
          <p:cNvSpPr/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Large rock formation under dark clouds with a dirt road in the foreground"/>
          <p:cNvSpPr/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Close-up of a wild plant growing between lava rocks"/>
          <p:cNvSpPr/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waterfall surrounded by a green rocky landscape"/>
          <p:cNvSpPr/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/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 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3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4" name="Moss-covered rocks"/>
          <p:cNvSpPr/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1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Large rock formation under dark clouds with a dirt road in the foreground"/>
          <p:cNvSpPr/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Sebastian Raba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Sebastian Raba</a:t>
            </a:r>
          </a:p>
        </p:txBody>
      </p:sp>
      <p:sp>
        <p:nvSpPr>
          <p:cNvPr id="152" name="Relational Dbs Advanced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Relational Dbs Advanced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When to use Sharding vs. Replic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When to use Sharding vs. Replication</a:t>
            </a:r>
          </a:p>
        </p:txBody>
      </p:sp>
      <p:sp>
        <p:nvSpPr>
          <p:cNvPr id="183" name="Replication is for read-heavy workloads and high availability. It makes multiple copies of the same data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Replication</a:t>
            </a:r>
            <a:r>
              <a:t> is for </a:t>
            </a:r>
            <a:r>
              <a:rPr b="1"/>
              <a:t>read-heavy</a:t>
            </a:r>
            <a:r>
              <a:t> workloads and </a:t>
            </a:r>
            <a:r>
              <a:rPr b="1"/>
              <a:t>high availability</a:t>
            </a:r>
            <a:r>
              <a:t>. It makes multiple copies of the same data.</a:t>
            </a:r>
          </a:p>
          <a:p>
            <a:pPr/>
            <a:r>
              <a:rPr b="1"/>
              <a:t>Sharding</a:t>
            </a:r>
            <a:r>
              <a:t> is for </a:t>
            </a:r>
            <a:r>
              <a:rPr b="1"/>
              <a:t>write-heavy</a:t>
            </a:r>
            <a:r>
              <a:t> workloads and for when a dataset is too large to fit on a single server. It partitions the data into multiple, smaller datasets.</a:t>
            </a:r>
          </a:p>
          <a:p>
            <a:pPr/>
            <a:r>
              <a:t>In practice, they are often used together in a "sharded-replicated" setup for ultimate performance and availability.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eyond the Qu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Beyond the Query</a:t>
            </a:r>
          </a:p>
        </p:txBody>
      </p:sp>
      <p:sp>
        <p:nvSpPr>
          <p:cNvPr id="155" name="Understanding Performanc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194786">
              <a:lnSpc>
                <a:spcPct val="80000"/>
              </a:lnSpc>
              <a:defRPr spc="-113" sz="5684"/>
            </a:lvl1pPr>
          </a:lstStyle>
          <a:p>
            <a:pPr/>
            <a:r>
              <a:t>Understanding Performance</a:t>
            </a:r>
          </a:p>
        </p:txBody>
      </p:sp>
      <p:sp>
        <p:nvSpPr>
          <p:cNvPr id="156" name="We've learned to query data. Now, let's learn how to make those queries fas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We've learned to query data. Now, let's learn how to make those queries fast.</a:t>
            </a:r>
          </a:p>
          <a:p>
            <a:pPr/>
            <a:r>
              <a:t>Key Question: Why do some database operations take milliseconds while others take seconds or minutes?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he Role of Index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The Role of Indexing</a:t>
            </a:r>
          </a:p>
        </p:txBody>
      </p:sp>
      <p:sp>
        <p:nvSpPr>
          <p:cNvPr id="159" name="What is an Index?: A data structure that improves the speed of data retrieval operations on a database tabl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What is an Index?</a:t>
            </a:r>
            <a:r>
              <a:t>: A data structure that improves the speed of data retrieval operations on a database table.</a:t>
            </a:r>
          </a:p>
          <a:p>
            <a:pPr/>
            <a:r>
              <a:rPr b="1"/>
              <a:t>Analogy</a:t>
            </a:r>
            <a:r>
              <a:t>: Think of it as a book's index. Instead of reading every page to find a topic, you go to the index, find the page number, and go directly there.</a:t>
            </a:r>
          </a:p>
          <a:p>
            <a:pPr/>
            <a:r>
              <a:rPr b="1"/>
              <a:t>How it Works</a:t>
            </a:r>
            <a:r>
              <a:t>: An index (often a </a:t>
            </a:r>
            <a:r>
              <a:rPr b="1"/>
              <a:t>B-tree</a:t>
            </a:r>
            <a:r>
              <a:t> or a similar data structure) stores a copy of a few columns from the table in a sorted, highly searchable format.</a:t>
            </a:r>
          </a:p>
          <a:p>
            <a:pPr/>
            <a:r>
              <a:rPr b="1"/>
              <a:t>Trade-off</a:t>
            </a:r>
            <a:r>
              <a:t>: Indexes make reads faster but can slow down writes (updates, inserts, deletes) because the index itself must also be updated.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When to Use an 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When to Use an Index</a:t>
            </a:r>
          </a:p>
        </p:txBody>
      </p:sp>
      <p:sp>
        <p:nvSpPr>
          <p:cNvPr id="162" name="Use indexes on columns frequently used in WHERE clause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Use indexes on columns frequently used in WHERE clauses.</a:t>
            </a:r>
          </a:p>
          <a:p>
            <a:pPr/>
            <a:r>
              <a:t>Use indexes on columns used in JOIN conditions.</a:t>
            </a:r>
          </a:p>
          <a:p>
            <a:pPr/>
            <a:r>
              <a:t>Use indexes on columns used in ORDER BY clauses.</a:t>
            </a:r>
          </a:p>
          <a:p>
            <a:pPr/>
            <a:r>
              <a:rPr b="1"/>
              <a:t>Avoid using indexes</a:t>
            </a:r>
            <a:r>
              <a:t> on small tables or columns with very few unique values (e.g., a "gender" column).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he B-tre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The B-tree</a:t>
            </a:r>
          </a:p>
        </p:txBody>
      </p:sp>
      <p:sp>
        <p:nvSpPr>
          <p:cNvPr id="165" name="The Engine Behind the Index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1194786">
              <a:lnSpc>
                <a:spcPct val="80000"/>
              </a:lnSpc>
              <a:defRPr spc="-113" sz="5684"/>
            </a:lvl1pPr>
          </a:lstStyle>
          <a:p>
            <a:pPr/>
            <a:r>
              <a:t>The Engine Behind the Index</a:t>
            </a:r>
          </a:p>
        </p:txBody>
      </p:sp>
      <p:sp>
        <p:nvSpPr>
          <p:cNvPr id="166" name="Most database indexes use a B-tree data structur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93776" indent="-493776" defTabSz="1975054">
              <a:spcBef>
                <a:spcPts val="3600"/>
              </a:spcBef>
              <a:defRPr sz="3888"/>
            </a:pPr>
            <a:r>
              <a:t>Most database indexes use a </a:t>
            </a:r>
            <a:r>
              <a:rPr b="1"/>
              <a:t>B-tree</a:t>
            </a:r>
            <a:r>
              <a:t> data structure.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A B-tree is a self-balancing tree that keeps data sorted and allows for searches, insertions, and deletions in logarithmic time. This means it can efficiently handle a large amount of data.</a:t>
            </a:r>
          </a:p>
          <a:p>
            <a:pPr marL="493776" indent="-493776" defTabSz="1975054">
              <a:spcBef>
                <a:spcPts val="3600"/>
              </a:spcBef>
              <a:defRPr sz="3888"/>
            </a:pPr>
            <a:r>
              <a:t>Structure:</a:t>
            </a:r>
          </a:p>
          <a:p>
            <a:pPr lvl="1" marL="1255013" indent="-1028700" defTabSz="1975054">
              <a:spcBef>
                <a:spcPts val="3600"/>
              </a:spcBef>
              <a:buFont typeface="Times Roman"/>
              <a:defRPr sz="3888"/>
            </a:pPr>
            <a:r>
              <a:rPr b="1"/>
              <a:t>Root Node:</a:t>
            </a:r>
            <a:r>
              <a:t> The starting point of the tree.</a:t>
            </a:r>
          </a:p>
          <a:p>
            <a:pPr lvl="1" marL="1255013" indent="-1028700" defTabSz="1975054">
              <a:spcBef>
                <a:spcPts val="3600"/>
              </a:spcBef>
              <a:buFont typeface="Times Roman"/>
              <a:defRPr sz="3888"/>
            </a:pPr>
            <a:r>
              <a:rPr b="1"/>
              <a:t>Internal Nodes:</a:t>
            </a:r>
            <a:r>
              <a:t> Act as signposts, guiding the search toward the correct leaf node.</a:t>
            </a:r>
          </a:p>
          <a:p>
            <a:pPr lvl="1" marL="1255013" indent="-1028700" defTabSz="1975054">
              <a:spcBef>
                <a:spcPts val="3600"/>
              </a:spcBef>
              <a:buFont typeface="Times Roman"/>
              <a:defRPr sz="3888"/>
            </a:pPr>
            <a:r>
              <a:rPr b="1"/>
              <a:t>Leaf Nodes:</a:t>
            </a:r>
            <a:r>
              <a:t> Contain the actual index values and a pointer to the physical location of the data row on the disk.</a:t>
            </a:r>
          </a:p>
          <a:p>
            <a:pPr lvl="1" marL="0" indent="370331" defTabSz="1975054">
              <a:spcBef>
                <a:spcPts val="3600"/>
              </a:spcBef>
              <a:buSzTx/>
              <a:buNone/>
              <a:defRPr sz="3888"/>
            </a:pPr>
            <a:r>
              <a:rPr b="1"/>
              <a:t>Benefit:</a:t>
            </a:r>
            <a:r>
              <a:t> The "tree" structure minimizes the number of disk I/O operations needed to find data. This is crucial because disk access is significantly slower than CPU processing.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hoosing the Right Inde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Choosing the Right Index</a:t>
            </a:r>
          </a:p>
        </p:txBody>
      </p:sp>
      <p:sp>
        <p:nvSpPr>
          <p:cNvPr id="171" name="Clustered Index:…"/>
          <p:cNvSpPr txBox="1"/>
          <p:nvPr>
            <p:ph type="body" idx="1"/>
          </p:nvPr>
        </p:nvSpPr>
        <p:spPr>
          <a:xfrm>
            <a:off x="1206500" y="3070539"/>
            <a:ext cx="21971000" cy="9433977"/>
          </a:xfrm>
          <a:prstGeom prst="rect">
            <a:avLst/>
          </a:prstGeom>
        </p:spPr>
        <p:txBody>
          <a:bodyPr/>
          <a:lstStyle/>
          <a:p>
            <a:pPr marL="0" indent="0" defTabSz="1731220">
              <a:spcBef>
                <a:spcPts val="3100"/>
              </a:spcBef>
              <a:buSzTx/>
              <a:buNone/>
              <a:defRPr sz="3407"/>
            </a:pPr>
            <a:r>
              <a:t>Clustered Index:</a:t>
            </a:r>
          </a:p>
          <a:p>
            <a:pPr marL="1000886" indent="-901700" defTabSz="1731220">
              <a:spcBef>
                <a:spcPts val="3100"/>
              </a:spcBef>
              <a:buFont typeface="Times Roman"/>
              <a:defRPr sz="3407"/>
            </a:pPr>
            <a:r>
              <a:t>Defines the physical order of the rows in the table.</a:t>
            </a:r>
          </a:p>
          <a:p>
            <a:pPr marL="1000886" indent="-901700" defTabSz="1731220">
              <a:spcBef>
                <a:spcPts val="3100"/>
              </a:spcBef>
              <a:buFont typeface="Times Roman"/>
              <a:defRPr sz="3407"/>
            </a:pPr>
            <a:r>
              <a:t>A table can only have </a:t>
            </a:r>
            <a:r>
              <a:rPr b="1"/>
              <a:t>one</a:t>
            </a:r>
            <a:r>
              <a:t> clustered index. The </a:t>
            </a:r>
            <a:r>
              <a:rPr b="1"/>
              <a:t>Primary Key</a:t>
            </a:r>
            <a:r>
              <a:t> is often automatically set as the clustered index.</a:t>
            </a:r>
          </a:p>
          <a:p>
            <a:pPr marL="1000886" indent="-901700" defTabSz="1731220">
              <a:spcBef>
                <a:spcPts val="3100"/>
              </a:spcBef>
              <a:buFont typeface="Times Roman"/>
              <a:defRPr sz="3407"/>
            </a:pPr>
            <a:r>
              <a:rPr b="1"/>
              <a:t>Use Case:</a:t>
            </a:r>
            <a:r>
              <a:t> Ideal for columns used in range-based queries (e.g.,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WHERE OrderDate BETWEEN '2025-01-01' AND '2025-01-31'</a:t>
            </a:r>
            <a:r>
              <a:t>).</a:t>
            </a:r>
          </a:p>
          <a:p>
            <a:pPr marL="0" indent="0" defTabSz="1731220">
              <a:spcBef>
                <a:spcPts val="3100"/>
              </a:spcBef>
              <a:buSzTx/>
              <a:buNone/>
              <a:defRPr sz="3407"/>
            </a:pPr>
            <a:r>
              <a:t>Non-Clustered Index:</a:t>
            </a:r>
          </a:p>
          <a:p>
            <a:pPr marL="1000886" indent="-901700" defTabSz="1731220">
              <a:spcBef>
                <a:spcPts val="3100"/>
              </a:spcBef>
              <a:buFont typeface="Times Roman"/>
              <a:defRPr sz="3407"/>
            </a:pPr>
            <a:r>
              <a:t>Does </a:t>
            </a:r>
            <a:r>
              <a:rPr b="1"/>
              <a:t>not</a:t>
            </a:r>
            <a:r>
              <a:t> affect the physical order of the data.</a:t>
            </a:r>
          </a:p>
          <a:p>
            <a:pPr marL="1000886" indent="-901700" defTabSz="1731220">
              <a:spcBef>
                <a:spcPts val="3100"/>
              </a:spcBef>
              <a:buFont typeface="Times Roman"/>
              <a:defRPr sz="3407"/>
            </a:pPr>
            <a:r>
              <a:t>It is a separate structure that contains the indexed columns and a pointer to the data row's location.</a:t>
            </a:r>
          </a:p>
          <a:p>
            <a:pPr marL="1000886" indent="-901700" defTabSz="1731220">
              <a:spcBef>
                <a:spcPts val="3100"/>
              </a:spcBef>
              <a:buFont typeface="Times Roman"/>
              <a:defRPr sz="3407"/>
            </a:pPr>
            <a:r>
              <a:t>A table can have </a:t>
            </a:r>
            <a:r>
              <a:rPr b="1"/>
              <a:t>many</a:t>
            </a:r>
            <a:r>
              <a:t> non-clustered indexes.</a:t>
            </a:r>
          </a:p>
          <a:p>
            <a:pPr marL="1000886" indent="-901700" defTabSz="1731220">
              <a:spcBef>
                <a:spcPts val="3100"/>
              </a:spcBef>
              <a:buFont typeface="Times Roman"/>
              <a:defRPr sz="3407"/>
            </a:pPr>
            <a:r>
              <a:rPr b="1"/>
              <a:t>Use Case:</a:t>
            </a:r>
            <a:r>
              <a:t> Ideal for improving performance on columns used for searching (e.g., </a:t>
            </a:r>
            <a:r>
              <a:rPr sz="4757">
                <a:latin typeface="Courier"/>
                <a:ea typeface="Courier"/>
                <a:cs typeface="Courier"/>
                <a:sym typeface="Courier"/>
              </a:rPr>
              <a:t>WHERE CustomerName = 'John Smith'</a:t>
            </a:r>
            <a:r>
              <a:t>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caling Out - Distributing Your 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Scaling Out - Distributing Your Data</a:t>
            </a:r>
          </a:p>
        </p:txBody>
      </p:sp>
      <p:sp>
        <p:nvSpPr>
          <p:cNvPr id="174" name="What is Sharding?: A method for horizontally partitioning a single database table into multiple smaller tables, which are then spread across multiple server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What is Sharding?</a:t>
            </a:r>
            <a:r>
              <a:t>: A method for horizontally partitioning a single database table into multiple smaller tables, which are then spread across multiple servers.</a:t>
            </a:r>
          </a:p>
          <a:p>
            <a:pPr/>
            <a:r>
              <a:rPr b="1"/>
              <a:t>Problem it Solves</a:t>
            </a:r>
            <a:r>
              <a:t>: The "big table" problem. When a single table becomes too large to fit on one server or handle the high volume of traffic, sharding divides it into more manageable chunks.</a:t>
            </a:r>
          </a:p>
          <a:p>
            <a:pPr/>
            <a:r>
              <a:rPr b="1"/>
              <a:t>How it Works</a:t>
            </a:r>
            <a:r>
              <a:t>: Data is partitioned based on a "shard key" (e.g., 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CustomerID</a:t>
            </a:r>
            <a:r>
              <a:t> or </a:t>
            </a:r>
            <a:r>
              <a:rPr sz="1300">
                <a:latin typeface="Courier"/>
                <a:ea typeface="Courier"/>
                <a:cs typeface="Courier"/>
                <a:sym typeface="Courier"/>
              </a:rPr>
              <a:t>GeographicRegion</a:t>
            </a:r>
            <a:r>
              <a:t>). All data related to a specific key resides on a single shard.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rding Strateg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Sharding Strategies</a:t>
            </a:r>
          </a:p>
        </p:txBody>
      </p:sp>
      <p:sp>
        <p:nvSpPr>
          <p:cNvPr id="177" name="Range-based Sharding: Divides data based on a range of values (e.g., customers with IDs 1-100 on shard 1, 101-200 on shard 2). Simple but can lead to uneven data distribu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Range-based Sharding</a:t>
            </a:r>
            <a:r>
              <a:t>: Divides data based on a range of values (e.g., customers with IDs 1-100 on shard 1, 101-200 on shard 2). Simple but can lead to uneven data distribution.</a:t>
            </a:r>
          </a:p>
          <a:p>
            <a:pPr/>
            <a:r>
              <a:rPr b="1"/>
              <a:t>List-based Sharding</a:t>
            </a:r>
            <a:r>
              <a:t>: Partitions data based on a discrete list of values (e.g.,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Country</a:t>
            </a:r>
            <a:r>
              <a:t>='USA' on shard 1, </a:t>
            </a:r>
            <a:r>
              <a:rPr>
                <a:latin typeface="Courier"/>
                <a:ea typeface="Courier"/>
                <a:cs typeface="Courier"/>
                <a:sym typeface="Courier"/>
              </a:rPr>
              <a:t>Country</a:t>
            </a:r>
            <a:r>
              <a:t>='UK' on shard 2).</a:t>
            </a:r>
          </a:p>
          <a:p>
            <a:pPr/>
            <a:r>
              <a:rPr b="1"/>
              <a:t>Hash-based Sharding</a:t>
            </a:r>
            <a:r>
              <a:t>: Uses a hash function to distribute data evenly, preventing hot spots but making it harder to query data across ranges.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High Availability &amp; Read Scalabilit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1828754">
              <a:defRPr spc="-174" sz="8700"/>
            </a:lvl1pPr>
          </a:lstStyle>
          <a:p>
            <a:pPr/>
            <a:r>
              <a:t>High Availability &amp; Read Scalability</a:t>
            </a:r>
          </a:p>
        </p:txBody>
      </p:sp>
      <p:sp>
        <p:nvSpPr>
          <p:cNvPr id="180" name="What is Replication?: The process of creating and maintaining multiple identical copies of a databas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rPr b="1"/>
              <a:t>What is Replication?</a:t>
            </a:r>
            <a:r>
              <a:t>: The process of creating and maintaining multiple identical copies of a database.</a:t>
            </a:r>
          </a:p>
          <a:p>
            <a:pPr/>
            <a:r>
              <a:rPr b="1"/>
              <a:t>Problem it Solves</a:t>
            </a:r>
            <a:r>
              <a:t>: It ensures </a:t>
            </a:r>
            <a:r>
              <a:rPr b="1"/>
              <a:t>high availability</a:t>
            </a:r>
            <a:r>
              <a:t> (if one server fails, a replica can take over) and </a:t>
            </a:r>
            <a:r>
              <a:rPr b="1"/>
              <a:t>read scalability</a:t>
            </a:r>
            <a:r>
              <a:t> (multiple replicas can handle read-heavy traffic).</a:t>
            </a:r>
          </a:p>
          <a:p>
            <a:pPr/>
            <a:r>
              <a:rPr b="1"/>
              <a:t>Primary-Replica Architecture</a:t>
            </a:r>
            <a:r>
              <a:t>: One database instance (the primary) handles all write operations, and all other instances (the replicas) are read-only copies. The primary's data is asynchronously or synchronously copied to the replicas.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