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458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852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B08500F-3E51-421C-8089-E71D9D9D337E}" type="datetimeFigureOut">
              <a:rPr lang="ko-KR" altLang="en-US" smtClean="0"/>
              <a:pPr/>
              <a:t>2023-12-29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9E60825-E938-4A1F-B57B-5B7DD0932E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43F4818-9D0D-403B-A85E-F290119A5057}" type="datetimeFigureOut">
              <a:rPr lang="ko-KR" altLang="en-US" smtClean="0"/>
              <a:pPr/>
              <a:t>2023-12-29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B126E27-F75B-429E-A286-E9EB99749B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26E27-F75B-429E-A286-E9EB99749B7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Freeform 38"/>
          <p:cNvSpPr>
            <a:spLocks/>
          </p:cNvSpPr>
          <p:nvPr/>
        </p:nvSpPr>
        <p:spPr bwMode="gray">
          <a:xfrm>
            <a:off x="0" y="3429000"/>
            <a:ext cx="1911350" cy="287338"/>
          </a:xfrm>
          <a:custGeom>
            <a:avLst/>
            <a:gdLst>
              <a:gd name="T0" fmla="*/ 0 w 1204"/>
              <a:gd name="T1" fmla="*/ 0 h 291"/>
              <a:gd name="T2" fmla="*/ 1204 w 1204"/>
              <a:gd name="T3" fmla="*/ 0 h 291"/>
              <a:gd name="T4" fmla="*/ 1041 w 1204"/>
              <a:gd name="T5" fmla="*/ 291 h 291"/>
              <a:gd name="T6" fmla="*/ 0 w 1204"/>
              <a:gd name="T7" fmla="*/ 286 h 291"/>
              <a:gd name="T8" fmla="*/ 0 w 1204"/>
              <a:gd name="T9" fmla="*/ 0 h 2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851 w 10000"/>
              <a:gd name="connsiteY2" fmla="*/ 10000 h 10000"/>
              <a:gd name="connsiteX3" fmla="*/ 0 w 10000"/>
              <a:gd name="connsiteY3" fmla="*/ 9828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8851" y="10000"/>
                </a:lnTo>
                <a:lnTo>
                  <a:pt x="0" y="9828"/>
                </a:lnTo>
                <a:lnTo>
                  <a:pt x="0" y="0"/>
                </a:lnTo>
                <a:close/>
              </a:path>
            </a:pathLst>
          </a:custGeom>
          <a:solidFill>
            <a:srgbClr val="C7B154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Freeform 44"/>
          <p:cNvSpPr>
            <a:spLocks/>
          </p:cNvSpPr>
          <p:nvPr/>
        </p:nvSpPr>
        <p:spPr bwMode="gray">
          <a:xfrm>
            <a:off x="1907451" y="2179035"/>
            <a:ext cx="7241312" cy="1249964"/>
          </a:xfrm>
          <a:custGeom>
            <a:avLst/>
            <a:gdLst>
              <a:gd name="connsiteX0" fmla="*/ 0 w 10000"/>
              <a:gd name="connsiteY0" fmla="*/ 10000 h 10000"/>
              <a:gd name="connsiteX1" fmla="*/ 10000 w 10000"/>
              <a:gd name="connsiteY1" fmla="*/ 10000 h 10000"/>
              <a:gd name="connsiteX2" fmla="*/ 10000 w 10000"/>
              <a:gd name="connsiteY2" fmla="*/ 17 h 10000"/>
              <a:gd name="connsiteX3" fmla="*/ 1093 w 10000"/>
              <a:gd name="connsiteY3" fmla="*/ 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0000 w 10000"/>
              <a:gd name="connsiteY1" fmla="*/ 10000 h 10000"/>
              <a:gd name="connsiteX2" fmla="*/ 10000 w 10000"/>
              <a:gd name="connsiteY2" fmla="*/ 17 h 10000"/>
              <a:gd name="connsiteX3" fmla="*/ 1093 w 10000"/>
              <a:gd name="connsiteY3" fmla="*/ 0 h 10000"/>
              <a:gd name="connsiteX4" fmla="*/ 0 w 10000"/>
              <a:gd name="connsiteY4" fmla="*/ 10000 h 10000"/>
              <a:gd name="connsiteX0" fmla="*/ 0 w 10001"/>
              <a:gd name="connsiteY0" fmla="*/ 10000 h 10000"/>
              <a:gd name="connsiteX1" fmla="*/ 10001 w 10001"/>
              <a:gd name="connsiteY1" fmla="*/ 10000 h 10000"/>
              <a:gd name="connsiteX2" fmla="*/ 10001 w 10001"/>
              <a:gd name="connsiteY2" fmla="*/ 17 h 10000"/>
              <a:gd name="connsiteX3" fmla="*/ 1094 w 10001"/>
              <a:gd name="connsiteY3" fmla="*/ 0 h 10000"/>
              <a:gd name="connsiteX4" fmla="*/ 0 w 10001"/>
              <a:gd name="connsiteY4" fmla="*/ 10000 h 10000"/>
              <a:gd name="connsiteX0" fmla="*/ 0 w 10001"/>
              <a:gd name="connsiteY0" fmla="*/ 10000 h 10000"/>
              <a:gd name="connsiteX1" fmla="*/ 10001 w 10001"/>
              <a:gd name="connsiteY1" fmla="*/ 10000 h 10000"/>
              <a:gd name="connsiteX2" fmla="*/ 10001 w 10001"/>
              <a:gd name="connsiteY2" fmla="*/ 17 h 10000"/>
              <a:gd name="connsiteX3" fmla="*/ 1094 w 10001"/>
              <a:gd name="connsiteY3" fmla="*/ 0 h 10000"/>
              <a:gd name="connsiteX4" fmla="*/ 0 w 10001"/>
              <a:gd name="connsiteY4" fmla="*/ 10000 h 10000"/>
              <a:gd name="connsiteX0" fmla="*/ 0 w 10001"/>
              <a:gd name="connsiteY0" fmla="*/ 10000 h 10000"/>
              <a:gd name="connsiteX1" fmla="*/ 10001 w 10001"/>
              <a:gd name="connsiteY1" fmla="*/ 10000 h 10000"/>
              <a:gd name="connsiteX2" fmla="*/ 10001 w 10001"/>
              <a:gd name="connsiteY2" fmla="*/ 17 h 10000"/>
              <a:gd name="connsiteX3" fmla="*/ 1194 w 10001"/>
              <a:gd name="connsiteY3" fmla="*/ 0 h 10000"/>
              <a:gd name="connsiteX4" fmla="*/ 0 w 10001"/>
              <a:gd name="connsiteY4" fmla="*/ 10000 h 10000"/>
              <a:gd name="connsiteX0" fmla="*/ 0 w 10001"/>
              <a:gd name="connsiteY0" fmla="*/ 10000 h 10000"/>
              <a:gd name="connsiteX1" fmla="*/ 10001 w 10001"/>
              <a:gd name="connsiteY1" fmla="*/ 10000 h 10000"/>
              <a:gd name="connsiteX2" fmla="*/ 10001 w 10001"/>
              <a:gd name="connsiteY2" fmla="*/ 17 h 10000"/>
              <a:gd name="connsiteX3" fmla="*/ 1194 w 10001"/>
              <a:gd name="connsiteY3" fmla="*/ 0 h 10000"/>
              <a:gd name="connsiteX4" fmla="*/ 0 w 10001"/>
              <a:gd name="connsiteY4" fmla="*/ 10000 h 10000"/>
              <a:gd name="connsiteX0" fmla="*/ 0 w 10001"/>
              <a:gd name="connsiteY0" fmla="*/ 10211 h 10211"/>
              <a:gd name="connsiteX1" fmla="*/ 10001 w 10001"/>
              <a:gd name="connsiteY1" fmla="*/ 10211 h 10211"/>
              <a:gd name="connsiteX2" fmla="*/ 10001 w 10001"/>
              <a:gd name="connsiteY2" fmla="*/ 228 h 10211"/>
              <a:gd name="connsiteX3" fmla="*/ 1194 w 10001"/>
              <a:gd name="connsiteY3" fmla="*/ 211 h 10211"/>
              <a:gd name="connsiteX4" fmla="*/ 0 w 10001"/>
              <a:gd name="connsiteY4" fmla="*/ 10211 h 1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" h="10211">
                <a:moveTo>
                  <a:pt x="0" y="10211"/>
                </a:moveTo>
                <a:lnTo>
                  <a:pt x="10001" y="10211"/>
                </a:lnTo>
                <a:lnTo>
                  <a:pt x="10001" y="228"/>
                </a:lnTo>
                <a:lnTo>
                  <a:pt x="1194" y="211"/>
                </a:lnTo>
                <a:cubicBezTo>
                  <a:pt x="13" y="9919"/>
                  <a:pt x="1209" y="0"/>
                  <a:pt x="0" y="10211"/>
                </a:cubicBezTo>
                <a:close/>
              </a:path>
            </a:pathLst>
          </a:custGeom>
          <a:gradFill flip="none" rotWithShape="1">
            <a:gsLst>
              <a:gs pos="0">
                <a:srgbClr val="868687">
                  <a:shade val="30000"/>
                  <a:satMod val="115000"/>
                </a:srgbClr>
              </a:gs>
              <a:gs pos="50000">
                <a:srgbClr val="868687">
                  <a:shade val="67500"/>
                  <a:satMod val="115000"/>
                </a:srgbClr>
              </a:gs>
              <a:gs pos="100000">
                <a:srgbClr val="868687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10"/>
          <p:cNvSpPr txBox="1">
            <a:spLocks/>
          </p:cNvSpPr>
          <p:nvPr/>
        </p:nvSpPr>
        <p:spPr>
          <a:xfrm>
            <a:off x="2927442" y="6093296"/>
            <a:ext cx="3312368" cy="432048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휴먼옛체" pitchFamily="18" charset="-127"/>
                <a:ea typeface="휴먼옛체" pitchFamily="18" charset="-127"/>
              </a:defRPr>
            </a:lvl1pPr>
          </a:lstStyle>
          <a:p>
            <a:pPr algn="ctr" eaLnBrk="0" latinLnBrk="0" hangingPunct="0">
              <a:defRPr/>
            </a:pPr>
            <a:r>
              <a:rPr kumimoji="0" lang="ko-KR" altLang="en-US" sz="2200" b="1" kern="0" dirty="0">
                <a:latin typeface="맑은 고딕" pitchFamily="50" charset="-127"/>
                <a:ea typeface="맑은 고딕" pitchFamily="50" charset="-127"/>
                <a:cs typeface="+mj-cs"/>
              </a:rPr>
              <a:t>우리산업㈜ 기술연구소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487613"/>
            <a:ext cx="1908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6"/>
          <p:cNvSpPr>
            <a:spLocks noChangeArrowheads="1"/>
          </p:cNvSpPr>
          <p:nvPr/>
        </p:nvSpPr>
        <p:spPr bwMode="white">
          <a:xfrm>
            <a:off x="0" y="0"/>
            <a:ext cx="9144000" cy="2211388"/>
          </a:xfrm>
          <a:prstGeom prst="rect">
            <a:avLst/>
          </a:prstGeom>
          <a:solidFill>
            <a:srgbClr val="C426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9963" y="2852738"/>
            <a:ext cx="108234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solidFill>
                  <a:srgbClr val="868687"/>
                </a:solidFill>
                <a:latin typeface="맑은 고딕" pitchFamily="50" charset="-127"/>
                <a:ea typeface="맑은 고딕" pitchFamily="50" charset="-127"/>
                <a:cs typeface="Utsaah" pitchFamily="34" charset="0"/>
              </a:rPr>
              <a:t>우리산업㈜</a:t>
            </a: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771800" y="2404704"/>
            <a:ext cx="6196316" cy="864096"/>
          </a:xfrm>
          <a:prstGeom prst="rect">
            <a:avLst/>
          </a:prstGeom>
        </p:spPr>
        <p:txBody>
          <a:bodyPr vert="horz" anchor="ctr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>
              <a:defRPr sz="2800" b="1">
                <a:solidFill>
                  <a:schemeClr val="bg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defRPr>
            </a:lvl1pPr>
            <a:extLst/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5399584" y="116632"/>
            <a:ext cx="3708920" cy="619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CONFIDENTIAL</a:t>
            </a: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본 자료는 우리산업주식회사의 소유 자산으로 사용 용도 외 불법유출 시 </a:t>
            </a:r>
            <a:endParaRPr lang="en-US" altLang="ko-KR" sz="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관계법령 및 회사 규정에 의해 처벌받게 됩니다</a:t>
            </a:r>
            <a:r>
              <a:rPr lang="en-US" altLang="ko-KR" sz="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476672"/>
            <a:ext cx="8784976" cy="5976664"/>
          </a:xfrm>
        </p:spPr>
        <p:txBody>
          <a:bodyPr/>
          <a:lstStyle>
            <a:lvl1pPr marL="566928" indent="-457200">
              <a:buFont typeface="+mj-lt"/>
              <a:buAutoNum type="arabicPeriod"/>
              <a:defRPr sz="2000">
                <a:latin typeface="맑은 고딕" pitchFamily="50" charset="-127"/>
                <a:ea typeface="맑은 고딕" pitchFamily="50" charset="-127"/>
              </a:defRPr>
            </a:lvl1pPr>
            <a:lvl2pPr marL="736092" indent="-342900">
              <a:buFont typeface="+mj-lt"/>
              <a:buAutoNum type="arabicParenR"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1088136" indent="-457200">
              <a:buFont typeface="+mj-lt"/>
              <a:buAutoNum type="alphaUcPeriod"/>
              <a:defRPr sz="1400">
                <a:latin typeface="맑은 고딕" pitchFamily="50" charset="-127"/>
                <a:ea typeface="맑은 고딕" pitchFamily="50" charset="-127"/>
              </a:defRPr>
            </a:lvl3pPr>
            <a:lvl4pPr marL="1428750" indent="-514350">
              <a:buFont typeface="+mj-lt"/>
              <a:buAutoNum type="romanUcPeriod"/>
              <a:defRPr sz="1400">
                <a:latin typeface="맑은 고딕" pitchFamily="50" charset="-127"/>
                <a:ea typeface="맑은 고딕" pitchFamily="50" charset="-127"/>
              </a:defRPr>
            </a:lvl4pPr>
            <a:lvl5pPr marL="1485900" indent="-342900">
              <a:buFont typeface="+mj-ea"/>
              <a:buAutoNum type="circleNumDbPlain"/>
              <a:defRPr sz="1400">
                <a:latin typeface="맑은 고딕" pitchFamily="50" charset="-127"/>
                <a:ea typeface="맑은 고딕" pitchFamily="50" charset="-127"/>
              </a:defRPr>
            </a:lvl5pPr>
            <a:extLst/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403648" y="0"/>
            <a:ext cx="7632848" cy="40466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defRPr>
            </a:lvl1pPr>
            <a:extLst/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 rot="19769790">
            <a:off x="2517754" y="3118397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>
                    <a:lumMod val="50000"/>
                    <a:alpha val="20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CONFIDENTIAL</a:t>
            </a:r>
            <a:endParaRPr lang="en-US" altLang="ko-KR" sz="1800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bg1">
                  <a:lumMod val="50000"/>
                  <a:alpha val="2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900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>
                    <a:lumMod val="50000"/>
                    <a:alpha val="2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 자료는 우리산업주식회사의 소유 자산으로 사용 용도 외 불법유출 시 </a:t>
            </a:r>
            <a:endParaRPr lang="en-US" altLang="ko-KR" sz="900" b="1" dirty="0">
              <a:ln>
                <a:solidFill>
                  <a:schemeClr val="tx1">
                    <a:alpha val="20000"/>
                  </a:schemeClr>
                </a:solidFill>
              </a:ln>
              <a:solidFill>
                <a:schemeClr val="bg1">
                  <a:lumMod val="50000"/>
                  <a:alpha val="2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900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>
                    <a:lumMod val="50000"/>
                    <a:alpha val="2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관계법령 및 회사 규정에 의해 처벌받게 됩니다</a:t>
            </a:r>
            <a:r>
              <a:rPr lang="en-US" altLang="ko-KR" sz="900" b="1" dirty="0">
                <a:ln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bg1">
                    <a:lumMod val="50000"/>
                    <a:alpha val="2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79512" y="6525344"/>
            <a:ext cx="7560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본 자료는 우리산업주식회사의 소유 자산으로 사용 용도 외 불법유출 시 관계법령 및 회사 규정에 의해 처벌받게 됩니다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453336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텍스트 개체 틀 29"/>
          <p:cNvSpPr>
            <a:spLocks noGrp="1"/>
          </p:cNvSpPr>
          <p:nvPr>
            <p:ph type="body" idx="1"/>
          </p:nvPr>
        </p:nvSpPr>
        <p:spPr bwMode="auto">
          <a:xfrm>
            <a:off x="250825" y="549275"/>
            <a:ext cx="8651875" cy="583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1" name="Freeform 16"/>
          <p:cNvSpPr>
            <a:spLocks/>
          </p:cNvSpPr>
          <p:nvPr/>
        </p:nvSpPr>
        <p:spPr bwMode="gray">
          <a:xfrm>
            <a:off x="0" y="0"/>
            <a:ext cx="9153525" cy="398463"/>
          </a:xfrm>
          <a:custGeom>
            <a:avLst/>
            <a:gdLst/>
            <a:ahLst/>
            <a:cxnLst>
              <a:cxn ang="0">
                <a:pos x="0" y="376"/>
              </a:cxn>
              <a:cxn ang="0">
                <a:pos x="5289" y="376"/>
              </a:cxn>
              <a:cxn ang="0">
                <a:pos x="5290" y="6"/>
              </a:cxn>
              <a:cxn ang="0">
                <a:pos x="232" y="0"/>
              </a:cxn>
              <a:cxn ang="0">
                <a:pos x="0" y="376"/>
              </a:cxn>
            </a:cxnLst>
            <a:rect l="0" t="0" r="r" b="b"/>
            <a:pathLst>
              <a:path w="5290" h="376">
                <a:moveTo>
                  <a:pt x="0" y="376"/>
                </a:moveTo>
                <a:lnTo>
                  <a:pt x="5289" y="376"/>
                </a:lnTo>
                <a:lnTo>
                  <a:pt x="5290" y="6"/>
                </a:lnTo>
                <a:lnTo>
                  <a:pt x="232" y="0"/>
                </a:lnTo>
                <a:lnTo>
                  <a:pt x="0" y="376"/>
                </a:lnTo>
                <a:close/>
              </a:path>
            </a:pathLst>
          </a:custGeom>
          <a:solidFill>
            <a:srgbClr val="868687"/>
          </a:solidFill>
          <a:ln w="9525">
            <a:solidFill>
              <a:srgbClr val="868687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+mn-lt"/>
              <a:ea typeface="+mn-ea"/>
            </a:endParaRPr>
          </a:p>
        </p:txBody>
      </p:sp>
      <p:pic>
        <p:nvPicPr>
          <p:cNvPr id="1028" name="Picture 2"/>
          <p:cNvPicPr>
            <a:picLocks noChangeAspect="1" noChangeArrowheads="1"/>
          </p:cNvPicPr>
          <p:nvPr/>
        </p:nvPicPr>
        <p:blipFill>
          <a:blip r:embed="rId4" cstate="print"/>
          <a:srcRect t="23589" b="18159"/>
          <a:stretch>
            <a:fillRect/>
          </a:stretch>
        </p:blipFill>
        <p:spPr bwMode="auto">
          <a:xfrm>
            <a:off x="0" y="0"/>
            <a:ext cx="136525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8459788" y="44450"/>
            <a:ext cx="6477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+mn-lt"/>
                <a:ea typeface="+mn-ea"/>
              </a:rPr>
              <a:t>P.</a:t>
            </a:r>
            <a:fld id="{7943DE78-6F44-4888-BDD0-6CC55B0F5FB4}" type="slidenum">
              <a:rPr kumimoji="0" lang="en-US" altLang="ko-KR" sz="1000" b="1">
                <a:solidFill>
                  <a:schemeClr val="bg1"/>
                </a:solidFill>
                <a:latin typeface="+mn-lt"/>
                <a:ea typeface="+mn-ea"/>
              </a:rPr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en-US" altLang="ko-KR" sz="10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8" name="그림 7" descr="3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84368" y="6525344"/>
            <a:ext cx="1152128" cy="2094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000" b="1" kern="1200">
          <a:solidFill>
            <a:schemeClr val="bg1"/>
          </a:solidFill>
          <a:latin typeface="휴먼옛체" pitchFamily="18" charset="-127"/>
          <a:ea typeface="휴먼옛체" pitchFamily="18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휴먼옛체" pitchFamily="18" charset="-127"/>
          <a:ea typeface="휴먼옛체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휴먼옛체" pitchFamily="18" charset="-127"/>
          <a:ea typeface="휴먼옛체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휴먼옛체" pitchFamily="18" charset="-127"/>
          <a:ea typeface="휴먼옛체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휴먼옛체" pitchFamily="18" charset="-127"/>
          <a:ea typeface="휴먼옛체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휴먼옛체" pitchFamily="18" charset="-127"/>
          <a:ea typeface="휴먼옛체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휴먼옛체" pitchFamily="18" charset="-127"/>
          <a:ea typeface="휴먼옛체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휴먼옛체" pitchFamily="18" charset="-127"/>
          <a:ea typeface="휴먼옛체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휴먼옛체" pitchFamily="18" charset="-127"/>
          <a:ea typeface="휴먼옛체" pitchFamily="18" charset="-127"/>
        </a:defRPr>
      </a:lvl9pPr>
      <a:extLst/>
    </p:titleStyle>
    <p:bodyStyle>
      <a:lvl1pPr marL="566738" indent="-457200" algn="l" rtl="0" eaLnBrk="1" fontAlgn="base" latinLnBrk="1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Lucida Sans Unicode" pitchFamily="34" charset="0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35013" indent="-342900" algn="l" rtl="0" eaLnBrk="1" fontAlgn="base" latinLnBrk="1" hangingPunct="1">
        <a:spcBef>
          <a:spcPts val="325"/>
        </a:spcBef>
        <a:spcAft>
          <a:spcPct val="0"/>
        </a:spcAft>
        <a:buClr>
          <a:schemeClr val="accent1"/>
        </a:buClr>
        <a:buFont typeface="Lucida Sans Unicode" pitchFamily="34" charset="0"/>
        <a:buAutoNum type="arabicParenR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73138" indent="-342900" algn="l" rtl="0" eaLnBrk="1" fontAlgn="base" latinLnBrk="1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Lucida Sans Unicode" pitchFamily="34" charset="0"/>
        <a:buAutoNum type="alphaU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14450" indent="-400050" algn="l" rtl="0" eaLnBrk="1" fontAlgn="base" latinLnBrk="1" hangingPunct="1">
        <a:spcBef>
          <a:spcPts val="350"/>
        </a:spcBef>
        <a:spcAft>
          <a:spcPct val="0"/>
        </a:spcAft>
        <a:buClr>
          <a:schemeClr val="accent2"/>
        </a:buClr>
        <a:buFont typeface="Lucida Sans Unicode" pitchFamily="34" charset="0"/>
        <a:buAutoNum type="romanU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indent="-342900" algn="l" rtl="0" eaLnBrk="1" fontAlgn="base" latinLnBrk="1" hangingPunct="1">
        <a:spcBef>
          <a:spcPts val="350"/>
        </a:spcBef>
        <a:spcAft>
          <a:spcPct val="0"/>
        </a:spcAft>
        <a:buClr>
          <a:schemeClr val="accent2"/>
        </a:buClr>
        <a:buAutoNum type="circleNumDbPlai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CVa</a:t>
            </a:r>
            <a:r>
              <a:rPr lang="en-US" altLang="ko-KR" dirty="0" smtClean="0"/>
              <a:t> PE </a:t>
            </a:r>
            <a:r>
              <a:rPr lang="ko-KR" altLang="en-US" dirty="0" smtClean="0"/>
              <a:t>고전압 </a:t>
            </a:r>
            <a:r>
              <a:rPr lang="en-US" altLang="ko-KR" dirty="0" smtClean="0"/>
              <a:t>PTC </a:t>
            </a:r>
            <a:r>
              <a:rPr lang="ko-KR" altLang="en-US" dirty="0" smtClean="0"/>
              <a:t>과열 </a:t>
            </a:r>
            <a:r>
              <a:rPr lang="ko-KR" altLang="en-US" dirty="0" err="1" smtClean="0"/>
              <a:t>방지로직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572769"/>
            <a:ext cx="7420597" cy="47015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9511" y="487988"/>
            <a:ext cx="64421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ko-KR" altLang="en-US" sz="1200" dirty="0" smtClean="0">
                <a:latin typeface="현대하모니 M" pitchFamily="18" charset="-127"/>
                <a:ea typeface="현대하모니 M" pitchFamily="18" charset="-127"/>
              </a:rPr>
              <a:t>■ </a:t>
            </a:r>
            <a:r>
              <a:rPr kumimoji="1" lang="ko-KR" altLang="en-US" sz="1200" dirty="0" smtClean="0"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 과열 방지 </a:t>
            </a:r>
            <a:r>
              <a:rPr kumimoji="1" lang="ko-KR" altLang="en-US" sz="1200" dirty="0" err="1" smtClean="0">
                <a:latin typeface="HY헤드라인M" pitchFamily="18" charset="-127"/>
                <a:ea typeface="HY헤드라인M" pitchFamily="18" charset="-127"/>
                <a:sym typeface="Wingdings" pitchFamily="2" charset="2"/>
              </a:rPr>
              <a:t>로직</a:t>
            </a:r>
            <a:endParaRPr kumimoji="1" lang="en-US" altLang="ko-KR" sz="1200" dirty="0">
              <a:latin typeface="HY헤드라인M" pitchFamily="18" charset="-127"/>
              <a:ea typeface="현대하모니 M" pitchFamily="18" charset="-127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814935"/>
            <a:ext cx="5554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000" b="1" dirty="0" smtClean="0"/>
              <a:t>과열 진단 조건 </a:t>
            </a:r>
            <a:r>
              <a:rPr lang="en-US" altLang="ko-KR" sz="1000" b="1" dirty="0" smtClean="0"/>
              <a:t>: </a:t>
            </a:r>
            <a:r>
              <a:rPr lang="en-US" altLang="ko-KR" sz="1000" dirty="0" smtClean="0"/>
              <a:t>91</a:t>
            </a:r>
            <a:r>
              <a:rPr lang="ko-KR" altLang="en-US" sz="1000" dirty="0" smtClean="0"/>
              <a:t>℃ 이상부터 점차 동작 </a:t>
            </a:r>
            <a:r>
              <a:rPr lang="ko-KR" altLang="en-US" sz="1000" dirty="0" err="1" smtClean="0"/>
              <a:t>듀티</a:t>
            </a:r>
            <a:r>
              <a:rPr lang="ko-KR" altLang="en-US" sz="1000" dirty="0" smtClean="0"/>
              <a:t> 감소 되며</a:t>
            </a:r>
            <a:r>
              <a:rPr lang="en-US" altLang="ko-KR" sz="1000" dirty="0" smtClean="0"/>
              <a:t>, 100</a:t>
            </a:r>
            <a:r>
              <a:rPr lang="ko-KR" altLang="en-US" sz="1000" dirty="0" smtClean="0"/>
              <a:t>℃ 이상일 경우 </a:t>
            </a:r>
            <a:r>
              <a:rPr lang="en-US" altLang="ko-KR" sz="1000" dirty="0" smtClean="0"/>
              <a:t>Heater Cut Off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000" b="1" dirty="0" smtClean="0"/>
              <a:t>과열 복귀 조건 </a:t>
            </a:r>
            <a:r>
              <a:rPr lang="en-US" altLang="ko-KR" sz="1000" b="1" dirty="0" smtClean="0"/>
              <a:t>:</a:t>
            </a:r>
            <a:r>
              <a:rPr lang="en-US" altLang="ko-KR" sz="1000" dirty="0" smtClean="0"/>
              <a:t> 99</a:t>
            </a:r>
            <a:r>
              <a:rPr lang="ko-KR" altLang="en-US" sz="1000" dirty="0" smtClean="0"/>
              <a:t>℃ </a:t>
            </a:r>
            <a:r>
              <a:rPr lang="en-US" altLang="ko-KR" sz="1000" dirty="0" smtClean="0"/>
              <a:t>Heater </a:t>
            </a:r>
            <a:r>
              <a:rPr lang="ko-KR" altLang="en-US" sz="1000" dirty="0" smtClean="0"/>
              <a:t>정상 동작 </a:t>
            </a:r>
            <a:endParaRPr lang="ko-KR" altLang="en-US" sz="1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우리산업지정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2787</TotalTime>
  <Words>40</Words>
  <Application>Microsoft Office PowerPoint</Application>
  <PresentationFormat>화면 슬라이드 쇼(4:3)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HY헤드라인M</vt:lpstr>
      <vt:lpstr>Utsaah</vt:lpstr>
      <vt:lpstr>맑은 고딕</vt:lpstr>
      <vt:lpstr>현대하모니 M</vt:lpstr>
      <vt:lpstr>휴먼옛체</vt:lpstr>
      <vt:lpstr>Arial</vt:lpstr>
      <vt:lpstr>Lucida Sans Unicode</vt:lpstr>
      <vt:lpstr>Wingdings</vt:lpstr>
      <vt:lpstr>Wingdings 2</vt:lpstr>
      <vt:lpstr>테마1</vt:lpstr>
      <vt:lpstr>CVa PE 고전압 PTC 과열 방지로직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user</cp:lastModifiedBy>
  <cp:revision>287</cp:revision>
  <cp:lastPrinted>2023-11-14T05:28:50Z</cp:lastPrinted>
  <dcterms:created xsi:type="dcterms:W3CDTF">2006-10-05T04:04:58Z</dcterms:created>
  <dcterms:modified xsi:type="dcterms:W3CDTF">2023-12-29T05:47:21Z</dcterms:modified>
</cp:coreProperties>
</file>