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7"/>
  </p:notesMasterIdLst>
  <p:handoutMasterIdLst>
    <p:handoutMasterId r:id="rId8"/>
  </p:handoutMasterIdLst>
  <p:sldIdLst>
    <p:sldId id="589" r:id="rId2"/>
    <p:sldId id="590" r:id="rId3"/>
    <p:sldId id="586" r:id="rId4"/>
    <p:sldId id="587" r:id="rId5"/>
    <p:sldId id="588" r:id="rId6"/>
  </p:sldIdLst>
  <p:sldSz cx="9144000" cy="6858000" type="screen4x3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orient="horz" pos="2069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  <p15:guide id="4" pos="975" userDrawn="1">
          <p15:clr>
            <a:srgbClr val="A4A3A4"/>
          </p15:clr>
        </p15:guide>
        <p15:guide id="6" pos="4150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FF"/>
    <a:srgbClr val="FF0000"/>
    <a:srgbClr val="F2F2F2"/>
    <a:srgbClr val="99CCFF"/>
    <a:srgbClr val="FF3300"/>
    <a:srgbClr val="FF99FF"/>
    <a:srgbClr val="FFFFCC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2" autoAdjust="0"/>
    <p:restoredTop sz="94906" autoAdjust="0"/>
  </p:normalViewPr>
  <p:slideViewPr>
    <p:cSldViewPr snapToGrid="0" snapToObjects="1">
      <p:cViewPr varScale="1">
        <p:scale>
          <a:sx n="109" d="100"/>
          <a:sy n="109" d="100"/>
        </p:scale>
        <p:origin x="1536" y="108"/>
      </p:cViewPr>
      <p:guideLst>
        <p:guide orient="horz" pos="1071"/>
        <p:guide orient="horz" pos="2069"/>
        <p:guide orient="horz" pos="2976"/>
        <p:guide pos="975"/>
        <p:guide pos="415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5916"/>
    </p:cViewPr>
  </p:sorterViewPr>
  <p:notesViewPr>
    <p:cSldViewPr snapToGrid="0" snapToObject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7889-A84F-49D1-BD5A-0C9403740ED6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C8F6-5469-4F2F-A461-25A096C947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887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02FC6-FE94-47A7-84EE-A54FBD2777CB}" type="datetimeFigureOut">
              <a:rPr lang="ko-KR" altLang="en-US" smtClean="0"/>
              <a:pPr/>
              <a:t>2024-09-19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8812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94E65-097A-4CA0-B953-83BB7887CD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1410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94E65-097A-4CA0-B953-83BB7887CD7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051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94E65-097A-4CA0-B953-83BB7887CD7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05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94E65-097A-4CA0-B953-83BB7887CD7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051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71988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94E65-097A-4CA0-B953-83BB7887CD7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05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6"/>
          <p:cNvSpPr>
            <a:spLocks noChangeArrowheads="1"/>
          </p:cNvSpPr>
          <p:nvPr userDrawn="1"/>
        </p:nvSpPr>
        <p:spPr bwMode="white">
          <a:xfrm>
            <a:off x="0" y="-26988"/>
            <a:ext cx="9144000" cy="23034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100" dirty="0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7" name="Freeform 38"/>
          <p:cNvSpPr>
            <a:spLocks/>
          </p:cNvSpPr>
          <p:nvPr userDrawn="1"/>
        </p:nvSpPr>
        <p:spPr bwMode="gray">
          <a:xfrm>
            <a:off x="0" y="3284984"/>
            <a:ext cx="1911350" cy="461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4" y="0"/>
              </a:cxn>
              <a:cxn ang="0">
                <a:pos x="1041" y="291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204" h="291">
                <a:moveTo>
                  <a:pt x="0" y="0"/>
                </a:moveTo>
                <a:lnTo>
                  <a:pt x="1204" y="0"/>
                </a:lnTo>
                <a:lnTo>
                  <a:pt x="1041" y="291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100" dirty="0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8" name="Freeform 44"/>
          <p:cNvSpPr>
            <a:spLocks/>
          </p:cNvSpPr>
          <p:nvPr userDrawn="1"/>
        </p:nvSpPr>
        <p:spPr bwMode="gray">
          <a:xfrm>
            <a:off x="1908175" y="2276477"/>
            <a:ext cx="7240588" cy="1008509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solidFill>
            <a:srgbClr val="CC0000">
              <a:alpha val="74902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100" dirty="0">
              <a:solidFill>
                <a:srgbClr val="FFFFFF"/>
              </a:solidFill>
              <a:ea typeface="굴림" pitchFamily="50" charset="-127"/>
            </a:endParaRPr>
          </a:p>
        </p:txBody>
      </p:sp>
      <p:pic>
        <p:nvPicPr>
          <p:cNvPr id="19" name="Picture 46"/>
          <p:cNvPicPr>
            <a:picLocks noChangeAspect="1" noChangeArrowheads="1"/>
          </p:cNvPicPr>
          <p:nvPr userDrawn="1"/>
        </p:nvPicPr>
        <p:blipFill>
          <a:blip r:embed="rId2" cstate="print"/>
          <a:srcRect l="36575" b="-2045"/>
          <a:stretch>
            <a:fillRect/>
          </a:stretch>
        </p:blipFill>
        <p:spPr bwMode="auto">
          <a:xfrm>
            <a:off x="252413" y="2655217"/>
            <a:ext cx="1498600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348882"/>
            <a:ext cx="1728316" cy="297581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800"/>
            </a:lvl2pPr>
            <a:lvl3pPr marL="914394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6" indent="0">
              <a:buNone/>
              <a:defRPr sz="1400"/>
            </a:lvl6pPr>
            <a:lvl7pPr marL="2743183" indent="0">
              <a:buNone/>
              <a:defRPr sz="1400"/>
            </a:lvl7pPr>
            <a:lvl8pPr marL="3200381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6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23528" y="6604084"/>
            <a:ext cx="67687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9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information contained in this document may be privileged and confidential and thus protected from disclosure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1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6" indent="0">
              <a:buNone/>
              <a:defRPr sz="2000"/>
            </a:lvl6pPr>
            <a:lvl7pPr marL="2743183" indent="0">
              <a:buNone/>
              <a:defRPr sz="2000"/>
            </a:lvl7pPr>
            <a:lvl8pPr marL="3200381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6" indent="0">
              <a:buNone/>
              <a:defRPr sz="900"/>
            </a:lvl6pPr>
            <a:lvl7pPr marL="2743183" indent="0">
              <a:buNone/>
              <a:defRPr sz="900"/>
            </a:lvl7pPr>
            <a:lvl8pPr marL="3200381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13" cstate="print"/>
          <a:srcRect l="26775" t="20591" r="33426" b="72507"/>
          <a:stretch/>
        </p:blipFill>
        <p:spPr>
          <a:xfrm>
            <a:off x="7766135" y="6585168"/>
            <a:ext cx="1368152" cy="266957"/>
          </a:xfrm>
          <a:prstGeom prst="rect">
            <a:avLst/>
          </a:prstGeom>
        </p:spPr>
      </p:pic>
      <p:sp>
        <p:nvSpPr>
          <p:cNvPr id="7" name="Rectangle 36"/>
          <p:cNvSpPr>
            <a:spLocks noChangeArrowheads="1"/>
          </p:cNvSpPr>
          <p:nvPr userDrawn="1"/>
        </p:nvSpPr>
        <p:spPr bwMode="white">
          <a:xfrm>
            <a:off x="0" y="480312"/>
            <a:ext cx="543464" cy="60384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en-US" sz="1800" dirty="0">
              <a:solidFill>
                <a:prstClr val="black"/>
              </a:solidFill>
              <a:latin typeface="Lucida Sans Unicode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white">
          <a:xfrm>
            <a:off x="628651" y="480315"/>
            <a:ext cx="8515350" cy="603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kumimoji="0" lang="ko-KR" altLang="en-US" sz="11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9858" y="6516799"/>
            <a:ext cx="6768752" cy="374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1100"/>
              </a:lnSpc>
            </a:pP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본 문서는 우리산업㈜의 자산으로 회사의 승인없이 외부 유포 및 공개가 금지 됩니다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100"/>
              </a:lnSpc>
            </a:pPr>
            <a:r>
              <a:rPr lang="en-US" altLang="en-US" sz="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contained in this document may be privileged and confidential and thus protected from disclosure.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198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394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592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789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898" indent="-34289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46" indent="-28574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2993" indent="-22859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190" indent="-22859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388" indent="-22859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585" indent="-22859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782" indent="-22859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8979" indent="-22859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177" indent="-22859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6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91439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46090" y="2244700"/>
            <a:ext cx="5904656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balanced" dir="t"/>
          </a:scene3d>
          <a:sp3d prstMaterial="matte"/>
        </p:spPr>
        <p:txBody>
          <a:bodyPr wrap="square">
            <a:spAutoFit/>
            <a:flatTx/>
          </a:bodyPr>
          <a:lstStyle/>
          <a:p>
            <a:pPr algn="ctr" defTabSz="933444" fontAlgn="base">
              <a:spcBef>
                <a:spcPct val="20000"/>
              </a:spcBef>
              <a:spcAft>
                <a:spcPct val="0"/>
              </a:spcAft>
            </a:pPr>
            <a:r>
              <a:rPr lang="en-US" altLang="ko-KR" sz="28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MVa</a:t>
            </a:r>
            <a:r>
              <a:rPr lang="ko-KR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altLang="ko-KR" sz="2800" b="1" dirty="0" err="1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CVa</a:t>
            </a:r>
            <a:r>
              <a:rPr lang="ko-KR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소음 측정 결과</a:t>
            </a:r>
            <a:endParaRPr lang="en-US" altLang="ko-KR" sz="2800" b="1" dirty="0" smtClean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 defTabSz="933444" fontAlgn="base">
              <a:spcBef>
                <a:spcPct val="20000"/>
              </a:spcBef>
              <a:spcAft>
                <a:spcPct val="0"/>
              </a:spcAft>
            </a:pPr>
            <a:r>
              <a:rPr lang="ko-KR" altLang="en-US" sz="28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비교 자료</a:t>
            </a:r>
            <a:endParaRPr lang="en-US" altLang="ko-KR" sz="28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white">
          <a:xfrm>
            <a:off x="7524328" y="6525345"/>
            <a:ext cx="154766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 latinLnBrk="0">
              <a:spcBef>
                <a:spcPct val="5000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2024.09.19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white">
          <a:xfrm>
            <a:off x="2555776" y="4505055"/>
            <a:ext cx="460851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PTC HEATER</a:t>
            </a:r>
          </a:p>
        </p:txBody>
      </p:sp>
    </p:spTree>
    <p:extLst>
      <p:ext uri="{BB962C8B-B14F-4D97-AF65-F5344CB8AC3E}">
        <p14:creationId xmlns:p14="http://schemas.microsoft.com/office/powerpoint/2010/main" val="97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179512" y="607522"/>
            <a:ext cx="5816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■ </a:t>
            </a:r>
            <a:r>
              <a:rPr lang="en-US" altLang="ko-KR" sz="15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PTC</a:t>
            </a:r>
            <a:r>
              <a:rPr lang="en-US" altLang="ko-KR" sz="16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HTR </a:t>
            </a:r>
            <a:r>
              <a:rPr lang="ko-KR" altLang="en-US" sz="16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소음 측정 조건</a:t>
            </a:r>
            <a:endParaRPr lang="en-US" altLang="ko-KR" sz="1600" b="1" dirty="0" smtClean="0"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1. </a:t>
            </a:r>
            <a:r>
              <a:rPr lang="ko-KR" altLang="en-US" sz="1000" dirty="0" smtClean="0"/>
              <a:t>전압 </a:t>
            </a:r>
            <a:r>
              <a:rPr lang="en-US" altLang="ko-KR" sz="1000" dirty="0" smtClean="0"/>
              <a:t>: 600V, </a:t>
            </a:r>
            <a:r>
              <a:rPr lang="ko-KR" altLang="en-US" sz="1000" dirty="0" err="1" smtClean="0"/>
              <a:t>풍량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0kg/h, </a:t>
            </a:r>
            <a:r>
              <a:rPr lang="ko-KR" altLang="en-US" sz="1000" dirty="0" smtClean="0"/>
              <a:t>온도 </a:t>
            </a:r>
            <a:r>
              <a:rPr lang="en-US" altLang="ko-KR" sz="1000" dirty="0" smtClean="0"/>
              <a:t>23°C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2. </a:t>
            </a:r>
            <a:r>
              <a:rPr lang="ko-KR" altLang="en-US" sz="1000" dirty="0" smtClean="0"/>
              <a:t>온도 </a:t>
            </a:r>
            <a:r>
              <a:rPr lang="en-US" altLang="ko-KR" sz="1000" dirty="0" smtClean="0"/>
              <a:t>: 23</a:t>
            </a:r>
            <a:r>
              <a:rPr lang="ko-KR" altLang="en-US" sz="1000" dirty="0" smtClean="0"/>
              <a:t>℃ </a:t>
            </a:r>
            <a:r>
              <a:rPr lang="en-US" altLang="ko-KR" sz="1000" dirty="0" smtClean="0"/>
              <a:t>(Duty 40, 76%, 95%)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3. </a:t>
            </a:r>
            <a:r>
              <a:rPr lang="ko-KR" altLang="en-US" sz="1000" dirty="0" smtClean="0"/>
              <a:t>마이크 위치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       </a:t>
            </a:r>
            <a:r>
              <a:rPr lang="ko-KR" altLang="en-US" sz="1000" dirty="0" smtClean="0"/>
              <a:t>거리 </a:t>
            </a:r>
            <a:r>
              <a:rPr lang="en-US" altLang="ko-KR" sz="1000" dirty="0" smtClean="0"/>
              <a:t>: 100mm </a:t>
            </a:r>
            <a:r>
              <a:rPr lang="ko-KR" altLang="en-US" sz="1000" err="1" smtClean="0"/>
              <a:t>이격지점에서</a:t>
            </a:r>
            <a:r>
              <a:rPr lang="ko-KR" altLang="en-US" sz="1000" smtClean="0"/>
              <a:t> </a:t>
            </a:r>
            <a:r>
              <a:rPr lang="ko-KR" altLang="en-US" sz="1000" smtClean="0"/>
              <a:t>측정</a:t>
            </a:r>
            <a:endParaRPr lang="en-US" altLang="ko-KR" sz="1000" smtClean="0"/>
          </a:p>
          <a:p>
            <a:pPr>
              <a:lnSpc>
                <a:spcPct val="150000"/>
              </a:lnSpc>
            </a:pPr>
            <a:r>
              <a:rPr lang="en-US" altLang="ko-KR" sz="1000" smtClean="0"/>
              <a:t>  4. </a:t>
            </a:r>
            <a:r>
              <a:rPr lang="ko-KR" altLang="en-US" sz="1000" smtClean="0"/>
              <a:t>측정 기준</a:t>
            </a:r>
            <a:endParaRPr lang="en-US" altLang="ko-KR" sz="1000" smtClean="0"/>
          </a:p>
          <a:p>
            <a:pPr>
              <a:lnSpc>
                <a:spcPct val="150000"/>
              </a:lnSpc>
            </a:pPr>
            <a:r>
              <a:rPr lang="en-US" altLang="ko-KR" sz="1000"/>
              <a:t> </a:t>
            </a:r>
            <a:r>
              <a:rPr lang="en-US" altLang="ko-KR" sz="1000" smtClean="0"/>
              <a:t>      </a:t>
            </a:r>
            <a:r>
              <a:rPr lang="en-US" altLang="ko-KR" sz="1000" smtClean="0">
                <a:sym typeface="Wingdings" panose="05000000000000000000" pitchFamily="2" charset="2"/>
              </a:rPr>
              <a:t></a:t>
            </a:r>
            <a:r>
              <a:rPr lang="en-US" altLang="ko-KR" sz="1000" smtClean="0"/>
              <a:t> 76%, 90% : </a:t>
            </a:r>
            <a:r>
              <a:rPr lang="ko-KR" altLang="en-US" sz="1000" smtClean="0"/>
              <a:t>풍량 없는 단품 조건에서 </a:t>
            </a:r>
            <a:r>
              <a:rPr lang="en-US" altLang="ko-KR" sz="1000"/>
              <a:t>IGBT </a:t>
            </a:r>
            <a:r>
              <a:rPr lang="en-US" altLang="ko-KR" sz="1000" smtClean="0"/>
              <a:t>F/B Full Duty</a:t>
            </a:r>
            <a:r>
              <a:rPr lang="ko-KR" altLang="en-US" sz="1000" smtClean="0"/>
              <a:t>에 의한 정지 시 까지 측정</a:t>
            </a:r>
            <a:endParaRPr lang="en-US" altLang="ko-KR" sz="1000" smtClean="0"/>
          </a:p>
          <a:p>
            <a:pPr>
              <a:lnSpc>
                <a:spcPct val="150000"/>
              </a:lnSpc>
            </a:pPr>
            <a:r>
              <a:rPr lang="en-US" altLang="ko-KR" sz="1000"/>
              <a:t> </a:t>
            </a:r>
            <a:r>
              <a:rPr lang="en-US" altLang="ko-KR" sz="1000" smtClean="0"/>
              <a:t>      </a:t>
            </a:r>
            <a:r>
              <a:rPr lang="en-US" altLang="ko-KR" sz="1000" smtClean="0">
                <a:sym typeface="Wingdings" panose="05000000000000000000" pitchFamily="2" charset="2"/>
              </a:rPr>
              <a:t> 40% : </a:t>
            </a:r>
            <a:r>
              <a:rPr lang="ko-KR" altLang="en-US" sz="1000" smtClean="0">
                <a:sym typeface="Wingdings" panose="05000000000000000000" pitchFamily="2" charset="2"/>
              </a:rPr>
              <a:t>풍량 없는 단품 조건에서 과열에 의한 정지 시 까지 측정</a:t>
            </a:r>
            <a:endParaRPr lang="en-US" altLang="ko-KR" sz="1000" smtClean="0"/>
          </a:p>
          <a:p>
            <a:pPr>
              <a:lnSpc>
                <a:spcPct val="150000"/>
              </a:lnSpc>
            </a:pPr>
            <a:r>
              <a:rPr lang="en-US" altLang="ko-KR" sz="1000"/>
              <a:t> </a:t>
            </a:r>
            <a:r>
              <a:rPr lang="en-US" altLang="ko-KR" sz="1000" smtClean="0"/>
              <a:t>        </a:t>
            </a:r>
            <a:endParaRPr lang="en-US" altLang="ko-KR" sz="1000" dirty="0" smtClean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83458" y="44624"/>
            <a:ext cx="722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II.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PTC HTR </a:t>
            </a:r>
            <a:r>
              <a:rPr lang="ko-KR" altLang="en-US" sz="2000" b="1" dirty="0" err="1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소음개선</a:t>
            </a:r>
            <a:r>
              <a:rPr lang="ko-KR" altLang="en-US" sz="2000" b="1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2000" b="1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현황 </a:t>
            </a:r>
            <a:r>
              <a:rPr lang="en-US" altLang="ko-KR" sz="2000" b="1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(Mva &amp; CVa)</a:t>
            </a:r>
            <a:r>
              <a:rPr lang="ko-KR" altLang="en-US" sz="2000" b="1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en-US" altLang="ko-KR" sz="2000" b="1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56656"/>
              </p:ext>
            </p:extLst>
          </p:nvPr>
        </p:nvGraphicFramePr>
        <p:xfrm>
          <a:off x="553404" y="2818667"/>
          <a:ext cx="8195177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853">
                  <a:extLst>
                    <a:ext uri="{9D8B030D-6E8A-4147-A177-3AD203B41FA5}">
                      <a16:colId xmlns:a16="http://schemas.microsoft.com/office/drawing/2014/main" val="3310198464"/>
                    </a:ext>
                  </a:extLst>
                </a:gridCol>
                <a:gridCol w="761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854">
                  <a:extLst>
                    <a:ext uri="{9D8B030D-6E8A-4147-A177-3AD203B41FA5}">
                      <a16:colId xmlns:a16="http://schemas.microsoft.com/office/drawing/2014/main" val="2363108032"/>
                    </a:ext>
                  </a:extLst>
                </a:gridCol>
                <a:gridCol w="761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854">
                  <a:extLst>
                    <a:ext uri="{9D8B030D-6E8A-4147-A177-3AD203B41FA5}">
                      <a16:colId xmlns:a16="http://schemas.microsoft.com/office/drawing/2014/main" val="1422382901"/>
                    </a:ext>
                  </a:extLst>
                </a:gridCol>
                <a:gridCol w="2272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3501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항목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#</a:t>
                      </a:r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1 (Aeverage)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#</a:t>
                      </a:r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2 (Aeverage)</a:t>
                      </a:r>
                      <a:endParaRPr lang="ko-KR" altLang="en-US" sz="900" b="1" dirty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#</a:t>
                      </a:r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3 (Aeverage)</a:t>
                      </a:r>
                      <a:endParaRPr lang="ko-KR" altLang="en-US" sz="900" b="1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비고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501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MVa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CVa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MVa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CVa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MVa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CVa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1646"/>
                  </a:ext>
                </a:extLst>
              </a:tr>
              <a:tr h="19696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latin typeface="현대하모니 L" pitchFamily="18" charset="-127"/>
                          <a:ea typeface="현대하모니 L" pitchFamily="18" charset="-127"/>
                        </a:rPr>
                        <a:t>단품</a:t>
                      </a:r>
                      <a:r>
                        <a:rPr lang="ko-KR" altLang="en-US" sz="900" b="1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소음 평가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DUTY</a:t>
                      </a:r>
                      <a:r>
                        <a:rPr lang="en-US" altLang="ko-KR" sz="900" b="1" baseline="0" smtClean="0"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en-US" altLang="ko-KR" sz="900" b="1" baseline="0" smtClean="0">
                          <a:latin typeface="현대하모니 L" pitchFamily="18" charset="-127"/>
                          <a:ea typeface="현대하모니 L" pitchFamily="18" charset="-127"/>
                        </a:rPr>
                        <a:t>40%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24.65</a:t>
                      </a:r>
                      <a:endParaRPr lang="en-US" altLang="ko-KR" sz="900" b="1" baseline="0" dirty="0" smtClean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27.86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26.44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24.22</a:t>
                      </a:r>
                      <a:endParaRPr lang="en-US" altLang="ko-KR" sz="900" b="1" baseline="0" dirty="0" smtClean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28.3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26.98</a:t>
                      </a:r>
                      <a:endParaRPr lang="en-US" altLang="ko-KR" sz="900" b="1" baseline="0" dirty="0" smtClean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50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DUTY</a:t>
                      </a:r>
                      <a:r>
                        <a:rPr lang="en-US" altLang="ko-KR" sz="900" b="1" baseline="0" dirty="0" smtClean="0">
                          <a:latin typeface="현대하모니 L" pitchFamily="18" charset="-127"/>
                          <a:ea typeface="현대하모니 L" pitchFamily="18" charset="-127"/>
                        </a:rPr>
                        <a:t> 76%</a:t>
                      </a:r>
                      <a:endParaRPr lang="ko-KR" altLang="en-US" sz="900" b="1" dirty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26.27</a:t>
                      </a:r>
                      <a:endParaRPr lang="en-US" altLang="ko-KR" sz="900" b="1" baseline="0" dirty="0" smtClean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32.56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26.18</a:t>
                      </a:r>
                      <a:endParaRPr lang="en-US" altLang="ko-KR" sz="900" b="1" baseline="0" dirty="0" smtClean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31.53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29.34</a:t>
                      </a:r>
                      <a:endParaRPr lang="en-US" altLang="ko-KR" sz="900" b="1" baseline="0" dirty="0" smtClean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33.19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501">
                <a:tc vMerge="1">
                  <a:txBody>
                    <a:bodyPr/>
                    <a:lstStyle/>
                    <a:p>
                      <a:pPr marL="0" marR="0" indent="0" algn="l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smtClean="0">
                          <a:latin typeface="현대하모니 L" pitchFamily="18" charset="-127"/>
                          <a:ea typeface="현대하모니 L" pitchFamily="18" charset="-127"/>
                        </a:rPr>
                        <a:t>DUTY</a:t>
                      </a:r>
                      <a:r>
                        <a:rPr lang="en-US" altLang="ko-KR" sz="900" b="1" baseline="0" smtClean="0">
                          <a:latin typeface="현대하모니 L" pitchFamily="18" charset="-127"/>
                          <a:ea typeface="현대하모니 L" pitchFamily="18" charset="-127"/>
                        </a:rPr>
                        <a:t> </a:t>
                      </a:r>
                      <a:r>
                        <a:rPr lang="en-US" altLang="ko-KR" sz="900" b="1" baseline="0" smtClean="0">
                          <a:latin typeface="현대하모니 L" pitchFamily="18" charset="-127"/>
                          <a:ea typeface="현대하모니 L" pitchFamily="18" charset="-127"/>
                        </a:rPr>
                        <a:t>95%</a:t>
                      </a:r>
                      <a:endParaRPr lang="ko-KR" altLang="en-US" sz="900" b="1" dirty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28.61</a:t>
                      </a:r>
                      <a:endParaRPr lang="en-US" altLang="ko-KR" sz="900" b="1" baseline="0" dirty="0" smtClean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31.24</a:t>
                      </a:r>
                      <a:endParaRPr lang="en-US" altLang="ko-KR" sz="900" b="1" baseline="0" dirty="0" smtClean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28.93</a:t>
                      </a:r>
                      <a:endParaRPr lang="ko-KR" altLang="en-US" sz="900" b="1" dirty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30.67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smtClean="0">
                          <a:solidFill>
                            <a:srgbClr val="FF0000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30.61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baseline="0" smtClean="0">
                          <a:solidFill>
                            <a:srgbClr val="0000FF"/>
                          </a:solidFill>
                          <a:latin typeface="현대하모니 L" pitchFamily="18" charset="-127"/>
                          <a:ea typeface="현대하모니 L" pitchFamily="18" charset="-127"/>
                        </a:rPr>
                        <a:t>29.62</a:t>
                      </a:r>
                      <a:endParaRPr lang="ko-KR" altLang="en-US" sz="900" b="1" dirty="0">
                        <a:solidFill>
                          <a:srgbClr val="0000FF"/>
                        </a:solidFill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smtClean="0">
                        <a:latin typeface="현대하모니 L" pitchFamily="18" charset="-127"/>
                        <a:ea typeface="현대하모니 L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0040" y="4165228"/>
            <a:ext cx="83605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000" smtClean="0"/>
              <a:t> </a:t>
            </a:r>
            <a:r>
              <a:rPr lang="ko-KR" altLang="en-US" sz="1000" smtClean="0"/>
              <a:t>결론</a:t>
            </a:r>
            <a:endParaRPr lang="en-US" altLang="ko-KR" sz="1000" smtClean="0"/>
          </a:p>
          <a:p>
            <a:pPr>
              <a:lnSpc>
                <a:spcPct val="150000"/>
              </a:lnSpc>
            </a:pPr>
            <a:r>
              <a:rPr lang="en-US" altLang="ko-KR" sz="1000"/>
              <a:t> </a:t>
            </a:r>
            <a:r>
              <a:rPr lang="en-US" altLang="ko-KR" sz="1000" smtClean="0"/>
              <a:t>    </a:t>
            </a:r>
            <a:r>
              <a:rPr lang="en-US" altLang="ko-KR" sz="1000" smtClean="0">
                <a:sym typeface="Wingdings" panose="05000000000000000000" pitchFamily="2" charset="2"/>
              </a:rPr>
              <a:t> </a:t>
            </a:r>
            <a:r>
              <a:rPr lang="ko-KR" altLang="en-US" sz="1000" smtClean="0">
                <a:sym typeface="Wingdings" panose="05000000000000000000" pitchFamily="2" charset="2"/>
              </a:rPr>
              <a:t>풍량이 </a:t>
            </a:r>
            <a:r>
              <a:rPr lang="ko-KR" altLang="en-US" sz="1000">
                <a:sym typeface="Wingdings" panose="05000000000000000000" pitchFamily="2" charset="2"/>
              </a:rPr>
              <a:t>없는 상태에서 소음 측정되어</a:t>
            </a:r>
            <a:r>
              <a:rPr lang="en-US" altLang="ko-KR" sz="1000"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sym typeface="Wingdings" panose="05000000000000000000" pitchFamily="2" charset="2"/>
              </a:rPr>
              <a:t>스톤 및 히트로드의 과열 상태에 따라 소음 </a:t>
            </a:r>
            <a:r>
              <a:rPr lang="en-US" altLang="ko-KR" sz="1000" smtClean="0">
                <a:sym typeface="Wingdings" panose="05000000000000000000" pitchFamily="2" charset="2"/>
              </a:rPr>
              <a:t>dB</a:t>
            </a:r>
            <a:r>
              <a:rPr lang="ko-KR" altLang="en-US" sz="1000" smtClean="0">
                <a:sym typeface="Wingdings" panose="05000000000000000000" pitchFamily="2" charset="2"/>
              </a:rPr>
              <a:t>가 서로 상이 할 수 있음</a:t>
            </a:r>
            <a:r>
              <a:rPr lang="en-US" altLang="ko-KR" sz="100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smtClean="0">
                <a:sym typeface="Wingdings" panose="05000000000000000000" pitchFamily="2" charset="2"/>
              </a:rPr>
              <a:t>      </a:t>
            </a:r>
            <a:r>
              <a:rPr lang="ko-KR" altLang="en-US" sz="1000" smtClean="0">
                <a:sym typeface="Wingdings" panose="05000000000000000000" pitchFamily="2" charset="2"/>
              </a:rPr>
              <a:t>지령 듀티 </a:t>
            </a:r>
            <a:r>
              <a:rPr lang="en-US" altLang="ko-KR" sz="1000" smtClean="0">
                <a:sym typeface="Wingdings" panose="05000000000000000000" pitchFamily="2" charset="2"/>
              </a:rPr>
              <a:t>40</a:t>
            </a:r>
            <a:r>
              <a:rPr lang="en-US" altLang="ko-KR" sz="1000">
                <a:sym typeface="Wingdings" panose="05000000000000000000" pitchFamily="2" charset="2"/>
              </a:rPr>
              <a:t>% </a:t>
            </a:r>
            <a:r>
              <a:rPr lang="en-US" altLang="ko-KR" sz="1000" smtClean="0">
                <a:sym typeface="Wingdings" panose="05000000000000000000" pitchFamily="2" charset="2"/>
              </a:rPr>
              <a:t>/</a:t>
            </a:r>
            <a:r>
              <a:rPr lang="ko-KR" altLang="en-US" sz="1000" smtClean="0">
                <a:sym typeface="Wingdings" panose="05000000000000000000" pitchFamily="2" charset="2"/>
              </a:rPr>
              <a:t> </a:t>
            </a:r>
            <a:r>
              <a:rPr lang="en-US" altLang="ko-KR" sz="1000">
                <a:sym typeface="Wingdings" panose="05000000000000000000" pitchFamily="2" charset="2"/>
              </a:rPr>
              <a:t>90</a:t>
            </a:r>
            <a:r>
              <a:rPr lang="en-US" altLang="ko-KR" sz="1000" smtClean="0">
                <a:sym typeface="Wingdings" panose="05000000000000000000" pitchFamily="2" charset="2"/>
              </a:rPr>
              <a:t>% </a:t>
            </a:r>
            <a:r>
              <a:rPr lang="ko-KR" altLang="en-US" sz="1000" smtClean="0">
                <a:sym typeface="Wingdings" panose="05000000000000000000" pitchFamily="2" charset="2"/>
              </a:rPr>
              <a:t>소음이 약 </a:t>
            </a:r>
            <a:r>
              <a:rPr lang="en-US" altLang="ko-KR" sz="1000" smtClean="0">
                <a:sym typeface="Wingdings" panose="05000000000000000000" pitchFamily="2" charset="2"/>
              </a:rPr>
              <a:t>2~3dB </a:t>
            </a:r>
            <a:r>
              <a:rPr lang="ko-KR" altLang="en-US" sz="1000" smtClean="0">
                <a:sym typeface="Wingdings" panose="05000000000000000000" pitchFamily="2" charset="2"/>
              </a:rPr>
              <a:t>의 차이가 있으나</a:t>
            </a:r>
            <a:r>
              <a:rPr lang="en-US" altLang="ko-KR" sz="1000" smtClean="0"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sym typeface="Wingdings" panose="05000000000000000000" pitchFamily="2" charset="2"/>
              </a:rPr>
              <a:t>두 제품간 거의 비슷한 수준임</a:t>
            </a:r>
            <a:r>
              <a:rPr lang="en-US" altLang="ko-KR" sz="1000" smtClean="0"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smtClean="0"/>
              <a:t>     </a:t>
            </a:r>
            <a:r>
              <a:rPr lang="en-US" altLang="ko-KR" sz="1000" smtClean="0">
                <a:sym typeface="Wingdings" panose="05000000000000000000" pitchFamily="2" charset="2"/>
              </a:rPr>
              <a:t> 76%</a:t>
            </a:r>
            <a:r>
              <a:rPr lang="ko-KR" altLang="en-US" sz="1000" smtClean="0">
                <a:sym typeface="Wingdings" panose="05000000000000000000" pitchFamily="2" charset="2"/>
              </a:rPr>
              <a:t>에서 </a:t>
            </a:r>
            <a:r>
              <a:rPr lang="en-US" altLang="ko-KR" sz="1000" smtClean="0">
                <a:sym typeface="Wingdings" panose="05000000000000000000" pitchFamily="2" charset="2"/>
              </a:rPr>
              <a:t>MVa </a:t>
            </a:r>
            <a:r>
              <a:rPr lang="ko-KR" altLang="en-US" sz="1000" smtClean="0">
                <a:sym typeface="Wingdings" panose="05000000000000000000" pitchFamily="2" charset="2"/>
              </a:rPr>
              <a:t>대비 목표 전력 도달 시간이 약간 빠름에 따라</a:t>
            </a:r>
            <a:r>
              <a:rPr lang="en-US" altLang="ko-KR" sz="1000" smtClean="0">
                <a:sym typeface="Wingdings" panose="05000000000000000000" pitchFamily="2" charset="2"/>
              </a:rPr>
              <a:t>, CVa</a:t>
            </a:r>
            <a:r>
              <a:rPr lang="ko-KR" altLang="en-US" sz="1000" smtClean="0">
                <a:sym typeface="Wingdings" panose="05000000000000000000" pitchFamily="2" charset="2"/>
              </a:rPr>
              <a:t>의 소음이 약 </a:t>
            </a:r>
            <a:r>
              <a:rPr lang="en-US" altLang="ko-KR" sz="1000" smtClean="0">
                <a:sym typeface="Wingdings" panose="05000000000000000000" pitchFamily="2" charset="2"/>
              </a:rPr>
              <a:t>5dB </a:t>
            </a:r>
            <a:r>
              <a:rPr lang="ko-KR" altLang="en-US" sz="1000" smtClean="0">
                <a:sym typeface="Wingdings" panose="05000000000000000000" pitchFamily="2" charset="2"/>
              </a:rPr>
              <a:t>높게 측정되나</a:t>
            </a:r>
            <a:r>
              <a:rPr lang="en-US" altLang="ko-KR" sz="1000" smtClean="0">
                <a:sym typeface="Wingdings" panose="05000000000000000000" pitchFamily="2" charset="2"/>
              </a:rPr>
              <a:t>, HVAC 1</a:t>
            </a:r>
            <a:r>
              <a:rPr lang="ko-KR" altLang="en-US" sz="1000" smtClean="0">
                <a:sym typeface="Wingdings" panose="05000000000000000000" pitchFamily="2" charset="2"/>
              </a:rPr>
              <a:t>단 기준 </a:t>
            </a:r>
            <a:r>
              <a:rPr lang="en-US" altLang="ko-KR" sz="1000" smtClean="0">
                <a:sym typeface="Wingdings" panose="05000000000000000000" pitchFamily="2" charset="2"/>
              </a:rPr>
              <a:t>40dB</a:t>
            </a:r>
            <a:r>
              <a:rPr lang="ko-KR" altLang="en-US" sz="1000" smtClean="0">
                <a:sym typeface="Wingdings" panose="05000000000000000000" pitchFamily="2" charset="2"/>
              </a:rPr>
              <a:t>의 소음이 발생</a:t>
            </a:r>
            <a:endParaRPr lang="en-US" altLang="ko-KR" sz="1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000">
                <a:sym typeface="Wingdings" panose="05000000000000000000" pitchFamily="2" charset="2"/>
              </a:rPr>
              <a:t> </a:t>
            </a:r>
            <a:r>
              <a:rPr lang="en-US" altLang="ko-KR" sz="1000" smtClean="0">
                <a:sym typeface="Wingdings" panose="05000000000000000000" pitchFamily="2" charset="2"/>
              </a:rPr>
              <a:t>        </a:t>
            </a:r>
            <a:r>
              <a:rPr lang="ko-KR" altLang="en-US" sz="1000" smtClean="0">
                <a:sym typeface="Wingdings" panose="05000000000000000000" pitchFamily="2" charset="2"/>
              </a:rPr>
              <a:t>하는것을 고려하면</a:t>
            </a:r>
            <a:r>
              <a:rPr lang="en-US" altLang="ko-KR" sz="1000" smtClean="0">
                <a:sym typeface="Wingdings" panose="05000000000000000000" pitchFamily="2" charset="2"/>
              </a:rPr>
              <a:t>, </a:t>
            </a:r>
            <a:r>
              <a:rPr lang="ko-KR" altLang="en-US" sz="1000" smtClean="0">
                <a:sym typeface="Wingdings" panose="05000000000000000000" pitchFamily="2" charset="2"/>
              </a:rPr>
              <a:t>실차에서 들릴 만한 수준은 아닐것이라 판단됨</a:t>
            </a:r>
            <a:r>
              <a:rPr lang="en-US" altLang="ko-KR" sz="100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/>
          <a:srcRect l="7738" t="19558" r="-1" b="18411"/>
          <a:stretch/>
        </p:blipFill>
        <p:spPr>
          <a:xfrm>
            <a:off x="4429070" y="780444"/>
            <a:ext cx="1566736" cy="140483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 cstate="print"/>
          <a:srcRect l="16156" t="31612" r="25744" b="14308"/>
          <a:stretch/>
        </p:blipFill>
        <p:spPr>
          <a:xfrm>
            <a:off x="6373286" y="772222"/>
            <a:ext cx="1076666" cy="1413052"/>
          </a:xfrm>
          <a:prstGeom prst="rect">
            <a:avLst/>
          </a:prstGeom>
          <a:effectLst>
            <a:softEdge rad="31750"/>
          </a:effectLst>
        </p:spPr>
      </p:pic>
      <p:cxnSp>
        <p:nvCxnSpPr>
          <p:cNvPr id="18" name="직선 화살표 연결선 17"/>
          <p:cNvCxnSpPr/>
          <p:nvPr/>
        </p:nvCxnSpPr>
        <p:spPr bwMode="auto">
          <a:xfrm>
            <a:off x="4962395" y="1804177"/>
            <a:ext cx="5040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V="1">
            <a:off x="4975359" y="1446946"/>
            <a:ext cx="0" cy="43204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flipV="1">
            <a:off x="5466395" y="1446946"/>
            <a:ext cx="0" cy="43204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직사각형 21"/>
          <p:cNvSpPr/>
          <p:nvPr/>
        </p:nvSpPr>
        <p:spPr>
          <a:xfrm>
            <a:off x="4916772" y="1878994"/>
            <a:ext cx="645329" cy="198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0000FF"/>
                </a:solidFill>
              </a:rPr>
              <a:t>측정거리</a:t>
            </a:r>
            <a:endParaRPr lang="ko-KR" altLang="en-US" sz="7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49281" y="2603223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/>
              <a:t>(</a:t>
            </a:r>
            <a:r>
              <a:rPr lang="ko-KR" altLang="en-US" sz="800" smtClean="0"/>
              <a:t>단위 </a:t>
            </a:r>
            <a:r>
              <a:rPr lang="en-US" altLang="ko-KR" sz="800" smtClean="0"/>
              <a:t>: dB)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00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4741"/>
              </p:ext>
            </p:extLst>
          </p:nvPr>
        </p:nvGraphicFramePr>
        <p:xfrm>
          <a:off x="83461" y="902842"/>
          <a:ext cx="6767958" cy="265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12">
                  <a:extLst>
                    <a:ext uri="{9D8B030D-6E8A-4147-A177-3AD203B41FA5}">
                      <a16:colId xmlns:a16="http://schemas.microsoft.com/office/drawing/2014/main" val="2963041833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366470811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85448004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2779464084"/>
                    </a:ext>
                  </a:extLst>
                </a:gridCol>
              </a:tblGrid>
              <a:tr h="372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#2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04322"/>
                  </a:ext>
                </a:extLst>
              </a:tr>
              <a:tr h="228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PTC HTR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043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179513" y="607522"/>
            <a:ext cx="502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4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■ </a:t>
            </a:r>
            <a:r>
              <a:rPr lang="en-US" altLang="ko-KR" sz="1300" b="1" dirty="0" err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MVa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PTC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 </a:t>
            </a: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 결과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(Front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duty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40%)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83458" y="44624"/>
            <a:ext cx="722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II.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PTC HTR 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소음 비교 평가 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MVa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&amp; 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CVa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en-US" altLang="ko-KR" sz="2000" b="1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20966" y="57114"/>
            <a:ext cx="92365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FRONT</a:t>
            </a:r>
            <a:endParaRPr lang="ko-KR" altLang="en-US" dirty="0"/>
          </a:p>
        </p:txBody>
      </p:sp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8323" y="2395623"/>
            <a:ext cx="1944000" cy="110247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4344" y="2401972"/>
            <a:ext cx="1944000" cy="110247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28" name="그림 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38" y="1329100"/>
            <a:ext cx="1944000" cy="111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23" y="1335450"/>
            <a:ext cx="1944000" cy="111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5529" y="1322750"/>
            <a:ext cx="1944000" cy="112133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529" y="2424201"/>
            <a:ext cx="1944000" cy="110247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30" name="직선 연결선 29"/>
          <p:cNvCxnSpPr/>
          <p:nvPr/>
        </p:nvCxnSpPr>
        <p:spPr bwMode="auto">
          <a:xfrm>
            <a:off x="875803" y="1790033"/>
            <a:ext cx="5958595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782059" y="2960773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179513" y="3561350"/>
            <a:ext cx="502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4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■ </a:t>
            </a:r>
            <a:r>
              <a:rPr lang="en-US" altLang="ko-KR" sz="1300" b="1" dirty="0" err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CVa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PTC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 </a:t>
            </a: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 결과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(Front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duty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40%)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867396"/>
              </p:ext>
            </p:extLst>
          </p:nvPr>
        </p:nvGraphicFramePr>
        <p:xfrm>
          <a:off x="83461" y="3909885"/>
          <a:ext cx="6767958" cy="265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12">
                  <a:extLst>
                    <a:ext uri="{9D8B030D-6E8A-4147-A177-3AD203B41FA5}">
                      <a16:colId xmlns:a16="http://schemas.microsoft.com/office/drawing/2014/main" val="2963041833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366470811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85448004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2779464084"/>
                    </a:ext>
                  </a:extLst>
                </a:gridCol>
              </a:tblGrid>
              <a:tr h="372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#2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04322"/>
                  </a:ext>
                </a:extLst>
              </a:tr>
              <a:tr h="228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PTC HTR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04343"/>
                  </a:ext>
                </a:extLst>
              </a:tr>
            </a:tbl>
          </a:graphicData>
        </a:graphic>
      </p:graphicFrame>
      <p:pic>
        <p:nvPicPr>
          <p:cNvPr id="21" name="Picture 3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ClWQEADAAAABAAAAAAAAAAAAAAAAAAAAAAAAAAHgAAAGgAAAAAAAAAAAAAAAAAAAAAAAAAAAAAABAnAAAQJwAAAAAAAAAAAAAAAAAAAAAAAAAAAAAAAAAAAAAAAAAAAAAUAAAAAAAAAMDA/wAAAAAAZAAAADIAAAAAAAAAZAAAAAAAAAB/f38ACgAAACEAAAAwAAAALAAAAAsAAAAAAAAAtAAAABQAAAAIAAAAjQEkAAAAAACWEgAAvSAAAFQPAAABAAAA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822883" y="5493803"/>
            <a:ext cx="1944000" cy="1050527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32" name="Picture 7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ArVQEADAAAABAAAAAAAAAAAAAAAAAAAAAAAAAAHgAAAGgAAAAAAAAAAAAAAAAAAAAAAAAAAAAAABAnAAAQJwAAAAAAAAAAAAAAAAAAAAAAAAAAAAAAAAAAAAAAAAAAAAAUAAAAAAAAAMDA/wAAAAAAZAAAADIAAAAAAAAAZAAAAAAAAAB/f38ACgAAACEAAAAwAAAALAAAAAEAAAAJAAAAUgISAAsAAAAQAAAAqwAABL0kAACeAgAAhiAAAPQPAAABAAAA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2858323" y="4296228"/>
            <a:ext cx="1944000" cy="1085899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33" name="Picture 9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AWcwQADAAAABAAAAAAAAAAAAAAAAAAAAAAAAAAHgAAAGgAAAAAAAAAAAAAAAAAAAAAAAAAAAAAABAnAAAQJwAAAAAAAAAAAAAAAAAAAAAAAAAAAAAAAAAAAAAAAAAAAAAUAAAAAAAAAMDA/wAAAAAAZAAAADIAAAAAAAAAZAAAAAAAAAB/f38ACgAAACEAAAAwAAAALAAAAAsAAAAJAAAAAAAAABQAAAARAAAA1AAwAKskAABLEgAAySAAAFIPAAABAAAA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2858323" y="5494421"/>
            <a:ext cx="1944000" cy="1048210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34" name="Picture 19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CgAAACEAAAAwAAAALAAAAAsAAAASAAAAAAAAABQAAAAZAAAAeAAABFZJAABLEgAAmCAAACwPAAABAAAA"/>
              </a:ext>
            </a:extLst>
          </p:cNvPicPr>
          <p:nvPr/>
        </p:nvPicPr>
        <p:blipFill>
          <a:blip r:embed="rId12"/>
          <a:stretch>
            <a:fillRect/>
          </a:stretch>
        </p:blipFill>
        <p:spPr>
          <a:xfrm>
            <a:off x="4878038" y="5495877"/>
            <a:ext cx="1944000" cy="1042740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35" name="그림7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8B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EAAAAwAAAALAAAAAIAAAAAAAAASQGDAAoAAAAHAAAA8QKnAoUAAADaAwAAtB4AAAAOAAAAAAAA"/>
              </a:ext>
            </a:extLst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2883" y="4312269"/>
            <a:ext cx="1944000" cy="1029401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36" name="그림1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8B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EAAAAwAAAALAAAAAIAAAARAAAArAHlAwsAAAAZAAAAvwCnATpJAAADBAAAUB4AAJcOAAAAAAAA"/>
              </a:ext>
            </a:extLst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91377" y="4309636"/>
            <a:ext cx="1944000" cy="1067545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cxnSp>
        <p:nvCxnSpPr>
          <p:cNvPr id="37" name="직선 연결선 36"/>
          <p:cNvCxnSpPr/>
          <p:nvPr/>
        </p:nvCxnSpPr>
        <p:spPr bwMode="auto">
          <a:xfrm>
            <a:off x="790078" y="6031831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786398" y="4748463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직사각형 2"/>
          <p:cNvSpPr/>
          <p:nvPr/>
        </p:nvSpPr>
        <p:spPr>
          <a:xfrm>
            <a:off x="6894671" y="1651533"/>
            <a:ext cx="2045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4">
              <a:defRPr/>
            </a:pP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HVAC 1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단 구동시 소음 </a:t>
            </a:r>
            <a:endParaRPr lang="en-US" altLang="ko-KR" sz="1000" b="1" smtClean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defTabSz="914394">
              <a:defRPr/>
            </a:pP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약 </a:t>
            </a: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40dB 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출력</a:t>
            </a:r>
            <a:endParaRPr lang="en-US" altLang="ko-KR" sz="1000" b="1" dirty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94670" y="4626914"/>
            <a:ext cx="2045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4">
              <a:defRPr/>
            </a:pP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HVAC 1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단 구동시 소음 </a:t>
            </a:r>
            <a:endParaRPr lang="en-US" altLang="ko-KR" sz="1000" b="1" smtClean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defTabSz="914394">
              <a:defRPr/>
            </a:pP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약 </a:t>
            </a: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40dB 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출력</a:t>
            </a:r>
            <a:endParaRPr lang="en-US" altLang="ko-KR" sz="1000" b="1" dirty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51158"/>
              </p:ext>
            </p:extLst>
          </p:nvPr>
        </p:nvGraphicFramePr>
        <p:xfrm>
          <a:off x="83461" y="902842"/>
          <a:ext cx="6767958" cy="265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12">
                  <a:extLst>
                    <a:ext uri="{9D8B030D-6E8A-4147-A177-3AD203B41FA5}">
                      <a16:colId xmlns:a16="http://schemas.microsoft.com/office/drawing/2014/main" val="2963041833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366470811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85448004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2779464084"/>
                    </a:ext>
                  </a:extLst>
                </a:gridCol>
              </a:tblGrid>
              <a:tr h="372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#2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04322"/>
                  </a:ext>
                </a:extLst>
              </a:tr>
              <a:tr h="228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PTC HTR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043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179513" y="607522"/>
            <a:ext cx="502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4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■ </a:t>
            </a:r>
            <a:r>
              <a:rPr lang="en-US" altLang="ko-KR" sz="1300" b="1" dirty="0" err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MVa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PTC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 </a:t>
            </a: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 결과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(Front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duty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76%)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83458" y="44624"/>
            <a:ext cx="722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II.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PTC HTR 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소음 비교 평가 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MVa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&amp; 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CVa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en-US" altLang="ko-KR" sz="2000" b="1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20966" y="57114"/>
            <a:ext cx="92365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FRONT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179513" y="3561350"/>
            <a:ext cx="502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4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■ </a:t>
            </a:r>
            <a:r>
              <a:rPr lang="en-US" altLang="ko-KR" sz="1300" b="1" dirty="0" err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CVa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PTC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 </a:t>
            </a: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 결과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(Front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duty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76%)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61822"/>
              </p:ext>
            </p:extLst>
          </p:nvPr>
        </p:nvGraphicFramePr>
        <p:xfrm>
          <a:off x="83461" y="3909885"/>
          <a:ext cx="6767958" cy="265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12">
                  <a:extLst>
                    <a:ext uri="{9D8B030D-6E8A-4147-A177-3AD203B41FA5}">
                      <a16:colId xmlns:a16="http://schemas.microsoft.com/office/drawing/2014/main" val="2963041833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366470811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85448004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2779464084"/>
                    </a:ext>
                  </a:extLst>
                </a:gridCol>
              </a:tblGrid>
              <a:tr h="372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#2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04322"/>
                  </a:ext>
                </a:extLst>
              </a:tr>
              <a:tr h="228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PTC HTR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04343"/>
                  </a:ext>
                </a:extLst>
              </a:tr>
            </a:tbl>
          </a:graphicData>
        </a:graphic>
      </p:graphicFrame>
      <p:pic>
        <p:nvPicPr>
          <p:cNvPr id="24" name="그림6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D5UAEADAAAABAAAAAAAAAAAAAAAAAAAAAAAAAAHgAAAGgAAAAAAAAAAAAAAAAAAAAAAAAAAAAAABAnAAAQJwAAAAAAAAAAAAAAAAAAAAAAAAAAAAAAAAAAAAAAAAAAAAAUAAAAAAAAAMDA/wAAAAAAZAAAADIAAAAAAAAAZAAAAAAAAAB/f38ACgAAACEAAAAwAAAALAAAAB8AAAAAAAAAAAAAACgAAAAIAAAA1AAnAAAAAACTMwAAwCAAAFIPAAABAAAA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82059" y="5476779"/>
            <a:ext cx="1944000" cy="1083593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25" name="Picture 12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BhhAEADAAAABAAAAAAAAAAAAAAAAAAAAAAAAAAHgAAAGgAAAAAAAAAAAAAAAAAAAAAAAAAAAAAABAnAAAQJwAAAAAAAAAAAAAAAAAAAAAAAAAAAAAAAAAAAAAAAAAAAAAUAAAAAAAAAMDA/wAAAAAAZAAAADIAAAAAAAAAZAAAAAAAAAB/f38ACgAAACEAAAAwAAAALAAAAB8AAAAJAAAAAAAAACgAAAARAAAAfwAUAKskAACTMwAArCAAAC8PAAABAAAA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858323" y="5478380"/>
            <a:ext cx="1944000" cy="1073972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39" name="Picture 20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CgAAACEAAAAwAAAALAAAAB8AAAASAAAAAAAAACgAAAAaAAAAzwAiAFZJAACTMwAAuyAAAFAPAAABAAAA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894078" y="5476787"/>
            <a:ext cx="1944000" cy="1083586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40" name="그림3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8B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B0DQAADAAAABAAAAAAAAAAAAAAAAAAAAAAAAAAHgAAAGgAAAAAAAAAAAAAAAAAAAAAAAAAAAAAABAnAAAQJwAAAAAAAAAAAAAAAAAAAAAAAAAAAAAAAAAAAAAAAAAAAAAUAAAAAAAAAMDA/wAAAAAAZAAAADIAAAAAAAAAZAAAAAAAAAB/f38ACgAAACEAAAAwAAAALAAAABYAAAASAAAAdQBEAB8AAAAZAAAAtwGgA5tJAADKJAAA8R8AAIAPAAAAAAAA"/>
              </a:ext>
            </a:extLst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7419" y="4301302"/>
            <a:ext cx="1944000" cy="1074546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42" name="그림2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8B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IAqIKDAAAABAAAAAAAAAAAAAAAAAAAAAAAAAAHgAAAGgAAAAAAAAAAAAAAAAAAAAAAAAAAAAAABAnAAAQJwAAAAAAAAAAAAAAAAAAAAAAAAAAAAAAAAAAAAAAAAAAAAAUAAAAAAAAAMDA/wAAAAAAZAAAADIAAAAAAAAAZAAAAAAAAAB/f38ACgAAACEAAAAwAAAALAAAABYAAAAJAAAATADwAB4AAAAQAAAAxANzA58lAAC5JAAAFB8AAMEOAAAAAAAA"/>
              </a:ext>
            </a:extLst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58323" y="4317344"/>
            <a:ext cx="1944000" cy="1046132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43" name="그림10"/>
          <p:cNvPicPr>
            <a:picLocks noChangeAspect="1"/>
            <a:extLst>
              <a:ext uri="smNativeData">
                <pm:smNativeData xmlns:lc="http://schemas.openxmlformats.org/drawingml/2006/lockedCanvas" xmlns="" xmlns:pm="smNativeData" xmlns:xdr="http://schemas.openxmlformats.org/drawingml/2006/spreadsheetDrawing" val="SMDATA_13_jpLnZhMAAAAlAAAAEQAAAK8B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CEAAAAwAAAALAAAABYAAAAAAAAA/wBoAB8AAAAHAAAAsAHuA2oAAAADJQAAHCAAAEQPAAAAAAAA"/>
              </a:ext>
            </a:extLst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59" y="4309946"/>
            <a:ext cx="1944000" cy="1056139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cxnSp>
        <p:nvCxnSpPr>
          <p:cNvPr id="37" name="직선 연결선 36"/>
          <p:cNvCxnSpPr/>
          <p:nvPr/>
        </p:nvCxnSpPr>
        <p:spPr bwMode="auto">
          <a:xfrm>
            <a:off x="790078" y="6031831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786398" y="4748463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4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1289" y="1310605"/>
            <a:ext cx="1947600" cy="1143837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11289" y="2572210"/>
            <a:ext cx="1947600" cy="93253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6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35463" y="1334669"/>
            <a:ext cx="1947600" cy="111977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35463" y="2572210"/>
            <a:ext cx="1947600" cy="93253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49" name="그림 4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40" y="1334668"/>
            <a:ext cx="1944000" cy="111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57040" y="2572210"/>
            <a:ext cx="1944000" cy="93253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30" name="직선 연결선 29"/>
          <p:cNvCxnSpPr/>
          <p:nvPr/>
        </p:nvCxnSpPr>
        <p:spPr bwMode="auto">
          <a:xfrm>
            <a:off x="786398" y="1790032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782059" y="3049004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6894671" y="1651533"/>
            <a:ext cx="2045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4">
              <a:defRPr/>
            </a:pP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HVAC 1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단 구동시 소음 </a:t>
            </a:r>
            <a:endParaRPr lang="en-US" altLang="ko-KR" sz="1000" b="1" smtClean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defTabSz="914394">
              <a:defRPr/>
            </a:pP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약 </a:t>
            </a: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40dB 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출력</a:t>
            </a:r>
            <a:endParaRPr lang="en-US" altLang="ko-KR" sz="1000" b="1" dirty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94670" y="4626914"/>
            <a:ext cx="2045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4">
              <a:defRPr/>
            </a:pP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HVAC 1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단 구동시 소음 </a:t>
            </a:r>
            <a:endParaRPr lang="en-US" altLang="ko-KR" sz="1000" b="1" smtClean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defTabSz="914394">
              <a:defRPr/>
            </a:pP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약 </a:t>
            </a: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40dB 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출력</a:t>
            </a:r>
            <a:endParaRPr lang="en-US" altLang="ko-KR" sz="1000" b="1" dirty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33155"/>
              </p:ext>
            </p:extLst>
          </p:nvPr>
        </p:nvGraphicFramePr>
        <p:xfrm>
          <a:off x="83461" y="902842"/>
          <a:ext cx="6767958" cy="265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12">
                  <a:extLst>
                    <a:ext uri="{9D8B030D-6E8A-4147-A177-3AD203B41FA5}">
                      <a16:colId xmlns:a16="http://schemas.microsoft.com/office/drawing/2014/main" val="2963041833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366470811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85448004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2779464084"/>
                    </a:ext>
                  </a:extLst>
                </a:gridCol>
              </a:tblGrid>
              <a:tr h="372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#2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04322"/>
                  </a:ext>
                </a:extLst>
              </a:tr>
              <a:tr h="228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PTC HTR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043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179513" y="607522"/>
            <a:ext cx="502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4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■ </a:t>
            </a:r>
            <a:r>
              <a:rPr lang="en-US" altLang="ko-KR" sz="1300" b="1" dirty="0" err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MVa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PTC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 </a:t>
            </a: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 결과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(Front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duty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95%)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83458" y="44624"/>
            <a:ext cx="722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II.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PTC HTR 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소음 비교 평가 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MVa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&amp; </a:t>
            </a:r>
            <a:r>
              <a:rPr lang="en-US" altLang="ko-KR" sz="2000" b="1" dirty="0" err="1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CVa</a:t>
            </a:r>
            <a:r>
              <a:rPr lang="en-US" altLang="ko-KR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sz="2000" b="1" dirty="0" smtClean="0">
                <a:solidFill>
                  <a:prstClr val="black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en-US" altLang="ko-KR" sz="2000" b="1" dirty="0">
              <a:solidFill>
                <a:prstClr val="black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120966" y="57114"/>
            <a:ext cx="92365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FRONT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215CA9-9BA2-963E-BDD5-84BAF9955C40}"/>
              </a:ext>
            </a:extLst>
          </p:cNvPr>
          <p:cNvSpPr txBox="1"/>
          <p:nvPr/>
        </p:nvSpPr>
        <p:spPr>
          <a:xfrm>
            <a:off x="179513" y="3561350"/>
            <a:ext cx="50261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94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■ </a:t>
            </a:r>
            <a:r>
              <a:rPr lang="en-US" altLang="ko-KR" sz="1300" b="1" dirty="0" err="1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CVa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PTC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HTR </a:t>
            </a:r>
            <a:r>
              <a:rPr lang="ko-KR" altLang="en-US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 결과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(Front </a:t>
            </a:r>
            <a:r>
              <a:rPr lang="en-US" altLang="ko-KR" sz="1300" b="1" dirty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duty </a:t>
            </a:r>
            <a:r>
              <a:rPr lang="en-US" altLang="ko-KR" sz="1300" b="1" dirty="0" smtClean="0"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95%)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12555"/>
              </p:ext>
            </p:extLst>
          </p:nvPr>
        </p:nvGraphicFramePr>
        <p:xfrm>
          <a:off x="83461" y="3909885"/>
          <a:ext cx="6767958" cy="2658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12">
                  <a:extLst>
                    <a:ext uri="{9D8B030D-6E8A-4147-A177-3AD203B41FA5}">
                      <a16:colId xmlns:a16="http://schemas.microsoft.com/office/drawing/2014/main" val="2963041833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366470811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854480047"/>
                    </a:ext>
                  </a:extLst>
                </a:gridCol>
                <a:gridCol w="2024882">
                  <a:extLst>
                    <a:ext uri="{9D8B030D-6E8A-4147-A177-3AD203B41FA5}">
                      <a16:colId xmlns:a16="http://schemas.microsoft.com/office/drawing/2014/main" val="2779464084"/>
                    </a:ext>
                  </a:extLst>
                </a:gridCol>
              </a:tblGrid>
              <a:tr h="372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#2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94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CVa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#3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04322"/>
                  </a:ext>
                </a:extLst>
              </a:tr>
              <a:tr h="22860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PTC HTR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200" b="0" dirty="0" smtClean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304343"/>
                  </a:ext>
                </a:extLst>
              </a:tr>
            </a:tbl>
          </a:graphicData>
        </a:graphic>
      </p:graphicFrame>
      <p:pic>
        <p:nvPicPr>
          <p:cNvPr id="26" name="Picture 15"/>
          <p:cNvPicPr>
            <a:picLocks noChangeAspect="1"/>
            <a:extLst>
              <a:ext uri="smNativeData">
                <pm:smNativeData xmlns:xdr="http://schemas.openxmlformats.org/drawingml/2006/spreadsheetDrawing" xmlns:pm="smNativeData" xmlns="" xmlns:lc="http://schemas.openxmlformats.org/drawingml/2006/lockedCanvas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BzjQIADAAAABAAAAAAAAAAAAAAAAAAAAAAAAAAHgAAAGgAAAAAAAAAAAAAAAAAAAAAAAAAAAAAABAnAAAQJwAAAAAAAAAAAAAAAAAAAAAAAAAAAAAAAAAAAAAAAAAAAAAUAAAAAAAAAMDA/wAAAAAAZAAAADIAAAAAAAAAZAAAAAAAAAB/f38ACgAAACEAAAAwAAAALAAAADMAAAAAAAAAAAAAADwAAAAIAAAA3ABGAAAAAADbVAAA3yAAAFUPAAABAAAA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21173" y="5598319"/>
            <a:ext cx="1944000" cy="967693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27" name="Picture 17"/>
          <p:cNvPicPr>
            <a:picLocks noChangeAspect="1"/>
            <a:extLst>
              <a:ext uri="smNativeData">
                <pm:smNativeData xmlns:xdr="http://schemas.openxmlformats.org/drawingml/2006/spreadsheetDrawing" xmlns:pm="smNativeData" xmlns="" xmlns:lc="http://schemas.openxmlformats.org/drawingml/2006/lockedCanvas" val="SMDATA_13_jpLnZhMAAAAlAAAAEQAAAK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CgAAACEAAAAwAAAALAAAADMAAAASAAAAAAAAADwAAAAaAAAA1QBRAFZJAADbVAAA6yAAAFIPAAABAAAA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882019" y="5632450"/>
            <a:ext cx="1944000" cy="902921"/>
          </a:xfrm>
          <a:prstGeom prst="rect">
            <a:avLst/>
          </a:prstGeom>
          <a:noFill/>
          <a:ln w="12700" cap="flat">
            <a:noFill/>
            <a:prstDash val="solid"/>
            <a:headEnd type="none" w="med" len="med"/>
            <a:tailEnd type="none" w="med" len="med"/>
          </a:ln>
          <a:effectLst/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6413" y="1315727"/>
            <a:ext cx="1944000" cy="100075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9119" y="2552535"/>
            <a:ext cx="1944000" cy="95790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77065" y="2552534"/>
            <a:ext cx="1944000" cy="957905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1173" y="2569202"/>
            <a:ext cx="1944000" cy="95790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49119" y="1323347"/>
            <a:ext cx="1944000" cy="98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77065" y="1323347"/>
            <a:ext cx="1944000" cy="97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직선 연결선 29"/>
          <p:cNvCxnSpPr/>
          <p:nvPr/>
        </p:nvCxnSpPr>
        <p:spPr bwMode="auto">
          <a:xfrm>
            <a:off x="786398" y="1729707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803419" y="3041067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49119" y="5593557"/>
            <a:ext cx="1944000" cy="967693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cxnSp>
        <p:nvCxnSpPr>
          <p:cNvPr id="37" name="직선 연결선 36"/>
          <p:cNvCxnSpPr/>
          <p:nvPr/>
        </p:nvCxnSpPr>
        <p:spPr bwMode="auto">
          <a:xfrm>
            <a:off x="790078" y="6095331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77065" y="4318478"/>
            <a:ext cx="1944000" cy="104356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413" y="4321332"/>
            <a:ext cx="1944000" cy="104931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2078" y="4322175"/>
            <a:ext cx="1944000" cy="1027843"/>
          </a:xfrm>
          <a:prstGeom prst="rect">
            <a:avLst/>
          </a:prstGeom>
        </p:spPr>
      </p:pic>
      <p:cxnSp>
        <p:nvCxnSpPr>
          <p:cNvPr id="38" name="직선 연결선 37"/>
          <p:cNvCxnSpPr/>
          <p:nvPr/>
        </p:nvCxnSpPr>
        <p:spPr bwMode="auto">
          <a:xfrm>
            <a:off x="786398" y="4752432"/>
            <a:ext cx="604800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직사각형 27"/>
          <p:cNvSpPr/>
          <p:nvPr/>
        </p:nvSpPr>
        <p:spPr>
          <a:xfrm>
            <a:off x="6894670" y="4626914"/>
            <a:ext cx="2045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4">
              <a:defRPr/>
            </a:pP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HVAC 1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단 구동시 소음 </a:t>
            </a:r>
            <a:endParaRPr lang="en-US" altLang="ko-KR" sz="1000" b="1" smtClean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defTabSz="914394">
              <a:defRPr/>
            </a:pP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약 </a:t>
            </a: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40dB 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출력</a:t>
            </a:r>
            <a:endParaRPr lang="en-US" altLang="ko-KR" sz="1000" b="1" dirty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94670" y="1558567"/>
            <a:ext cx="20458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94">
              <a:defRPr/>
            </a:pP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HVAC 1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단 구동시 소음 </a:t>
            </a:r>
            <a:endParaRPr lang="en-US" altLang="ko-KR" sz="1000" b="1" smtClean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  <a:p>
            <a:pPr defTabSz="914394">
              <a:defRPr/>
            </a:pP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약 </a:t>
            </a:r>
            <a:r>
              <a:rPr lang="en-US" altLang="ko-KR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40dB </a:t>
            </a:r>
            <a:r>
              <a:rPr lang="ko-KR" altLang="en-US" sz="1000" b="1" smtClean="0">
                <a:solidFill>
                  <a:srgbClr val="00B050"/>
                </a:solidFill>
                <a:latin typeface="현대하모니 L" pitchFamily="18" charset="-127"/>
                <a:ea typeface="현대하모니 L" pitchFamily="18" charset="-127"/>
              </a:rPr>
              <a:t>출력</a:t>
            </a:r>
            <a:endParaRPr lang="en-US" altLang="ko-KR" sz="1000" b="1" dirty="0">
              <a:solidFill>
                <a:srgbClr val="00B05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3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안서 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제안서 템플릿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안서 템플릿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제안서 템플릿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8194</TotalTime>
  <Words>492</Words>
  <Application>Microsoft Office PowerPoint</Application>
  <PresentationFormat>화면 슬라이드 쇼(4:3)</PresentationFormat>
  <Paragraphs>112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굴림</vt:lpstr>
      <vt:lpstr>맑은 고딕</vt:lpstr>
      <vt:lpstr>현대하모니 B</vt:lpstr>
      <vt:lpstr>현대하모니 L</vt:lpstr>
      <vt:lpstr>Arial</vt:lpstr>
      <vt:lpstr>Lucida Sans Unicode</vt:lpstr>
      <vt:lpstr>Tahoma</vt:lpstr>
      <vt:lpstr>Verdana</vt:lpstr>
      <vt:lpstr>Wingdings</vt:lpstr>
      <vt:lpstr>제안서 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Simon Jun</dc:creator>
  <cp:lastModifiedBy>Windows 사용자</cp:lastModifiedBy>
  <cp:revision>4083</cp:revision>
  <cp:lastPrinted>2020-03-27T01:05:18Z</cp:lastPrinted>
  <dcterms:created xsi:type="dcterms:W3CDTF">2019-10-24T04:42:23Z</dcterms:created>
  <dcterms:modified xsi:type="dcterms:W3CDTF">2024-09-19T09:51:21Z</dcterms:modified>
</cp:coreProperties>
</file>